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5"/>
  </p:notesMasterIdLst>
  <p:sldIdLst>
    <p:sldId id="256" r:id="rId2"/>
    <p:sldId id="381" r:id="rId3"/>
    <p:sldId id="383" r:id="rId4"/>
    <p:sldId id="384" r:id="rId5"/>
    <p:sldId id="385" r:id="rId6"/>
    <p:sldId id="262" r:id="rId7"/>
    <p:sldId id="386" r:id="rId8"/>
    <p:sldId id="387" r:id="rId9"/>
    <p:sldId id="370" r:id="rId10"/>
    <p:sldId id="294" r:id="rId11"/>
    <p:sldId id="277" r:id="rId12"/>
    <p:sldId id="371" r:id="rId13"/>
    <p:sldId id="264" r:id="rId14"/>
    <p:sldId id="388" r:id="rId15"/>
    <p:sldId id="389" r:id="rId16"/>
    <p:sldId id="390" r:id="rId17"/>
    <p:sldId id="392" r:id="rId18"/>
    <p:sldId id="391" r:id="rId19"/>
    <p:sldId id="300" r:id="rId20"/>
    <p:sldId id="304" r:id="rId21"/>
    <p:sldId id="308" r:id="rId22"/>
    <p:sldId id="312" r:id="rId23"/>
    <p:sldId id="314" r:id="rId24"/>
    <p:sldId id="315" r:id="rId25"/>
    <p:sldId id="316" r:id="rId26"/>
    <p:sldId id="311" r:id="rId27"/>
    <p:sldId id="320" r:id="rId28"/>
    <p:sldId id="334" r:id="rId29"/>
    <p:sldId id="321" r:id="rId30"/>
    <p:sldId id="336" r:id="rId31"/>
    <p:sldId id="338" r:id="rId32"/>
    <p:sldId id="337" r:id="rId33"/>
    <p:sldId id="339" r:id="rId34"/>
    <p:sldId id="335" r:id="rId35"/>
    <p:sldId id="340" r:id="rId36"/>
    <p:sldId id="322" r:id="rId37"/>
    <p:sldId id="396" r:id="rId38"/>
    <p:sldId id="395" r:id="rId39"/>
    <p:sldId id="341" r:id="rId40"/>
    <p:sldId id="342" r:id="rId41"/>
    <p:sldId id="343" r:id="rId42"/>
    <p:sldId id="324" r:id="rId43"/>
    <p:sldId id="306" r:id="rId44"/>
    <p:sldId id="347" r:id="rId45"/>
    <p:sldId id="348" r:id="rId46"/>
    <p:sldId id="349" r:id="rId47"/>
    <p:sldId id="351" r:id="rId48"/>
    <p:sldId id="353" r:id="rId49"/>
    <p:sldId id="355" r:id="rId50"/>
    <p:sldId id="366" r:id="rId51"/>
    <p:sldId id="367" r:id="rId52"/>
    <p:sldId id="368" r:id="rId53"/>
    <p:sldId id="369" r:id="rId54"/>
    <p:sldId id="356" r:id="rId55"/>
    <p:sldId id="357" r:id="rId56"/>
    <p:sldId id="358" r:id="rId57"/>
    <p:sldId id="359" r:id="rId58"/>
    <p:sldId id="364" r:id="rId59"/>
    <p:sldId id="394" r:id="rId60"/>
    <p:sldId id="376" r:id="rId61"/>
    <p:sldId id="377" r:id="rId62"/>
    <p:sldId id="378" r:id="rId63"/>
    <p:sldId id="379" r:id="rId64"/>
    <p:sldId id="380" r:id="rId65"/>
    <p:sldId id="393" r:id="rId66"/>
    <p:sldId id="350" r:id="rId67"/>
    <p:sldId id="327" r:id="rId68"/>
    <p:sldId id="325" r:id="rId69"/>
    <p:sldId id="326" r:id="rId70"/>
    <p:sldId id="328" r:id="rId71"/>
    <p:sldId id="329" r:id="rId72"/>
    <p:sldId id="331" r:id="rId73"/>
    <p:sldId id="330" r:id="rId74"/>
  </p:sldIdLst>
  <p:sldSz cx="12192000" cy="6858000"/>
  <p:notesSz cx="6858000" cy="9144000"/>
  <p:embeddedFontLst>
    <p:embeddedFont>
      <p:font typeface="等线" panose="02010600030101010101" pitchFamily="2" charset="-122"/>
      <p:regular r:id="rId76"/>
      <p:bold r:id="rId77"/>
    </p:embeddedFont>
    <p:embeddedFont>
      <p:font typeface="微软雅黑" panose="020B0503020204020204" pitchFamily="34" charset="-122"/>
      <p:regular r:id="rId78"/>
      <p:bold r:id="rId79"/>
    </p:embeddedFont>
    <p:embeddedFont>
      <p:font typeface="Browallia New" panose="020B0604020202020204" pitchFamily="34" charset="-34"/>
      <p:regular r:id="rId80"/>
      <p:bold r:id="rId81"/>
      <p:italic r:id="rId82"/>
      <p:boldItalic r:id="rId83"/>
    </p:embeddedFont>
    <p:embeddedFont>
      <p:font typeface="Cambria Math" panose="02040503050406030204" pitchFamily="18" charset="0"/>
      <p:regular r:id="rId84"/>
    </p:embeddedFont>
  </p:embeddedFontLst>
  <p:custDataLst>
    <p:tags r:id="rId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9A"/>
    <a:srgbClr val="00D2B0"/>
    <a:srgbClr val="FFAB66"/>
    <a:srgbClr val="F51F5C"/>
    <a:srgbClr val="ED3633"/>
    <a:srgbClr val="E6E6E6"/>
    <a:srgbClr val="F4C3CF"/>
    <a:srgbClr val="C4C4C4"/>
    <a:srgbClr val="F5C297"/>
    <a:srgbClr val="C68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6366" autoAdjust="0"/>
  </p:normalViewPr>
  <p:slideViewPr>
    <p:cSldViewPr snapToGrid="0">
      <p:cViewPr varScale="1">
        <p:scale>
          <a:sx n="109" d="100"/>
          <a:sy n="109" d="100"/>
        </p:scale>
        <p:origin x="224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509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01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16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362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491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91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488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367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7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482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6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šḷîďè">
            <a:extLst>
              <a:ext uri="{FF2B5EF4-FFF2-40B4-BE49-F238E27FC236}">
                <a16:creationId xmlns:a16="http://schemas.microsoft.com/office/drawing/2014/main" id="{4D86C4DB-6AD6-4267-A90E-957EBCD851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C4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ACFB02-FDD7-4A8F-8AE2-9CE3B3AC06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53589"/>
            <a:ext cx="12191999" cy="27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9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ṣ1iḓê">
            <a:extLst>
              <a:ext uri="{FF2B5EF4-FFF2-40B4-BE49-F238E27FC236}">
                <a16:creationId xmlns:a16="http://schemas.microsoft.com/office/drawing/2014/main" id="{7EC6CC0A-4FC1-4769-B825-62FC23ACD1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C4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B40EAC-1236-4C2C-A5B0-5B2D469D0A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77" y="2542848"/>
            <a:ext cx="10687047" cy="1133475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2325-CA12-44BF-8B8C-2D3C6232D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2477" y="3703308"/>
            <a:ext cx="10687047" cy="96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A4C06F9-0749-4AEB-AD23-162E11167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32384" y="1405105"/>
            <a:ext cx="1127232" cy="110799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6600" b="1">
                <a:solidFill>
                  <a:schemeClr val="accent1"/>
                </a:solidFill>
              </a:defRPr>
            </a:lvl1pPr>
            <a:lvl2pPr marL="457177" indent="0">
              <a:lnSpc>
                <a:spcPct val="100000"/>
              </a:lnSpc>
              <a:buFontTx/>
              <a:buNone/>
              <a:defRPr/>
            </a:lvl2pPr>
            <a:lvl3pPr marL="914353" indent="0">
              <a:lnSpc>
                <a:spcPct val="100000"/>
              </a:lnSpc>
              <a:buFontTx/>
              <a:buNone/>
              <a:defRPr/>
            </a:lvl3pPr>
            <a:lvl4pPr marL="1371531" indent="0">
              <a:lnSpc>
                <a:spcPct val="100000"/>
              </a:lnSpc>
              <a:buFontTx/>
              <a:buNone/>
              <a:defRPr/>
            </a:lvl4pPr>
            <a:lvl5pPr marL="1828709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altLang="zh-CN" dirty="0"/>
              <a:t>01</a:t>
            </a:r>
            <a:endParaRPr lang="en-GB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8F1C82-4B2E-4577-A212-25E75AC43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351" y="3154692"/>
            <a:ext cx="10151298" cy="37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6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12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17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D4E36-A063-8A44-AC9A-914520B14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95417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ïṩļîḑé">
            <a:extLst>
              <a:ext uri="{FF2B5EF4-FFF2-40B4-BE49-F238E27FC236}">
                <a16:creationId xmlns:a16="http://schemas.microsoft.com/office/drawing/2014/main" id="{0B7F8668-5401-43EE-9D6E-A345C18EE2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C4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A78572-C638-4767-A84D-96A94AD6D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5529" y="5370215"/>
            <a:ext cx="2796471" cy="14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5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61" r:id="rId5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1iḑè">
            <a:extLst>
              <a:ext uri="{FF2B5EF4-FFF2-40B4-BE49-F238E27FC236}">
                <a16:creationId xmlns:a16="http://schemas.microsoft.com/office/drawing/2014/main" id="{821A1339-D73A-490C-A6D7-6F87ABF0BC5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699751" y="1596482"/>
            <a:ext cx="7259195" cy="267765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6000" dirty="0"/>
              <a:t>CACO-</a:t>
            </a:r>
            <a:br>
              <a:rPr lang="en-GB" altLang="zh-CN" dirty="0"/>
            </a:br>
            <a:r>
              <a:rPr lang="zh-CN" altLang="en-US" sz="5400" b="0" dirty="0"/>
              <a:t>碳积分 </a:t>
            </a:r>
            <a:br>
              <a:rPr lang="en-US" altLang="zh-CN" sz="5400" b="0" dirty="0"/>
            </a:br>
            <a:r>
              <a:rPr lang="zh-CN" altLang="en-US" sz="5400" b="0" dirty="0"/>
              <a:t>与 碳易贷</a:t>
            </a:r>
            <a:endParaRPr lang="zh-CN" altLang="en-US" b="0" dirty="0"/>
          </a:p>
        </p:txBody>
      </p:sp>
      <p:sp>
        <p:nvSpPr>
          <p:cNvPr id="4" name="íṧļïdè">
            <a:extLst>
              <a:ext uri="{FF2B5EF4-FFF2-40B4-BE49-F238E27FC236}">
                <a16:creationId xmlns:a16="http://schemas.microsoft.com/office/drawing/2014/main" id="{A830E511-2775-4897-92AE-0A532523EEA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4876" y="4274138"/>
            <a:ext cx="4642248" cy="1806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CACO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Carbon credits and carbon credits</a:t>
            </a:r>
          </a:p>
        </p:txBody>
      </p:sp>
      <p:grpSp>
        <p:nvGrpSpPr>
          <p:cNvPr id="55" name="iSḻiḑe">
            <a:extLst>
              <a:ext uri="{FF2B5EF4-FFF2-40B4-BE49-F238E27FC236}">
                <a16:creationId xmlns:a16="http://schemas.microsoft.com/office/drawing/2014/main" id="{2F3ED072-5445-4F19-80F5-077A0A13C743}"/>
              </a:ext>
            </a:extLst>
          </p:cNvPr>
          <p:cNvGrpSpPr/>
          <p:nvPr/>
        </p:nvGrpSpPr>
        <p:grpSpPr>
          <a:xfrm>
            <a:off x="11322624" y="760153"/>
            <a:ext cx="119849" cy="108033"/>
            <a:chOff x="11518900" y="487680"/>
            <a:chExt cx="228600" cy="162560"/>
          </a:xfrm>
        </p:grpSpPr>
        <p:cxnSp>
          <p:nvCxnSpPr>
            <p:cNvPr id="56" name="îsḷíďê">
              <a:extLst>
                <a:ext uri="{FF2B5EF4-FFF2-40B4-BE49-F238E27FC236}">
                  <a16:creationId xmlns:a16="http://schemas.microsoft.com/office/drawing/2014/main" id="{C8A13C98-1EF9-4C24-97B7-5314DA94C821}"/>
                </a:ext>
              </a:extLst>
            </p:cNvPr>
            <p:cNvCxnSpPr/>
            <p:nvPr userDrawn="1"/>
          </p:nvCxnSpPr>
          <p:spPr>
            <a:xfrm>
              <a:off x="11518900" y="487680"/>
              <a:ext cx="228600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ísḷîḋe">
              <a:extLst>
                <a:ext uri="{FF2B5EF4-FFF2-40B4-BE49-F238E27FC236}">
                  <a16:creationId xmlns:a16="http://schemas.microsoft.com/office/drawing/2014/main" id="{17EEB461-F41A-47DD-8988-A68504165DAD}"/>
                </a:ext>
              </a:extLst>
            </p:cNvPr>
            <p:cNvCxnSpPr/>
            <p:nvPr userDrawn="1"/>
          </p:nvCxnSpPr>
          <p:spPr>
            <a:xfrm>
              <a:off x="11518900" y="568960"/>
              <a:ext cx="228600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îṣlíḍe">
              <a:extLst>
                <a:ext uri="{FF2B5EF4-FFF2-40B4-BE49-F238E27FC236}">
                  <a16:creationId xmlns:a16="http://schemas.microsoft.com/office/drawing/2014/main" id="{24B5D858-9FE9-4DAA-8A1A-3B427CA9C7C4}"/>
                </a:ext>
              </a:extLst>
            </p:cNvPr>
            <p:cNvCxnSpPr/>
            <p:nvPr userDrawn="1"/>
          </p:nvCxnSpPr>
          <p:spPr>
            <a:xfrm>
              <a:off x="11518900" y="650240"/>
              <a:ext cx="228600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6AFE78-4812-F623-5615-9FCF4451D348}"/>
              </a:ext>
            </a:extLst>
          </p:cNvPr>
          <p:cNvSpPr txBox="1"/>
          <p:nvPr/>
        </p:nvSpPr>
        <p:spPr>
          <a:xfrm>
            <a:off x="403232" y="5740525"/>
            <a:ext cx="4082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东方雨后彩虹小组</a:t>
            </a:r>
            <a:endParaRPr kumimoji="1" lang="en-US" altLang="zh-CN" sz="20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  <a:p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Fintech product design</a:t>
            </a:r>
            <a:r>
              <a:rPr kumimoji="1" lang="zh-CN" altLang="en-US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 </a:t>
            </a:r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presentation</a:t>
            </a:r>
            <a:endParaRPr kumimoji="1" lang="zh-CN" altLang="en-US" sz="24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24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EB3E158-D274-4849-A262-E405E6A7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ïṧļîḓê">
            <a:extLst>
              <a:ext uri="{FF2B5EF4-FFF2-40B4-BE49-F238E27FC236}">
                <a16:creationId xmlns:a16="http://schemas.microsoft.com/office/drawing/2014/main" id="{F6735B2B-BB21-4847-B1F5-B1A8072C46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" name="ísḷïḓé">
            <a:extLst>
              <a:ext uri="{FF2B5EF4-FFF2-40B4-BE49-F238E27FC236}">
                <a16:creationId xmlns:a16="http://schemas.microsoft.com/office/drawing/2014/main" id="{C8A5DFB8-E65F-5443-8C3F-807DD6957ED6}"/>
              </a:ext>
            </a:extLst>
          </p:cNvPr>
          <p:cNvSpPr/>
          <p:nvPr/>
        </p:nvSpPr>
        <p:spPr>
          <a:xfrm>
            <a:off x="1044766" y="1526929"/>
            <a:ext cx="10102468" cy="438471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ís1iḋé">
            <a:extLst>
              <a:ext uri="{FF2B5EF4-FFF2-40B4-BE49-F238E27FC236}">
                <a16:creationId xmlns:a16="http://schemas.microsoft.com/office/drawing/2014/main" id="{BD8C6CEA-02A0-DD47-BC47-7ADC7725A9DF}"/>
              </a:ext>
            </a:extLst>
          </p:cNvPr>
          <p:cNvGrpSpPr/>
          <p:nvPr/>
        </p:nvGrpSpPr>
        <p:grpSpPr>
          <a:xfrm>
            <a:off x="1256237" y="1869692"/>
            <a:ext cx="9679526" cy="3754594"/>
            <a:chOff x="1294337" y="1869692"/>
            <a:chExt cx="9679526" cy="3754594"/>
          </a:xfrm>
        </p:grpSpPr>
        <p:grpSp>
          <p:nvGrpSpPr>
            <p:cNvPr id="8" name="išľîḍê">
              <a:extLst>
                <a:ext uri="{FF2B5EF4-FFF2-40B4-BE49-F238E27FC236}">
                  <a16:creationId xmlns:a16="http://schemas.microsoft.com/office/drawing/2014/main" id="{ACA5437A-7312-F24E-A38D-F5630B30C763}"/>
                </a:ext>
              </a:extLst>
            </p:cNvPr>
            <p:cNvGrpSpPr/>
            <p:nvPr/>
          </p:nvGrpSpPr>
          <p:grpSpPr>
            <a:xfrm>
              <a:off x="1294337" y="1869692"/>
              <a:ext cx="9679526" cy="923330"/>
              <a:chOff x="1294337" y="2186383"/>
              <a:chExt cx="9679526" cy="923330"/>
            </a:xfrm>
          </p:grpSpPr>
          <p:grpSp>
            <p:nvGrpSpPr>
              <p:cNvPr id="31" name="iṥliḋê">
                <a:extLst>
                  <a:ext uri="{FF2B5EF4-FFF2-40B4-BE49-F238E27FC236}">
                    <a16:creationId xmlns:a16="http://schemas.microsoft.com/office/drawing/2014/main" id="{7D265F11-9F6B-7F4F-BDE7-5D0D9AF370BC}"/>
                  </a:ext>
                </a:extLst>
              </p:cNvPr>
              <p:cNvGrpSpPr/>
              <p:nvPr/>
            </p:nvGrpSpPr>
            <p:grpSpPr>
              <a:xfrm>
                <a:off x="1294337" y="2186383"/>
                <a:ext cx="4751926" cy="923330"/>
                <a:chOff x="1667923" y="2186383"/>
                <a:chExt cx="4751926" cy="923330"/>
              </a:xfrm>
            </p:grpSpPr>
            <p:sp>
              <p:nvSpPr>
                <p:cNvPr id="37" name="ïṣḷíḓe">
                  <a:extLst>
                    <a:ext uri="{FF2B5EF4-FFF2-40B4-BE49-F238E27FC236}">
                      <a16:creationId xmlns:a16="http://schemas.microsoft.com/office/drawing/2014/main" id="{E20CE0BD-BB94-FD40-ABE0-AD610D4694A7}"/>
                    </a:ext>
                  </a:extLst>
                </p:cNvPr>
                <p:cNvSpPr txBox="1"/>
                <p:nvPr/>
              </p:nvSpPr>
              <p:spPr>
                <a:xfrm>
                  <a:off x="1667923" y="2186383"/>
                  <a:ext cx="954108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5400" b="1" dirty="0"/>
                    <a:t>01</a:t>
                  </a:r>
                </a:p>
              </p:txBody>
            </p:sp>
            <p:sp>
              <p:nvSpPr>
                <p:cNvPr id="38" name="ïṧlïḓê">
                  <a:extLst>
                    <a:ext uri="{FF2B5EF4-FFF2-40B4-BE49-F238E27FC236}">
                      <a16:creationId xmlns:a16="http://schemas.microsoft.com/office/drawing/2014/main" id="{B71187EF-0E18-034C-94E2-6BB2DA1E7B56}"/>
                    </a:ext>
                  </a:extLst>
                </p:cNvPr>
                <p:cNvSpPr txBox="1"/>
                <p:nvPr/>
              </p:nvSpPr>
              <p:spPr>
                <a:xfrm>
                  <a:off x="2622030" y="2278716"/>
                  <a:ext cx="3797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800" b="1" dirty="0"/>
                    <a:t>大气与环境科学</a:t>
                  </a:r>
                  <a:endParaRPr lang="en-US" altLang="zh-CN" sz="1800" b="1" dirty="0"/>
                </a:p>
              </p:txBody>
            </p:sp>
            <p:sp>
              <p:nvSpPr>
                <p:cNvPr id="39" name="ísḻïḓè">
                  <a:extLst>
                    <a:ext uri="{FF2B5EF4-FFF2-40B4-BE49-F238E27FC236}">
                      <a16:creationId xmlns:a16="http://schemas.microsoft.com/office/drawing/2014/main" id="{B2582BED-A449-4E44-A072-EFB45C1AD6FD}"/>
                    </a:ext>
                  </a:extLst>
                </p:cNvPr>
                <p:cNvSpPr txBox="1"/>
                <p:nvPr/>
              </p:nvSpPr>
              <p:spPr>
                <a:xfrm>
                  <a:off x="2622030" y="2714981"/>
                  <a:ext cx="37978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数据来源与测算</a:t>
                  </a:r>
                  <a:endPara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40" name="ïṡ1ïḍe">
                  <a:extLst>
                    <a:ext uri="{FF2B5EF4-FFF2-40B4-BE49-F238E27FC236}">
                      <a16:creationId xmlns:a16="http://schemas.microsoft.com/office/drawing/2014/main" id="{102476E8-EE74-2344-9448-F70DE5D9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17125" y="2714981"/>
                  <a:ext cx="447987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íṧḻîḓe">
                <a:extLst>
                  <a:ext uri="{FF2B5EF4-FFF2-40B4-BE49-F238E27FC236}">
                    <a16:creationId xmlns:a16="http://schemas.microsoft.com/office/drawing/2014/main" id="{DC1CF2DB-4185-9540-9699-9A979F1C6335}"/>
                  </a:ext>
                </a:extLst>
              </p:cNvPr>
              <p:cNvGrpSpPr/>
              <p:nvPr/>
            </p:nvGrpSpPr>
            <p:grpSpPr>
              <a:xfrm>
                <a:off x="6221937" y="2186383"/>
                <a:ext cx="4751926" cy="923330"/>
                <a:chOff x="1667923" y="2186383"/>
                <a:chExt cx="4751926" cy="923330"/>
              </a:xfrm>
            </p:grpSpPr>
            <p:sp>
              <p:nvSpPr>
                <p:cNvPr id="33" name="iSḻïḋè">
                  <a:extLst>
                    <a:ext uri="{FF2B5EF4-FFF2-40B4-BE49-F238E27FC236}">
                      <a16:creationId xmlns:a16="http://schemas.microsoft.com/office/drawing/2014/main" id="{E7F5A600-3EDE-384D-8376-136EF28A93B3}"/>
                    </a:ext>
                  </a:extLst>
                </p:cNvPr>
                <p:cNvSpPr txBox="1"/>
                <p:nvPr/>
              </p:nvSpPr>
              <p:spPr>
                <a:xfrm>
                  <a:off x="1667923" y="2186383"/>
                  <a:ext cx="954108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5400" b="1" dirty="0">
                      <a:solidFill>
                        <a:schemeClr val="accent1"/>
                      </a:solidFill>
                    </a:rPr>
                    <a:t>02</a:t>
                  </a:r>
                  <a:endParaRPr lang="en-GB" sz="54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4" name="iṣlîḍê">
                  <a:extLst>
                    <a:ext uri="{FF2B5EF4-FFF2-40B4-BE49-F238E27FC236}">
                      <a16:creationId xmlns:a16="http://schemas.microsoft.com/office/drawing/2014/main" id="{9A7694DF-51E7-5A4F-9A6D-8026E4F43E00}"/>
                    </a:ext>
                  </a:extLst>
                </p:cNvPr>
                <p:cNvSpPr txBox="1"/>
                <p:nvPr/>
              </p:nvSpPr>
              <p:spPr>
                <a:xfrm>
                  <a:off x="2622030" y="2278716"/>
                  <a:ext cx="3797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800" b="1" dirty="0"/>
                    <a:t>地理与遥感技术</a:t>
                  </a:r>
                  <a:endParaRPr lang="en-US" altLang="zh-CN" sz="1800" b="1" dirty="0"/>
                </a:p>
              </p:txBody>
            </p:sp>
            <p:sp>
              <p:nvSpPr>
                <p:cNvPr id="35" name="îsḻíḋê">
                  <a:extLst>
                    <a:ext uri="{FF2B5EF4-FFF2-40B4-BE49-F238E27FC236}">
                      <a16:creationId xmlns:a16="http://schemas.microsoft.com/office/drawing/2014/main" id="{8531240E-1C1C-7943-9810-2CBF5D5ADAC7}"/>
                    </a:ext>
                  </a:extLst>
                </p:cNvPr>
                <p:cNvSpPr txBox="1"/>
                <p:nvPr/>
              </p:nvSpPr>
              <p:spPr>
                <a:xfrm>
                  <a:off x="2622030" y="2714981"/>
                  <a:ext cx="37978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数据来源与测算</a:t>
                  </a:r>
                  <a:endPara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6" name="îṡlïďè">
                  <a:extLst>
                    <a:ext uri="{FF2B5EF4-FFF2-40B4-BE49-F238E27FC236}">
                      <a16:creationId xmlns:a16="http://schemas.microsoft.com/office/drawing/2014/main" id="{22C7FC09-D010-884B-9D5A-E3E3A901D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17125" y="2714981"/>
                  <a:ext cx="447987" cy="0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íṧḷídê">
              <a:extLst>
                <a:ext uri="{FF2B5EF4-FFF2-40B4-BE49-F238E27FC236}">
                  <a16:creationId xmlns:a16="http://schemas.microsoft.com/office/drawing/2014/main" id="{5A59315B-9B00-7B43-A132-9B73C30875F0}"/>
                </a:ext>
              </a:extLst>
            </p:cNvPr>
            <p:cNvGrpSpPr/>
            <p:nvPr/>
          </p:nvGrpSpPr>
          <p:grpSpPr>
            <a:xfrm>
              <a:off x="1294337" y="3285324"/>
              <a:ext cx="9679526" cy="923330"/>
              <a:chOff x="1294337" y="3429000"/>
              <a:chExt cx="9679526" cy="923330"/>
            </a:xfrm>
          </p:grpSpPr>
          <p:grpSp>
            <p:nvGrpSpPr>
              <p:cNvPr id="21" name="íṡļídè">
                <a:extLst>
                  <a:ext uri="{FF2B5EF4-FFF2-40B4-BE49-F238E27FC236}">
                    <a16:creationId xmlns:a16="http://schemas.microsoft.com/office/drawing/2014/main" id="{DFA1D340-41F6-CF4B-8578-BCB5F4D968F9}"/>
                  </a:ext>
                </a:extLst>
              </p:cNvPr>
              <p:cNvGrpSpPr/>
              <p:nvPr/>
            </p:nvGrpSpPr>
            <p:grpSpPr>
              <a:xfrm>
                <a:off x="1294337" y="3429000"/>
                <a:ext cx="4751926" cy="923330"/>
                <a:chOff x="1667923" y="2186383"/>
                <a:chExt cx="4751926" cy="923330"/>
              </a:xfrm>
            </p:grpSpPr>
            <p:sp>
              <p:nvSpPr>
                <p:cNvPr id="27" name="íṩľîďê">
                  <a:extLst>
                    <a:ext uri="{FF2B5EF4-FFF2-40B4-BE49-F238E27FC236}">
                      <a16:creationId xmlns:a16="http://schemas.microsoft.com/office/drawing/2014/main" id="{F478E002-7982-5141-AF64-2A137DB3AC5E}"/>
                    </a:ext>
                  </a:extLst>
                </p:cNvPr>
                <p:cNvSpPr txBox="1"/>
                <p:nvPr/>
              </p:nvSpPr>
              <p:spPr>
                <a:xfrm>
                  <a:off x="1667923" y="2186383"/>
                  <a:ext cx="954108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5400" b="1" dirty="0">
                      <a:solidFill>
                        <a:schemeClr val="accent1"/>
                      </a:solidFill>
                    </a:rPr>
                    <a:t>03</a:t>
                  </a:r>
                  <a:endParaRPr lang="en-GB" sz="54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8" name="iṩḷïḓe">
                  <a:extLst>
                    <a:ext uri="{FF2B5EF4-FFF2-40B4-BE49-F238E27FC236}">
                      <a16:creationId xmlns:a16="http://schemas.microsoft.com/office/drawing/2014/main" id="{DDA4A59A-5428-F34E-A83F-4646F2CF0042}"/>
                    </a:ext>
                  </a:extLst>
                </p:cNvPr>
                <p:cNvSpPr txBox="1"/>
                <p:nvPr/>
              </p:nvSpPr>
              <p:spPr>
                <a:xfrm>
                  <a:off x="2622030" y="2278716"/>
                  <a:ext cx="3797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800" b="1" dirty="0"/>
                    <a:t>基础生物化学</a:t>
                  </a:r>
                  <a:endParaRPr lang="en-US" altLang="zh-CN" sz="1800" b="1" dirty="0"/>
                </a:p>
              </p:txBody>
            </p:sp>
            <p:sp>
              <p:nvSpPr>
                <p:cNvPr id="29" name="ïṧľíḓe">
                  <a:extLst>
                    <a:ext uri="{FF2B5EF4-FFF2-40B4-BE49-F238E27FC236}">
                      <a16:creationId xmlns:a16="http://schemas.microsoft.com/office/drawing/2014/main" id="{EB39F427-3F85-824C-B66C-13839DC43FEF}"/>
                    </a:ext>
                  </a:extLst>
                </p:cNvPr>
                <p:cNvSpPr txBox="1"/>
                <p:nvPr/>
              </p:nvSpPr>
              <p:spPr>
                <a:xfrm>
                  <a:off x="2622030" y="2714981"/>
                  <a:ext cx="37978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rPr>
                    <a:t>数据来源与测算</a:t>
                  </a:r>
                  <a:endPara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0" name="iŝliḋè">
                  <a:extLst>
                    <a:ext uri="{FF2B5EF4-FFF2-40B4-BE49-F238E27FC236}">
                      <a16:creationId xmlns:a16="http://schemas.microsoft.com/office/drawing/2014/main" id="{20A50866-5165-4045-95F3-E4E03C2F8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17125" y="2714981"/>
                  <a:ext cx="447987" cy="0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îṩlïḓè">
                <a:extLst>
                  <a:ext uri="{FF2B5EF4-FFF2-40B4-BE49-F238E27FC236}">
                    <a16:creationId xmlns:a16="http://schemas.microsoft.com/office/drawing/2014/main" id="{4F2B00B2-8070-314A-97CF-6E56F633F7FA}"/>
                  </a:ext>
                </a:extLst>
              </p:cNvPr>
              <p:cNvGrpSpPr/>
              <p:nvPr/>
            </p:nvGrpSpPr>
            <p:grpSpPr>
              <a:xfrm>
                <a:off x="6221937" y="3429000"/>
                <a:ext cx="4751926" cy="923330"/>
                <a:chOff x="1667923" y="2186383"/>
                <a:chExt cx="4751926" cy="923330"/>
              </a:xfrm>
            </p:grpSpPr>
            <p:sp>
              <p:nvSpPr>
                <p:cNvPr id="23" name="ïšḻîḋê">
                  <a:extLst>
                    <a:ext uri="{FF2B5EF4-FFF2-40B4-BE49-F238E27FC236}">
                      <a16:creationId xmlns:a16="http://schemas.microsoft.com/office/drawing/2014/main" id="{6A6BDAD1-EBA0-C049-ACFE-A6A28C0D7F47}"/>
                    </a:ext>
                  </a:extLst>
                </p:cNvPr>
                <p:cNvSpPr txBox="1"/>
                <p:nvPr/>
              </p:nvSpPr>
              <p:spPr>
                <a:xfrm>
                  <a:off x="1667923" y="2186383"/>
                  <a:ext cx="954108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5400" b="1" dirty="0"/>
                    <a:t>04</a:t>
                  </a:r>
                  <a:endParaRPr lang="en-GB" sz="5400" b="1" dirty="0"/>
                </a:p>
              </p:txBody>
            </p:sp>
            <p:sp>
              <p:nvSpPr>
                <p:cNvPr id="24" name="iślíďé">
                  <a:extLst>
                    <a:ext uri="{FF2B5EF4-FFF2-40B4-BE49-F238E27FC236}">
                      <a16:creationId xmlns:a16="http://schemas.microsoft.com/office/drawing/2014/main" id="{581021E7-8BCC-8446-8DB5-8B89A403FAFC}"/>
                    </a:ext>
                  </a:extLst>
                </p:cNvPr>
                <p:cNvSpPr txBox="1"/>
                <p:nvPr/>
              </p:nvSpPr>
              <p:spPr>
                <a:xfrm>
                  <a:off x="2622030" y="2278716"/>
                  <a:ext cx="3797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800" b="1" dirty="0"/>
                    <a:t>加密计算与隐私传输</a:t>
                  </a:r>
                  <a:endParaRPr lang="en-US" altLang="zh-CN" sz="1800" b="1" dirty="0"/>
                </a:p>
              </p:txBody>
            </p:sp>
            <p:sp>
              <p:nvSpPr>
                <p:cNvPr id="25" name="îṩḻide">
                  <a:extLst>
                    <a:ext uri="{FF2B5EF4-FFF2-40B4-BE49-F238E27FC236}">
                      <a16:creationId xmlns:a16="http://schemas.microsoft.com/office/drawing/2014/main" id="{8EB8BEB0-70E8-CE43-A3B6-B8FBABEEEE7D}"/>
                    </a:ext>
                  </a:extLst>
                </p:cNvPr>
                <p:cNvSpPr txBox="1"/>
                <p:nvPr/>
              </p:nvSpPr>
              <p:spPr>
                <a:xfrm>
                  <a:off x="2622030" y="2714981"/>
                  <a:ext cx="37978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en-US" sz="1200" b="0" i="0" u="none" strike="noStrike" kern="120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</a:rPr>
                    <a:t>数据收集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26" name="ïslíḍé">
                  <a:extLst>
                    <a:ext uri="{FF2B5EF4-FFF2-40B4-BE49-F238E27FC236}">
                      <a16:creationId xmlns:a16="http://schemas.microsoft.com/office/drawing/2014/main" id="{BBBD798E-DFDB-5546-8E2E-27661D5D7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17125" y="2714981"/>
                  <a:ext cx="447987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ïSļíḍê">
              <a:extLst>
                <a:ext uri="{FF2B5EF4-FFF2-40B4-BE49-F238E27FC236}">
                  <a16:creationId xmlns:a16="http://schemas.microsoft.com/office/drawing/2014/main" id="{9FAB9193-FDE0-FF49-8DE1-E00BC4731560}"/>
                </a:ext>
              </a:extLst>
            </p:cNvPr>
            <p:cNvGrpSpPr/>
            <p:nvPr/>
          </p:nvGrpSpPr>
          <p:grpSpPr>
            <a:xfrm>
              <a:off x="1294337" y="4700956"/>
              <a:ext cx="9679526" cy="923330"/>
              <a:chOff x="1294337" y="4700956"/>
              <a:chExt cx="9679526" cy="923330"/>
            </a:xfrm>
          </p:grpSpPr>
          <p:grpSp>
            <p:nvGrpSpPr>
              <p:cNvPr id="11" name="ïşlîḍe">
                <a:extLst>
                  <a:ext uri="{FF2B5EF4-FFF2-40B4-BE49-F238E27FC236}">
                    <a16:creationId xmlns:a16="http://schemas.microsoft.com/office/drawing/2014/main" id="{4E601F0F-4286-A74B-96D0-F1915AD726BE}"/>
                  </a:ext>
                </a:extLst>
              </p:cNvPr>
              <p:cNvGrpSpPr/>
              <p:nvPr/>
            </p:nvGrpSpPr>
            <p:grpSpPr>
              <a:xfrm>
                <a:off x="1294337" y="4700956"/>
                <a:ext cx="4751926" cy="923330"/>
                <a:chOff x="1667923" y="2186383"/>
                <a:chExt cx="4751926" cy="923330"/>
              </a:xfrm>
            </p:grpSpPr>
            <p:sp>
              <p:nvSpPr>
                <p:cNvPr id="17" name="iṧliďê">
                  <a:extLst>
                    <a:ext uri="{FF2B5EF4-FFF2-40B4-BE49-F238E27FC236}">
                      <a16:creationId xmlns:a16="http://schemas.microsoft.com/office/drawing/2014/main" id="{2F68DCA0-7898-A141-8A07-B24C192B7541}"/>
                    </a:ext>
                  </a:extLst>
                </p:cNvPr>
                <p:cNvSpPr txBox="1"/>
                <p:nvPr/>
              </p:nvSpPr>
              <p:spPr>
                <a:xfrm>
                  <a:off x="1667923" y="2186383"/>
                  <a:ext cx="954108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5400" b="1" dirty="0"/>
                    <a:t>05</a:t>
                  </a:r>
                  <a:endParaRPr lang="en-GB" sz="5400" b="1" dirty="0"/>
                </a:p>
              </p:txBody>
            </p:sp>
            <p:sp>
              <p:nvSpPr>
                <p:cNvPr id="18" name="isľîḓe">
                  <a:extLst>
                    <a:ext uri="{FF2B5EF4-FFF2-40B4-BE49-F238E27FC236}">
                      <a16:creationId xmlns:a16="http://schemas.microsoft.com/office/drawing/2014/main" id="{21B136F5-2F0B-EA47-B28C-5EB107B0FE55}"/>
                    </a:ext>
                  </a:extLst>
                </p:cNvPr>
                <p:cNvSpPr txBox="1"/>
                <p:nvPr/>
              </p:nvSpPr>
              <p:spPr>
                <a:xfrm>
                  <a:off x="2622030" y="2278716"/>
                  <a:ext cx="3797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800" b="1" dirty="0"/>
                    <a:t>区块链：不可篡改</a:t>
                  </a:r>
                  <a:endParaRPr lang="en-US" altLang="zh-CN" sz="1800" b="1" dirty="0"/>
                </a:p>
              </p:txBody>
            </p:sp>
            <p:sp>
              <p:nvSpPr>
                <p:cNvPr id="19" name="išlidê">
                  <a:extLst>
                    <a:ext uri="{FF2B5EF4-FFF2-40B4-BE49-F238E27FC236}">
                      <a16:creationId xmlns:a16="http://schemas.microsoft.com/office/drawing/2014/main" id="{3B5B6921-2C29-C442-A1C6-AFE831A5AAB4}"/>
                    </a:ext>
                  </a:extLst>
                </p:cNvPr>
                <p:cNvSpPr txBox="1"/>
                <p:nvPr/>
              </p:nvSpPr>
              <p:spPr>
                <a:xfrm>
                  <a:off x="2622030" y="2714981"/>
                  <a:ext cx="37978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en-US" altLang="zh-CN" sz="1200" b="0" i="0" u="none" strike="noStrike" kern="120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</a:rPr>
                    <a:t>数据收集</a:t>
                  </a:r>
                  <a:endPara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20" name="íŝľíďe">
                  <a:extLst>
                    <a:ext uri="{FF2B5EF4-FFF2-40B4-BE49-F238E27FC236}">
                      <a16:creationId xmlns:a16="http://schemas.microsoft.com/office/drawing/2014/main" id="{198E9E96-6CAF-854E-A3B6-87EDED30C2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17125" y="2714981"/>
                  <a:ext cx="447987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î$1iḋe">
                <a:extLst>
                  <a:ext uri="{FF2B5EF4-FFF2-40B4-BE49-F238E27FC236}">
                    <a16:creationId xmlns:a16="http://schemas.microsoft.com/office/drawing/2014/main" id="{49ECB5C5-05AC-1243-AD23-A08530E8C068}"/>
                  </a:ext>
                </a:extLst>
              </p:cNvPr>
              <p:cNvGrpSpPr/>
              <p:nvPr/>
            </p:nvGrpSpPr>
            <p:grpSpPr>
              <a:xfrm>
                <a:off x="6221937" y="4700956"/>
                <a:ext cx="4751926" cy="923330"/>
                <a:chOff x="1667923" y="2186383"/>
                <a:chExt cx="4751926" cy="923330"/>
              </a:xfrm>
            </p:grpSpPr>
            <p:sp>
              <p:nvSpPr>
                <p:cNvPr id="13" name="iṧḻîde">
                  <a:extLst>
                    <a:ext uri="{FF2B5EF4-FFF2-40B4-BE49-F238E27FC236}">
                      <a16:creationId xmlns:a16="http://schemas.microsoft.com/office/drawing/2014/main" id="{D7580229-B6F8-5548-BB81-4E1513C49643}"/>
                    </a:ext>
                  </a:extLst>
                </p:cNvPr>
                <p:cNvSpPr txBox="1"/>
                <p:nvPr/>
              </p:nvSpPr>
              <p:spPr>
                <a:xfrm>
                  <a:off x="1667923" y="2186383"/>
                  <a:ext cx="954108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5400" b="1" dirty="0">
                      <a:solidFill>
                        <a:schemeClr val="accent1"/>
                      </a:solidFill>
                    </a:rPr>
                    <a:t>06</a:t>
                  </a:r>
                  <a:endParaRPr lang="en-GB" sz="54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" name="íṣḻidè">
                  <a:extLst>
                    <a:ext uri="{FF2B5EF4-FFF2-40B4-BE49-F238E27FC236}">
                      <a16:creationId xmlns:a16="http://schemas.microsoft.com/office/drawing/2014/main" id="{23DB8F36-3687-0140-8B71-402B5E7F09D6}"/>
                    </a:ext>
                  </a:extLst>
                </p:cNvPr>
                <p:cNvSpPr txBox="1"/>
                <p:nvPr/>
              </p:nvSpPr>
              <p:spPr>
                <a:xfrm>
                  <a:off x="2622030" y="2278716"/>
                  <a:ext cx="3797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800" b="1" dirty="0"/>
                    <a:t>统计与数据科学</a:t>
                  </a:r>
                  <a:endParaRPr lang="en-US" altLang="zh-CN" sz="1800" b="1" dirty="0"/>
                </a:p>
              </p:txBody>
            </p:sp>
            <p:sp>
              <p:nvSpPr>
                <p:cNvPr id="15" name="ís1ïḋè">
                  <a:extLst>
                    <a:ext uri="{FF2B5EF4-FFF2-40B4-BE49-F238E27FC236}">
                      <a16:creationId xmlns:a16="http://schemas.microsoft.com/office/drawing/2014/main" id="{9F8C8626-3CEC-7A46-957B-FD3627353B58}"/>
                    </a:ext>
                  </a:extLst>
                </p:cNvPr>
                <p:cNvSpPr txBox="1"/>
                <p:nvPr/>
              </p:nvSpPr>
              <p:spPr>
                <a:xfrm>
                  <a:off x="2622030" y="2714981"/>
                  <a:ext cx="37978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en-US" sz="1200" b="0" i="0" u="none" strike="noStrike" kern="120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</a:rPr>
                    <a:t>数据处理与分析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16" name="îṡ1iḑe">
                  <a:extLst>
                    <a:ext uri="{FF2B5EF4-FFF2-40B4-BE49-F238E27FC236}">
                      <a16:creationId xmlns:a16="http://schemas.microsoft.com/office/drawing/2014/main" id="{2C6A6D37-28C7-0B49-BC2F-49D741554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17125" y="2714981"/>
                  <a:ext cx="447987" cy="0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872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728470" y="1226820"/>
            <a:ext cx="2747645" cy="6762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之前的哈希指针</a:t>
            </a:r>
            <a:r>
              <a:rPr lang="en-US" altLang="zh-CN" sz="2000" dirty="0"/>
              <a:t>H( )</a:t>
            </a:r>
            <a:endParaRPr lang="zh-CN" altLang="en-US" sz="2000" dirty="0"/>
          </a:p>
        </p:txBody>
      </p:sp>
      <p:sp>
        <p:nvSpPr>
          <p:cNvPr id="5" name="圆角矩形 4"/>
          <p:cNvSpPr/>
          <p:nvPr/>
        </p:nvSpPr>
        <p:spPr>
          <a:xfrm>
            <a:off x="1728470" y="2208530"/>
            <a:ext cx="2747645" cy="819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55210" y="2208530"/>
            <a:ext cx="2747645" cy="819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981950" y="1226820"/>
            <a:ext cx="2747645" cy="6762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之前的哈希指针</a:t>
            </a:r>
            <a:r>
              <a:rPr lang="en-US" altLang="zh-CN" sz="2000" dirty="0"/>
              <a:t>H( )</a:t>
            </a:r>
            <a:endParaRPr lang="zh-CN" altLang="en-US" sz="2000" dirty="0"/>
          </a:p>
        </p:txBody>
      </p:sp>
      <p:sp>
        <p:nvSpPr>
          <p:cNvPr id="14" name="圆角矩形 13"/>
          <p:cNvSpPr/>
          <p:nvPr/>
        </p:nvSpPr>
        <p:spPr>
          <a:xfrm>
            <a:off x="7981950" y="2208530"/>
            <a:ext cx="2747645" cy="819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</a:t>
            </a:r>
          </a:p>
        </p:txBody>
      </p:sp>
      <p:cxnSp>
        <p:nvCxnSpPr>
          <p:cNvPr id="6" name="肘形连接符 5"/>
          <p:cNvCxnSpPr>
            <a:cxnSpLocks/>
          </p:cNvCxnSpPr>
          <p:nvPr/>
        </p:nvCxnSpPr>
        <p:spPr>
          <a:xfrm>
            <a:off x="4283765" y="1565910"/>
            <a:ext cx="1570383" cy="1087838"/>
          </a:xfrm>
          <a:prstGeom prst="bentConnector3">
            <a:avLst>
              <a:gd name="adj1" fmla="val 26582"/>
            </a:avLst>
          </a:prstGeom>
          <a:ln w="41275">
            <a:solidFill>
              <a:schemeClr val="bg1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cxnSpLocks/>
          </p:cNvCxnSpPr>
          <p:nvPr/>
        </p:nvCxnSpPr>
        <p:spPr>
          <a:xfrm>
            <a:off x="7414591" y="1558290"/>
            <a:ext cx="1570383" cy="1095458"/>
          </a:xfrm>
          <a:prstGeom prst="bentConnector3">
            <a:avLst>
              <a:gd name="adj1" fmla="val 25949"/>
            </a:avLst>
          </a:prstGeom>
          <a:ln w="41275">
            <a:solidFill>
              <a:schemeClr val="bg1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cxnSpLocks/>
          </p:cNvCxnSpPr>
          <p:nvPr/>
        </p:nvCxnSpPr>
        <p:spPr>
          <a:xfrm flipV="1">
            <a:off x="1177152" y="1558290"/>
            <a:ext cx="413110" cy="6667"/>
          </a:xfrm>
          <a:prstGeom prst="straightConnector1">
            <a:avLst/>
          </a:prstGeom>
          <a:ln w="41275">
            <a:solidFill>
              <a:schemeClr val="bg1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cxnSpLocks/>
          </p:cNvCxnSpPr>
          <p:nvPr/>
        </p:nvCxnSpPr>
        <p:spPr>
          <a:xfrm>
            <a:off x="10557344" y="1567691"/>
            <a:ext cx="723569" cy="0"/>
          </a:xfrm>
          <a:prstGeom prst="straightConnector1">
            <a:avLst/>
          </a:prstGeom>
          <a:ln w="41275">
            <a:solidFill>
              <a:schemeClr val="bg1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62018" y="1339256"/>
            <a:ext cx="751205" cy="2952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H( )</a:t>
            </a:r>
          </a:p>
        </p:txBody>
      </p:sp>
      <p:pic>
        <p:nvPicPr>
          <p:cNvPr id="21" name="图片 20" descr="区块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" y="3289300"/>
            <a:ext cx="5514340" cy="336169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820535" y="3315533"/>
            <a:ext cx="4623435" cy="328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rgbClr val="B60717"/>
                </a:solidFill>
                <a:effectLst/>
                <a:latin typeface="+mn-ea"/>
              </a:rPr>
              <a:t>验证：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/>
                </a:solidFill>
                <a:effectLst/>
                <a:latin typeface="+mn-ea"/>
              </a:rPr>
              <a:t>‘verify_chain’</a:t>
            </a:r>
            <a:r>
              <a:rPr lang="zh-CN" altLang="en-US" sz="1600" b="1" dirty="0">
                <a:effectLst/>
                <a:latin typeface="+mn-ea"/>
              </a:rPr>
              <a:t>方法会遍历区块链中的每个区块，对每个区块重新计算哈希值，并检查它是否与区块中存储的哈希值匹配。此外，它还会检查每个区块的</a:t>
            </a:r>
            <a:r>
              <a:rPr lang="zh-CN" altLang="en-US" sz="1600" b="1" dirty="0">
                <a:solidFill>
                  <a:schemeClr val="accent1"/>
                </a:solidFill>
                <a:latin typeface="+mn-ea"/>
              </a:rPr>
              <a:t>“previous_hash</a:t>
            </a:r>
            <a:r>
              <a:rPr lang="zh-CN" altLang="en-US" sz="1600" b="1" dirty="0">
                <a:solidFill>
                  <a:schemeClr val="accent1"/>
                </a:solidFill>
                <a:latin typeface="+mn-ea"/>
                <a:sym typeface="+mn-ea"/>
              </a:rPr>
              <a:t>”</a:t>
            </a:r>
            <a:r>
              <a:rPr lang="zh-CN" altLang="en-US" sz="1600" b="1" dirty="0">
                <a:effectLst/>
                <a:latin typeface="+mn-ea"/>
              </a:rPr>
              <a:t>是否与前一个区块的哈希值匹配。如果发现任何不致，它将返回“False”和发生问题的区块索引。如果一切都正确，它将返回“True”和“-1”。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55210" y="1226820"/>
            <a:ext cx="2747645" cy="6762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之前的哈希指针</a:t>
            </a:r>
            <a:r>
              <a:rPr lang="en-US" altLang="zh-CN" sz="2000" dirty="0"/>
              <a:t>H( )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 bldLvl="0" animBg="1"/>
      <p:bldP spid="5" grpId="1" animBg="1"/>
      <p:bldP spid="10" grpId="0" bldLvl="0" animBg="1"/>
      <p:bldP spid="10" grpId="1" animBg="1"/>
      <p:bldP spid="13" grpId="0" bldLvl="0" animBg="1"/>
      <p:bldP spid="13" grpId="1" animBg="1"/>
      <p:bldP spid="14" grpId="0" bldLvl="0" animBg="1"/>
      <p:bldP spid="14" grpId="1" animBg="1"/>
      <p:bldP spid="18" grpId="0" bldLvl="0" animBg="1"/>
      <p:bldP spid="18" grpId="1" animBg="1"/>
      <p:bldP spid="9" grpId="0" bldLvl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ḷidè">
            <a:extLst>
              <a:ext uri="{FF2B5EF4-FFF2-40B4-BE49-F238E27FC236}">
                <a16:creationId xmlns:a16="http://schemas.microsoft.com/office/drawing/2014/main" id="{960E2172-4A37-8241-AD0D-E63A4D91B6FE}"/>
              </a:ext>
            </a:extLst>
          </p:cNvPr>
          <p:cNvSpPr/>
          <p:nvPr/>
        </p:nvSpPr>
        <p:spPr>
          <a:xfrm>
            <a:off x="7002888" y="0"/>
            <a:ext cx="5189112" cy="6858000"/>
          </a:xfrm>
          <a:custGeom>
            <a:avLst/>
            <a:gdLst>
              <a:gd name="connsiteX0" fmla="*/ 1294115 w 5189112"/>
              <a:gd name="connsiteY0" fmla="*/ 0 h 6858000"/>
              <a:gd name="connsiteX1" fmla="*/ 5189112 w 5189112"/>
              <a:gd name="connsiteY1" fmla="*/ 0 h 6858000"/>
              <a:gd name="connsiteX2" fmla="*/ 5189112 w 5189112"/>
              <a:gd name="connsiteY2" fmla="*/ 6858000 h 6858000"/>
              <a:gd name="connsiteX3" fmla="*/ 0 w 5189112"/>
              <a:gd name="connsiteY3" fmla="*/ 6858000 h 6858000"/>
              <a:gd name="connsiteX4" fmla="*/ 78502 w 5189112"/>
              <a:gd name="connsiteY4" fmla="*/ 6790001 h 6858000"/>
              <a:gd name="connsiteX5" fmla="*/ 1930655 w 5189112"/>
              <a:gd name="connsiteY5" fmla="*/ 2605314 h 6858000"/>
              <a:gd name="connsiteX6" fmla="*/ 1373177 w 5189112"/>
              <a:gd name="connsiteY6" fmla="*/ 1543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9112" h="6858000">
                <a:moveTo>
                  <a:pt x="1294115" y="0"/>
                </a:moveTo>
                <a:lnTo>
                  <a:pt x="5189112" y="0"/>
                </a:lnTo>
                <a:lnTo>
                  <a:pt x="5189112" y="6858000"/>
                </a:lnTo>
                <a:lnTo>
                  <a:pt x="0" y="6858000"/>
                </a:lnTo>
                <a:lnTo>
                  <a:pt x="78502" y="6790001"/>
                </a:lnTo>
                <a:cubicBezTo>
                  <a:pt x="1216319" y="5755852"/>
                  <a:pt x="1930655" y="4264004"/>
                  <a:pt x="1930655" y="2605314"/>
                </a:cubicBezTo>
                <a:cubicBezTo>
                  <a:pt x="1930655" y="1727184"/>
                  <a:pt x="1730443" y="895816"/>
                  <a:pt x="1373177" y="154368"/>
                </a:cubicBez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74346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iślïḓé">
            <a:extLst>
              <a:ext uri="{FF2B5EF4-FFF2-40B4-BE49-F238E27FC236}">
                <a16:creationId xmlns:a16="http://schemas.microsoft.com/office/drawing/2014/main" id="{F4AF12D5-6488-614D-85B4-16FF9C4C7665}"/>
              </a:ext>
            </a:extLst>
          </p:cNvPr>
          <p:cNvSpPr/>
          <p:nvPr/>
        </p:nvSpPr>
        <p:spPr>
          <a:xfrm>
            <a:off x="1" y="5903686"/>
            <a:ext cx="816429" cy="954314"/>
          </a:xfrm>
          <a:custGeom>
            <a:avLst/>
            <a:gdLst>
              <a:gd name="connsiteX0" fmla="*/ 128815 w 816429"/>
              <a:gd name="connsiteY0" fmla="*/ 0 h 954314"/>
              <a:gd name="connsiteX1" fmla="*/ 816429 w 816429"/>
              <a:gd name="connsiteY1" fmla="*/ 687614 h 954314"/>
              <a:gd name="connsiteX2" fmla="*/ 802459 w 816429"/>
              <a:gd name="connsiteY2" fmla="*/ 826193 h 954314"/>
              <a:gd name="connsiteX3" fmla="*/ 762688 w 816429"/>
              <a:gd name="connsiteY3" fmla="*/ 954314 h 954314"/>
              <a:gd name="connsiteX4" fmla="*/ 0 w 816429"/>
              <a:gd name="connsiteY4" fmla="*/ 954314 h 954314"/>
              <a:gd name="connsiteX5" fmla="*/ 0 w 816429"/>
              <a:gd name="connsiteY5" fmla="*/ 12986 h 95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429" h="954314">
                <a:moveTo>
                  <a:pt x="128815" y="0"/>
                </a:moveTo>
                <a:cubicBezTo>
                  <a:pt x="508574" y="0"/>
                  <a:pt x="816429" y="307855"/>
                  <a:pt x="816429" y="687614"/>
                </a:cubicBezTo>
                <a:cubicBezTo>
                  <a:pt x="816429" y="735084"/>
                  <a:pt x="811619" y="781430"/>
                  <a:pt x="802459" y="826193"/>
                </a:cubicBezTo>
                <a:lnTo>
                  <a:pt x="762688" y="954314"/>
                </a:lnTo>
                <a:lnTo>
                  <a:pt x="0" y="954314"/>
                </a:lnTo>
                <a:lnTo>
                  <a:pt x="0" y="12986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60000">
                <a:schemeClr val="accent5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50800" dist="50800" dir="5400000" algn="ctr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ïšļiďè">
            <a:extLst>
              <a:ext uri="{FF2B5EF4-FFF2-40B4-BE49-F238E27FC236}">
                <a16:creationId xmlns:a16="http://schemas.microsoft.com/office/drawing/2014/main" id="{09EFE8D5-28F6-344B-9E0E-EC0B94924B72}"/>
              </a:ext>
            </a:extLst>
          </p:cNvPr>
          <p:cNvSpPr/>
          <p:nvPr/>
        </p:nvSpPr>
        <p:spPr>
          <a:xfrm>
            <a:off x="6473371" y="0"/>
            <a:ext cx="3425370" cy="1712684"/>
          </a:xfrm>
          <a:custGeom>
            <a:avLst/>
            <a:gdLst>
              <a:gd name="connsiteX0" fmla="*/ 0 w 3425370"/>
              <a:gd name="connsiteY0" fmla="*/ 0 h 1712684"/>
              <a:gd name="connsiteX1" fmla="*/ 526143 w 3425370"/>
              <a:gd name="connsiteY1" fmla="*/ 0 h 1712684"/>
              <a:gd name="connsiteX2" fmla="*/ 1712686 w 3425370"/>
              <a:gd name="connsiteY2" fmla="*/ 1186543 h 1712684"/>
              <a:gd name="connsiteX3" fmla="*/ 2899229 w 3425370"/>
              <a:gd name="connsiteY3" fmla="*/ 0 h 1712684"/>
              <a:gd name="connsiteX4" fmla="*/ 3425370 w 3425370"/>
              <a:gd name="connsiteY4" fmla="*/ 0 h 1712684"/>
              <a:gd name="connsiteX5" fmla="*/ 3416528 w 3425370"/>
              <a:gd name="connsiteY5" fmla="*/ 175111 h 1712684"/>
              <a:gd name="connsiteX6" fmla="*/ 1712685 w 3425370"/>
              <a:gd name="connsiteY6" fmla="*/ 1712684 h 1712684"/>
              <a:gd name="connsiteX7" fmla="*/ 8843 w 3425370"/>
              <a:gd name="connsiteY7" fmla="*/ 175111 h 17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5370" h="1712684">
                <a:moveTo>
                  <a:pt x="0" y="0"/>
                </a:moveTo>
                <a:lnTo>
                  <a:pt x="526143" y="0"/>
                </a:lnTo>
                <a:cubicBezTo>
                  <a:pt x="526143" y="655310"/>
                  <a:pt x="1057376" y="1186543"/>
                  <a:pt x="1712686" y="1186543"/>
                </a:cubicBezTo>
                <a:cubicBezTo>
                  <a:pt x="2367996" y="1186543"/>
                  <a:pt x="2899229" y="655310"/>
                  <a:pt x="2899229" y="0"/>
                </a:cubicBezTo>
                <a:lnTo>
                  <a:pt x="3425370" y="0"/>
                </a:lnTo>
                <a:lnTo>
                  <a:pt x="3416528" y="175111"/>
                </a:lnTo>
                <a:cubicBezTo>
                  <a:pt x="3328821" y="1038743"/>
                  <a:pt x="2599457" y="1712684"/>
                  <a:pt x="1712685" y="1712684"/>
                </a:cubicBezTo>
                <a:cubicBezTo>
                  <a:pt x="825913" y="1712684"/>
                  <a:pt x="96549" y="1038743"/>
                  <a:pt x="8843" y="175111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60000">
                <a:schemeClr val="accent3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50800" dist="50800" dir="5400000" algn="ctr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ísliḑe">
            <a:extLst>
              <a:ext uri="{FF2B5EF4-FFF2-40B4-BE49-F238E27FC236}">
                <a16:creationId xmlns:a16="http://schemas.microsoft.com/office/drawing/2014/main" id="{50B7DE79-3390-164E-9BFB-F67FE63B7AC7}"/>
              </a:ext>
            </a:extLst>
          </p:cNvPr>
          <p:cNvSpPr txBox="1"/>
          <p:nvPr/>
        </p:nvSpPr>
        <p:spPr>
          <a:xfrm>
            <a:off x="853377" y="45402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60000">
                      <a:schemeClr val="accent6"/>
                    </a:gs>
                  </a:gsLst>
                  <a:lin ang="2700000" scaled="0"/>
                </a:gradFill>
                <a:effectLst>
                  <a:outerShdw blurRad="50800" dist="50800" dir="5400000" algn="ctr" rotWithShape="0">
                    <a:schemeClr val="accent6">
                      <a:alpha val="20000"/>
                    </a:schemeClr>
                  </a:outerShdw>
                </a:effectLst>
              </a:rPr>
              <a:t>03</a:t>
            </a:r>
            <a:endParaRPr lang="zh-CN" altLang="en-US" sz="3200" b="1" i="1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effectLst>
                <a:outerShdw blurRad="50800" dist="50800" dir="5400000" algn="ctr" rotWithShape="0">
                  <a:schemeClr val="accent6">
                    <a:alpha val="20000"/>
                  </a:schemeClr>
                </a:outerShdw>
              </a:effectLst>
            </a:endParaRPr>
          </a:p>
        </p:txBody>
      </p:sp>
      <p:sp>
        <p:nvSpPr>
          <p:cNvPr id="9" name="ïSlïḑe">
            <a:extLst>
              <a:ext uri="{FF2B5EF4-FFF2-40B4-BE49-F238E27FC236}">
                <a16:creationId xmlns:a16="http://schemas.microsoft.com/office/drawing/2014/main" id="{23E7DDC6-5AD2-9144-B303-92035E428775}"/>
              </a:ext>
            </a:extLst>
          </p:cNvPr>
          <p:cNvSpPr txBox="1"/>
          <p:nvPr/>
        </p:nvSpPr>
        <p:spPr>
          <a:xfrm>
            <a:off x="853377" y="5589411"/>
            <a:ext cx="639919" cy="58477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>
                <a:alpha val="2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</a:rPr>
              <a:t>04</a:t>
            </a:r>
            <a:endParaRPr lang="zh-CN" altLang="en-US" sz="3200" b="1" i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</a:endParaRPr>
          </a:p>
        </p:txBody>
      </p:sp>
      <p:sp>
        <p:nvSpPr>
          <p:cNvPr id="10" name="ïṩḻiďé">
            <a:extLst>
              <a:ext uri="{FF2B5EF4-FFF2-40B4-BE49-F238E27FC236}">
                <a16:creationId xmlns:a16="http://schemas.microsoft.com/office/drawing/2014/main" id="{21A1E39E-EA89-0A4E-996B-812D97626496}"/>
              </a:ext>
            </a:extLst>
          </p:cNvPr>
          <p:cNvSpPr txBox="1"/>
          <p:nvPr/>
        </p:nvSpPr>
        <p:spPr>
          <a:xfrm>
            <a:off x="853377" y="3491132"/>
            <a:ext cx="639919" cy="58477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4">
                <a:alpha val="2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chemeClr val="accent4"/>
                    </a:gs>
                  </a:gsLst>
                  <a:lin ang="2700000" scaled="0"/>
                </a:gradFill>
              </a:rPr>
              <a:t>02</a:t>
            </a:r>
            <a:endParaRPr lang="zh-CN" altLang="en-US" sz="3200" b="1" i="1" dirty="0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60000">
                    <a:schemeClr val="accent4"/>
                  </a:gs>
                </a:gsLst>
                <a:lin ang="2700000" scaled="0"/>
              </a:gradFill>
            </a:endParaRPr>
          </a:p>
        </p:txBody>
      </p:sp>
      <p:sp>
        <p:nvSpPr>
          <p:cNvPr id="11" name="íSḻîdè">
            <a:extLst>
              <a:ext uri="{FF2B5EF4-FFF2-40B4-BE49-F238E27FC236}">
                <a16:creationId xmlns:a16="http://schemas.microsoft.com/office/drawing/2014/main" id="{853351DB-2FD7-3743-BE1D-9B7EE900C7C1}"/>
              </a:ext>
            </a:extLst>
          </p:cNvPr>
          <p:cNvSpPr txBox="1"/>
          <p:nvPr/>
        </p:nvSpPr>
        <p:spPr>
          <a:xfrm>
            <a:off x="853377" y="2441993"/>
            <a:ext cx="639919" cy="58477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2">
                <a:alpha val="2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60000">
                      <a:schemeClr val="accent2"/>
                    </a:gs>
                  </a:gsLst>
                  <a:lin ang="2700000" scaled="0"/>
                </a:gradFill>
              </a:rPr>
              <a:t>01</a:t>
            </a:r>
            <a:endParaRPr lang="zh-CN" altLang="en-US" sz="3200" b="1" i="1" dirty="0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</a:endParaRPr>
          </a:p>
        </p:txBody>
      </p:sp>
      <p:grpSp>
        <p:nvGrpSpPr>
          <p:cNvPr id="12" name="íṩ1iḑe">
            <a:extLst>
              <a:ext uri="{FF2B5EF4-FFF2-40B4-BE49-F238E27FC236}">
                <a16:creationId xmlns:a16="http://schemas.microsoft.com/office/drawing/2014/main" id="{ED81C6A6-2F2B-FA42-B526-220486EA103D}"/>
              </a:ext>
            </a:extLst>
          </p:cNvPr>
          <p:cNvGrpSpPr/>
          <p:nvPr/>
        </p:nvGrpSpPr>
        <p:grpSpPr>
          <a:xfrm>
            <a:off x="1658008" y="2441993"/>
            <a:ext cx="5344880" cy="737061"/>
            <a:chOff x="1658008" y="1880891"/>
            <a:chExt cx="5344880" cy="737061"/>
          </a:xfrm>
        </p:grpSpPr>
        <p:sp>
          <p:nvSpPr>
            <p:cNvPr id="22" name="íśļiďe">
              <a:extLst>
                <a:ext uri="{FF2B5EF4-FFF2-40B4-BE49-F238E27FC236}">
                  <a16:creationId xmlns:a16="http://schemas.microsoft.com/office/drawing/2014/main" id="{9B5C7326-2D4A-B944-AAB7-B068EA7B3F69}"/>
                </a:ext>
              </a:extLst>
            </p:cNvPr>
            <p:cNvSpPr txBox="1"/>
            <p:nvPr/>
          </p:nvSpPr>
          <p:spPr>
            <a:xfrm>
              <a:off x="1658008" y="1880891"/>
              <a:ext cx="53448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准确性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îṣḻîḓê">
              <a:extLst>
                <a:ext uri="{FF2B5EF4-FFF2-40B4-BE49-F238E27FC236}">
                  <a16:creationId xmlns:a16="http://schemas.microsoft.com/office/drawing/2014/main" id="{B30899AF-42B9-A047-9072-02FD605B7179}"/>
                </a:ext>
              </a:extLst>
            </p:cNvPr>
            <p:cNvSpPr txBox="1"/>
            <p:nvPr/>
          </p:nvSpPr>
          <p:spPr>
            <a:xfrm>
              <a:off x="1658009" y="2173278"/>
              <a:ext cx="5344879" cy="44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碳积分的计算过程与原理合理、科学，能够尽可能的公平地衡量商品和服务在产生与被消费的过程中，产生的碳排放和环境效益。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</p:grpSp>
      <p:grpSp>
        <p:nvGrpSpPr>
          <p:cNvPr id="13" name="ïSľide">
            <a:extLst>
              <a:ext uri="{FF2B5EF4-FFF2-40B4-BE49-F238E27FC236}">
                <a16:creationId xmlns:a16="http://schemas.microsoft.com/office/drawing/2014/main" id="{A5CA23DE-B024-1042-8C2D-B0D27EF164CB}"/>
              </a:ext>
            </a:extLst>
          </p:cNvPr>
          <p:cNvGrpSpPr/>
          <p:nvPr/>
        </p:nvGrpSpPr>
        <p:grpSpPr>
          <a:xfrm>
            <a:off x="1658009" y="3491132"/>
            <a:ext cx="5344879" cy="737061"/>
            <a:chOff x="1658009" y="1880891"/>
            <a:chExt cx="5344879" cy="737061"/>
          </a:xfrm>
        </p:grpSpPr>
        <p:sp>
          <p:nvSpPr>
            <p:cNvPr id="20" name="ïṡ1îḋê">
              <a:extLst>
                <a:ext uri="{FF2B5EF4-FFF2-40B4-BE49-F238E27FC236}">
                  <a16:creationId xmlns:a16="http://schemas.microsoft.com/office/drawing/2014/main" id="{E40F06FF-3BB5-1744-BA42-8CD733CE8C39}"/>
                </a:ext>
              </a:extLst>
            </p:cNvPr>
            <p:cNvSpPr txBox="1"/>
            <p:nvPr/>
          </p:nvSpPr>
          <p:spPr>
            <a:xfrm>
              <a:off x="1658009" y="1880891"/>
              <a:ext cx="5344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保密性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ïṡḻiḋe">
              <a:extLst>
                <a:ext uri="{FF2B5EF4-FFF2-40B4-BE49-F238E27FC236}">
                  <a16:creationId xmlns:a16="http://schemas.microsoft.com/office/drawing/2014/main" id="{B0B5FA16-1E17-4F46-BC97-2C6023F70C8F}"/>
                </a:ext>
              </a:extLst>
            </p:cNvPr>
            <p:cNvSpPr txBox="1"/>
            <p:nvPr/>
          </p:nvSpPr>
          <p:spPr>
            <a:xfrm>
              <a:off x="1658009" y="2173278"/>
              <a:ext cx="5344879" cy="44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基于区块链、隐私计算、无网络传输、加密与公私钥、盲签名等技术形成的碳积分，能够确保生成与使用的全过程保密、不可篡改、可溯源、可验证性。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</p:grpSp>
      <p:grpSp>
        <p:nvGrpSpPr>
          <p:cNvPr id="14" name="i$ḻíḓe">
            <a:extLst>
              <a:ext uri="{FF2B5EF4-FFF2-40B4-BE49-F238E27FC236}">
                <a16:creationId xmlns:a16="http://schemas.microsoft.com/office/drawing/2014/main" id="{2E0ED1F6-EEC9-F54C-B2AA-7F9E1A18DECF}"/>
              </a:ext>
            </a:extLst>
          </p:cNvPr>
          <p:cNvGrpSpPr/>
          <p:nvPr/>
        </p:nvGrpSpPr>
        <p:grpSpPr>
          <a:xfrm>
            <a:off x="1658009" y="4540271"/>
            <a:ext cx="5344879" cy="737061"/>
            <a:chOff x="1658009" y="1880891"/>
            <a:chExt cx="5344879" cy="737061"/>
          </a:xfrm>
        </p:grpSpPr>
        <p:sp>
          <p:nvSpPr>
            <p:cNvPr id="18" name="iṣlïdé">
              <a:extLst>
                <a:ext uri="{FF2B5EF4-FFF2-40B4-BE49-F238E27FC236}">
                  <a16:creationId xmlns:a16="http://schemas.microsoft.com/office/drawing/2014/main" id="{CCA6D25B-0463-D64F-831F-85CCB0387392}"/>
                </a:ext>
              </a:extLst>
            </p:cNvPr>
            <p:cNvSpPr txBox="1"/>
            <p:nvPr/>
          </p:nvSpPr>
          <p:spPr>
            <a:xfrm>
              <a:off x="1658009" y="1880891"/>
              <a:ext cx="5344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透明性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ïşlïḍè">
              <a:extLst>
                <a:ext uri="{FF2B5EF4-FFF2-40B4-BE49-F238E27FC236}">
                  <a16:creationId xmlns:a16="http://schemas.microsoft.com/office/drawing/2014/main" id="{ED931D69-CD0E-B145-BE1A-1F2D1152CAE7}"/>
                </a:ext>
              </a:extLst>
            </p:cNvPr>
            <p:cNvSpPr txBox="1"/>
            <p:nvPr/>
          </p:nvSpPr>
          <p:spPr>
            <a:xfrm>
              <a:off x="1658010" y="2173278"/>
              <a:ext cx="5344878" cy="44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b="1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规则透明：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碳足迹的计算和碳积分的生成规则和原理，公开透明。</a:t>
              </a:r>
              <a:r>
                <a:rPr lang="zh-CN" altLang="en-US" sz="1000" b="1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获取透明：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计算所用的数据来自于公共数据和用户允许使用的个人数据。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</p:grpSp>
      <p:grpSp>
        <p:nvGrpSpPr>
          <p:cNvPr id="15" name="íŝľíḍé">
            <a:extLst>
              <a:ext uri="{FF2B5EF4-FFF2-40B4-BE49-F238E27FC236}">
                <a16:creationId xmlns:a16="http://schemas.microsoft.com/office/drawing/2014/main" id="{6D386FB6-8D5B-9C43-AFE5-E977FDDC03B1}"/>
              </a:ext>
            </a:extLst>
          </p:cNvPr>
          <p:cNvGrpSpPr/>
          <p:nvPr/>
        </p:nvGrpSpPr>
        <p:grpSpPr>
          <a:xfrm>
            <a:off x="1658009" y="5589411"/>
            <a:ext cx="5344879" cy="737061"/>
            <a:chOff x="1658009" y="1880891"/>
            <a:chExt cx="5344879" cy="737061"/>
          </a:xfrm>
        </p:grpSpPr>
        <p:sp>
          <p:nvSpPr>
            <p:cNvPr id="16" name="ïṥḷiďe">
              <a:extLst>
                <a:ext uri="{FF2B5EF4-FFF2-40B4-BE49-F238E27FC236}">
                  <a16:creationId xmlns:a16="http://schemas.microsoft.com/office/drawing/2014/main" id="{492CA54D-8447-9C47-9696-23F01FB1FF73}"/>
                </a:ext>
              </a:extLst>
            </p:cNvPr>
            <p:cNvSpPr txBox="1"/>
            <p:nvPr/>
          </p:nvSpPr>
          <p:spPr>
            <a:xfrm>
              <a:off x="1658009" y="1880891"/>
              <a:ext cx="5344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普适性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ïṡlíḑe">
              <a:extLst>
                <a:ext uri="{FF2B5EF4-FFF2-40B4-BE49-F238E27FC236}">
                  <a16:creationId xmlns:a16="http://schemas.microsoft.com/office/drawing/2014/main" id="{DA00ED79-877D-C742-9B02-F74C6A598C97}"/>
                </a:ext>
              </a:extLst>
            </p:cNvPr>
            <p:cNvSpPr txBox="1"/>
            <p:nvPr/>
          </p:nvSpPr>
          <p:spPr>
            <a:xfrm>
              <a:off x="1658010" y="2173278"/>
              <a:ext cx="5344878" cy="44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度量“个人绿色消费习惯”的碳积分，无论是消费金融领域，还是社会生活的方方面面，都能够与现有产品和服务进行良好结合，释放积极的正外部性效益。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8416BB1-45AA-F6E7-F9E4-457022971583}"/>
              </a:ext>
            </a:extLst>
          </p:cNvPr>
          <p:cNvGrpSpPr/>
          <p:nvPr/>
        </p:nvGrpSpPr>
        <p:grpSpPr>
          <a:xfrm>
            <a:off x="988756" y="623453"/>
            <a:ext cx="5189112" cy="1325150"/>
            <a:chOff x="925966" y="3975612"/>
            <a:chExt cx="5189112" cy="2019577"/>
          </a:xfrm>
        </p:grpSpPr>
        <p:sp>
          <p:nvSpPr>
            <p:cNvPr id="2" name="íṣḷîḑe">
              <a:extLst>
                <a:ext uri="{FF2B5EF4-FFF2-40B4-BE49-F238E27FC236}">
                  <a16:creationId xmlns:a16="http://schemas.microsoft.com/office/drawing/2014/main" id="{F05BE773-FB02-AFCD-5A26-C084878FAD09}"/>
                </a:ext>
              </a:extLst>
            </p:cNvPr>
            <p:cNvSpPr/>
            <p:nvPr/>
          </p:nvSpPr>
          <p:spPr>
            <a:xfrm>
              <a:off x="925966" y="5383960"/>
              <a:ext cx="5189112" cy="611229"/>
            </a:xfrm>
            <a:prstGeom prst="rect">
              <a:avLst/>
            </a:prstGeom>
          </p:spPr>
          <p:txBody>
            <a:bodyPr anchor="b" anchorCtr="0">
              <a:noAutofit/>
            </a:bodyPr>
            <a:lstStyle/>
            <a:p>
              <a:pPr>
                <a:buSzPct val="25000"/>
              </a:pPr>
              <a:r>
                <a:rPr lang="es-419" altLang="zh-CN" sz="4000" b="1" dirty="0">
                  <a:solidFill>
                    <a:schemeClr val="accent1"/>
                  </a:solidFill>
                </a:rPr>
                <a:t>Trustworthiness</a:t>
              </a:r>
              <a:br>
                <a:rPr lang="es-419" altLang="zh-CN" sz="4000" b="1" dirty="0">
                  <a:solidFill>
                    <a:schemeClr val="accent1"/>
                  </a:solidFill>
                </a:rPr>
              </a:br>
              <a:r>
                <a:rPr lang="es-419" altLang="zh-CN" sz="4000" b="1" dirty="0"/>
                <a:t> CACO</a:t>
              </a:r>
              <a:r>
                <a:rPr lang="zh-CN" altLang="en-US" sz="4000" b="1" dirty="0"/>
                <a:t>碳积分</a:t>
              </a:r>
              <a:r>
                <a:rPr lang="en-US" altLang="zh-CN" sz="4000" b="1" dirty="0"/>
                <a:t>-</a:t>
              </a:r>
              <a:r>
                <a:rPr lang="zh-CN" altLang="en-US" sz="4000" b="1" dirty="0"/>
                <a:t>可信赖：</a:t>
              </a:r>
            </a:p>
          </p:txBody>
        </p:sp>
        <p:cxnSp>
          <p:nvCxnSpPr>
            <p:cNvPr id="4" name="ï$ḻiḍê">
              <a:extLst>
                <a:ext uri="{FF2B5EF4-FFF2-40B4-BE49-F238E27FC236}">
                  <a16:creationId xmlns:a16="http://schemas.microsoft.com/office/drawing/2014/main" id="{913F943B-6DAF-C869-5C7C-C382882F4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3582" y="3975612"/>
              <a:ext cx="366486" cy="0"/>
            </a:xfrm>
            <a:prstGeom prst="line">
              <a:avLst/>
            </a:prstGeom>
            <a:ln w="508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03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ṩ1í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ṧ1iḓè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7" y="2542848"/>
            <a:ext cx="10687047" cy="1133475"/>
          </a:xfrm>
        </p:spPr>
        <p:txBody>
          <a:bodyPr/>
          <a:lstStyle/>
          <a:p>
            <a:r>
              <a:rPr lang="zh-CN" altLang="en-US" sz="4800" dirty="0"/>
              <a:t>产品</a:t>
            </a:r>
            <a:r>
              <a:rPr lang="en-US" altLang="zh-CN" sz="4800" dirty="0"/>
              <a:t>2</a:t>
            </a:r>
            <a:r>
              <a:rPr lang="zh-CN" altLang="en-US" sz="4800" dirty="0"/>
              <a:t>：基于</a:t>
            </a:r>
            <a:r>
              <a:rPr lang="en-US" altLang="zh-CN" sz="4800" dirty="0"/>
              <a:t>CACO</a:t>
            </a:r>
            <a:r>
              <a:rPr lang="zh-CN" altLang="en-US" sz="4800" dirty="0"/>
              <a:t>的碳易贷</a:t>
            </a:r>
          </a:p>
        </p:txBody>
      </p:sp>
      <p:sp>
        <p:nvSpPr>
          <p:cNvPr id="3" name="iṣľîdè">
            <a:extLst>
              <a:ext uri="{FF2B5EF4-FFF2-40B4-BE49-F238E27FC236}">
                <a16:creationId xmlns:a16="http://schemas.microsoft.com/office/drawing/2014/main" id="{378DAE95-7127-4F51-9451-9FE7A2833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477" y="3703308"/>
            <a:ext cx="10687047" cy="965763"/>
          </a:xfrm>
        </p:spPr>
        <p:txBody>
          <a:bodyPr/>
          <a:lstStyle/>
          <a:p>
            <a:pPr lvl="0"/>
            <a:r>
              <a:rPr lang="en" altLang="zh-CN" dirty="0"/>
              <a:t>2 | Product design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" altLang="zh-CN" dirty="0"/>
              <a:t>: Green credit product based on CACO</a:t>
            </a:r>
            <a:endParaRPr lang="zh-CN" altLang="en-US" dirty="0"/>
          </a:p>
        </p:txBody>
      </p:sp>
      <p:sp>
        <p:nvSpPr>
          <p:cNvPr id="6" name="ïṥlïḓe">
            <a:extLst>
              <a:ext uri="{FF2B5EF4-FFF2-40B4-BE49-F238E27FC236}">
                <a16:creationId xmlns:a16="http://schemas.microsoft.com/office/drawing/2014/main" id="{81FFF35D-B229-45AF-9CAE-767AE39B80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384" y="1405105"/>
            <a:ext cx="1127232" cy="1107996"/>
          </a:xfrm>
        </p:spPr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7389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6AFE78-4812-F623-5615-9FCF4451D348}"/>
              </a:ext>
            </a:extLst>
          </p:cNvPr>
          <p:cNvSpPr txBox="1"/>
          <p:nvPr/>
        </p:nvSpPr>
        <p:spPr>
          <a:xfrm>
            <a:off x="-5758076" y="5740525"/>
            <a:ext cx="4082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东方雨后彩虹小组</a:t>
            </a:r>
            <a:endParaRPr kumimoji="1" lang="en-US" altLang="zh-CN" sz="20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  <a:p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Fintech product design</a:t>
            </a:r>
            <a:r>
              <a:rPr kumimoji="1" lang="zh-CN" altLang="en-US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 </a:t>
            </a:r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presentation</a:t>
            </a:r>
            <a:endParaRPr kumimoji="1" lang="zh-CN" altLang="en-US" sz="24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6" name="iṣ1iḑè">
            <a:extLst>
              <a:ext uri="{FF2B5EF4-FFF2-40B4-BE49-F238E27FC236}">
                <a16:creationId xmlns:a16="http://schemas.microsoft.com/office/drawing/2014/main" id="{01195A9B-5D81-2835-CB3C-EBFEC262E5D8}"/>
              </a:ext>
            </a:extLst>
          </p:cNvPr>
          <p:cNvSpPr txBox="1">
            <a:spLocks/>
          </p:cNvSpPr>
          <p:nvPr/>
        </p:nvSpPr>
        <p:spPr>
          <a:xfrm>
            <a:off x="1255634" y="2740061"/>
            <a:ext cx="3257898" cy="16365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9600" dirty="0"/>
              <a:t>FICO</a:t>
            </a:r>
            <a:endParaRPr lang="zh-CN" altLang="en-US" sz="6000" dirty="0"/>
          </a:p>
        </p:txBody>
      </p:sp>
      <p:sp>
        <p:nvSpPr>
          <p:cNvPr id="2" name="iṣ1iḑè">
            <a:extLst>
              <a:ext uri="{FF2B5EF4-FFF2-40B4-BE49-F238E27FC236}">
                <a16:creationId xmlns:a16="http://schemas.microsoft.com/office/drawing/2014/main" id="{097273DB-3AA7-80E5-F20F-65E8F6A4930C}"/>
              </a:ext>
            </a:extLst>
          </p:cNvPr>
          <p:cNvSpPr txBox="1">
            <a:spLocks/>
          </p:cNvSpPr>
          <p:nvPr/>
        </p:nvSpPr>
        <p:spPr>
          <a:xfrm>
            <a:off x="869192" y="1652419"/>
            <a:ext cx="3878383" cy="1636575"/>
          </a:xfrm>
          <a:prstGeom prst="rect">
            <a:avLst/>
          </a:prstGeom>
        </p:spPr>
        <p:txBody>
          <a:bodyPr>
            <a:scene3d>
              <a:camera prst="orthographicFront">
                <a:rot lat="5400000" lon="0" rev="0"/>
              </a:camera>
              <a:lightRig rig="threePt" dir="t"/>
            </a:scene3d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9600" dirty="0"/>
              <a:t>CACO</a:t>
            </a:r>
            <a:endParaRPr lang="zh-CN" altLang="en-US" sz="6000" dirty="0"/>
          </a:p>
        </p:txBody>
      </p:sp>
      <p:sp>
        <p:nvSpPr>
          <p:cNvPr id="4" name="iṣ1iḑè">
            <a:extLst>
              <a:ext uri="{FF2B5EF4-FFF2-40B4-BE49-F238E27FC236}">
                <a16:creationId xmlns:a16="http://schemas.microsoft.com/office/drawing/2014/main" id="{1FAE73C5-6992-5857-D096-D6F46DA72C6A}"/>
              </a:ext>
            </a:extLst>
          </p:cNvPr>
          <p:cNvSpPr txBox="1">
            <a:spLocks/>
          </p:cNvSpPr>
          <p:nvPr/>
        </p:nvSpPr>
        <p:spPr>
          <a:xfrm>
            <a:off x="4921747" y="1958149"/>
            <a:ext cx="6901543" cy="1025115"/>
          </a:xfrm>
          <a:prstGeom prst="rect">
            <a:avLst/>
          </a:prstGeom>
        </p:spPr>
        <p:txBody>
          <a:bodyPr>
            <a:scene3d>
              <a:camera prst="orthographicFront">
                <a:rot lat="5400000" lon="0" rev="0"/>
              </a:camera>
              <a:lightRig rig="threePt" dir="t"/>
            </a:scene3d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/>
              <a:t>个人绿色消费信贷</a:t>
            </a:r>
          </a:p>
        </p:txBody>
      </p:sp>
      <p:sp>
        <p:nvSpPr>
          <p:cNvPr id="5" name="iṣ1iḑè">
            <a:extLst>
              <a:ext uri="{FF2B5EF4-FFF2-40B4-BE49-F238E27FC236}">
                <a16:creationId xmlns:a16="http://schemas.microsoft.com/office/drawing/2014/main" id="{8FE6055E-9C0E-95C1-CE0B-13C09A527D5D}"/>
              </a:ext>
            </a:extLst>
          </p:cNvPr>
          <p:cNvSpPr txBox="1">
            <a:spLocks/>
          </p:cNvSpPr>
          <p:nvPr/>
        </p:nvSpPr>
        <p:spPr>
          <a:xfrm>
            <a:off x="5880529" y="3045791"/>
            <a:ext cx="5347954" cy="102511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/>
              <a:t>个人消费信贷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5921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6AFE78-4812-F623-5615-9FCF4451D348}"/>
              </a:ext>
            </a:extLst>
          </p:cNvPr>
          <p:cNvSpPr txBox="1"/>
          <p:nvPr/>
        </p:nvSpPr>
        <p:spPr>
          <a:xfrm>
            <a:off x="-5758076" y="5740525"/>
            <a:ext cx="4082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东方雨后彩虹小组</a:t>
            </a:r>
            <a:endParaRPr kumimoji="1" lang="en-US" altLang="zh-CN" sz="20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  <a:p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Fintech product design</a:t>
            </a:r>
            <a:r>
              <a:rPr kumimoji="1" lang="zh-CN" altLang="en-US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 </a:t>
            </a:r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presentation</a:t>
            </a:r>
            <a:endParaRPr kumimoji="1" lang="zh-CN" altLang="en-US" sz="24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6" name="iṣ1iḑè">
            <a:extLst>
              <a:ext uri="{FF2B5EF4-FFF2-40B4-BE49-F238E27FC236}">
                <a16:creationId xmlns:a16="http://schemas.microsoft.com/office/drawing/2014/main" id="{01195A9B-5D81-2835-CB3C-EBFEC262E5D8}"/>
              </a:ext>
            </a:extLst>
          </p:cNvPr>
          <p:cNvSpPr txBox="1">
            <a:spLocks/>
          </p:cNvSpPr>
          <p:nvPr/>
        </p:nvSpPr>
        <p:spPr>
          <a:xfrm>
            <a:off x="1255634" y="3816697"/>
            <a:ext cx="3257898" cy="1636575"/>
          </a:xfrm>
          <a:prstGeom prst="rect">
            <a:avLst/>
          </a:prstGeom>
        </p:spPr>
        <p:txBody>
          <a:bodyPr>
            <a:scene3d>
              <a:camera prst="orthographicFront">
                <a:rot lat="16200000" lon="0" rev="0"/>
              </a:camera>
              <a:lightRig rig="threePt" dir="t"/>
            </a:scene3d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9600" dirty="0"/>
              <a:t>FICO</a:t>
            </a:r>
            <a:endParaRPr lang="zh-CN" altLang="en-US" sz="6000" dirty="0"/>
          </a:p>
        </p:txBody>
      </p:sp>
      <p:sp>
        <p:nvSpPr>
          <p:cNvPr id="2" name="iṣ1iḑè">
            <a:extLst>
              <a:ext uri="{FF2B5EF4-FFF2-40B4-BE49-F238E27FC236}">
                <a16:creationId xmlns:a16="http://schemas.microsoft.com/office/drawing/2014/main" id="{097273DB-3AA7-80E5-F20F-65E8F6A4930C}"/>
              </a:ext>
            </a:extLst>
          </p:cNvPr>
          <p:cNvSpPr txBox="1">
            <a:spLocks/>
          </p:cNvSpPr>
          <p:nvPr/>
        </p:nvSpPr>
        <p:spPr>
          <a:xfrm>
            <a:off x="869192" y="2729055"/>
            <a:ext cx="3878383" cy="16365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9600" dirty="0"/>
              <a:t>CACO</a:t>
            </a:r>
            <a:endParaRPr lang="zh-CN" altLang="en-US" sz="6000" dirty="0"/>
          </a:p>
        </p:txBody>
      </p:sp>
      <p:sp>
        <p:nvSpPr>
          <p:cNvPr id="4" name="iṣ1iḑè">
            <a:extLst>
              <a:ext uri="{FF2B5EF4-FFF2-40B4-BE49-F238E27FC236}">
                <a16:creationId xmlns:a16="http://schemas.microsoft.com/office/drawing/2014/main" id="{1FAE73C5-6992-5857-D096-D6F46DA72C6A}"/>
              </a:ext>
            </a:extLst>
          </p:cNvPr>
          <p:cNvSpPr txBox="1">
            <a:spLocks/>
          </p:cNvSpPr>
          <p:nvPr/>
        </p:nvSpPr>
        <p:spPr>
          <a:xfrm>
            <a:off x="4921747" y="1958149"/>
            <a:ext cx="6901543" cy="1025115"/>
          </a:xfrm>
          <a:prstGeom prst="rect">
            <a:avLst/>
          </a:prstGeom>
        </p:spPr>
        <p:txBody>
          <a:bodyPr>
            <a:scene3d>
              <a:camera prst="orthographicFront">
                <a:rot lat="5400000" lon="0" rev="0"/>
              </a:camera>
              <a:lightRig rig="threePt" dir="t"/>
            </a:scene3d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/>
              <a:t>个人绿色消费信贷</a:t>
            </a:r>
          </a:p>
        </p:txBody>
      </p:sp>
      <p:sp>
        <p:nvSpPr>
          <p:cNvPr id="5" name="iṣ1iḑè">
            <a:extLst>
              <a:ext uri="{FF2B5EF4-FFF2-40B4-BE49-F238E27FC236}">
                <a16:creationId xmlns:a16="http://schemas.microsoft.com/office/drawing/2014/main" id="{8FE6055E-9C0E-95C1-CE0B-13C09A527D5D}"/>
              </a:ext>
            </a:extLst>
          </p:cNvPr>
          <p:cNvSpPr txBox="1">
            <a:spLocks/>
          </p:cNvSpPr>
          <p:nvPr/>
        </p:nvSpPr>
        <p:spPr>
          <a:xfrm>
            <a:off x="5880529" y="3045791"/>
            <a:ext cx="5347954" cy="102511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/>
              <a:t>个人消费信贷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04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6AFE78-4812-F623-5615-9FCF4451D348}"/>
              </a:ext>
            </a:extLst>
          </p:cNvPr>
          <p:cNvSpPr txBox="1"/>
          <p:nvPr/>
        </p:nvSpPr>
        <p:spPr>
          <a:xfrm>
            <a:off x="-5758076" y="5740525"/>
            <a:ext cx="408214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kumimoji="1" lang="zh-CN" altLang="en-US" sz="20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东方雨后彩虹小组</a:t>
            </a:r>
            <a:endParaRPr kumimoji="1" lang="en-US" altLang="zh-CN" sz="20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  <a:p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Fintech product design</a:t>
            </a:r>
            <a:r>
              <a:rPr kumimoji="1" lang="zh-CN" altLang="en-US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 </a:t>
            </a:r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presentation</a:t>
            </a:r>
            <a:endParaRPr kumimoji="1" lang="zh-CN" altLang="en-US" sz="24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6" name="iṣ1iḑè">
            <a:extLst>
              <a:ext uri="{FF2B5EF4-FFF2-40B4-BE49-F238E27FC236}">
                <a16:creationId xmlns:a16="http://schemas.microsoft.com/office/drawing/2014/main" id="{01195A9B-5D81-2835-CB3C-EBFEC262E5D8}"/>
              </a:ext>
            </a:extLst>
          </p:cNvPr>
          <p:cNvSpPr txBox="1">
            <a:spLocks/>
          </p:cNvSpPr>
          <p:nvPr/>
        </p:nvSpPr>
        <p:spPr>
          <a:xfrm>
            <a:off x="1255634" y="3816697"/>
            <a:ext cx="3257898" cy="1636575"/>
          </a:xfrm>
          <a:prstGeom prst="rect">
            <a:avLst/>
          </a:prstGeom>
        </p:spPr>
        <p:txBody>
          <a:bodyPr>
            <a:scene3d>
              <a:camera prst="orthographicFront">
                <a:rot lat="16200000" lon="0" rev="0"/>
              </a:camera>
              <a:lightRig rig="threePt" dir="t"/>
            </a:scene3d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9600" dirty="0"/>
              <a:t>FICO</a:t>
            </a:r>
            <a:endParaRPr lang="zh-CN" altLang="en-US" sz="6000" dirty="0"/>
          </a:p>
        </p:txBody>
      </p:sp>
      <p:sp>
        <p:nvSpPr>
          <p:cNvPr id="2" name="iṣ1iḑè">
            <a:extLst>
              <a:ext uri="{FF2B5EF4-FFF2-40B4-BE49-F238E27FC236}">
                <a16:creationId xmlns:a16="http://schemas.microsoft.com/office/drawing/2014/main" id="{097273DB-3AA7-80E5-F20F-65E8F6A4930C}"/>
              </a:ext>
            </a:extLst>
          </p:cNvPr>
          <p:cNvSpPr txBox="1">
            <a:spLocks/>
          </p:cNvSpPr>
          <p:nvPr/>
        </p:nvSpPr>
        <p:spPr>
          <a:xfrm>
            <a:off x="869192" y="2729055"/>
            <a:ext cx="3878383" cy="16365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9600" dirty="0"/>
              <a:t>CACO</a:t>
            </a:r>
            <a:endParaRPr lang="zh-CN" altLang="en-US" sz="6000" dirty="0"/>
          </a:p>
        </p:txBody>
      </p:sp>
      <p:sp>
        <p:nvSpPr>
          <p:cNvPr id="4" name="iṣ1iḑè">
            <a:extLst>
              <a:ext uri="{FF2B5EF4-FFF2-40B4-BE49-F238E27FC236}">
                <a16:creationId xmlns:a16="http://schemas.microsoft.com/office/drawing/2014/main" id="{1FAE73C5-6992-5857-D096-D6F46DA72C6A}"/>
              </a:ext>
            </a:extLst>
          </p:cNvPr>
          <p:cNvSpPr txBox="1">
            <a:spLocks/>
          </p:cNvSpPr>
          <p:nvPr/>
        </p:nvSpPr>
        <p:spPr>
          <a:xfrm>
            <a:off x="4921747" y="3005284"/>
            <a:ext cx="6901543" cy="1025115"/>
          </a:xfrm>
          <a:prstGeom prst="rect">
            <a:avLst/>
          </a:prstGeom>
        </p:spPr>
        <p:txBody>
          <a:bodyPr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/>
              <a:t>普惠</a:t>
            </a:r>
            <a:r>
              <a:rPr lang="zh-CN" altLang="en-US" sz="6000" dirty="0">
                <a:solidFill>
                  <a:srgbClr val="00BC9A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绿色</a:t>
            </a:r>
            <a:r>
              <a:rPr lang="zh-CN" altLang="en-US" sz="6000" dirty="0"/>
              <a:t>消费信贷</a:t>
            </a:r>
          </a:p>
        </p:txBody>
      </p:sp>
      <p:sp>
        <p:nvSpPr>
          <p:cNvPr id="5" name="iṣ1iḑè">
            <a:extLst>
              <a:ext uri="{FF2B5EF4-FFF2-40B4-BE49-F238E27FC236}">
                <a16:creationId xmlns:a16="http://schemas.microsoft.com/office/drawing/2014/main" id="{8FE6055E-9C0E-95C1-CE0B-13C09A527D5D}"/>
              </a:ext>
            </a:extLst>
          </p:cNvPr>
          <p:cNvSpPr txBox="1">
            <a:spLocks/>
          </p:cNvSpPr>
          <p:nvPr/>
        </p:nvSpPr>
        <p:spPr>
          <a:xfrm>
            <a:off x="5880529" y="4092926"/>
            <a:ext cx="5347954" cy="1025115"/>
          </a:xfrm>
          <a:prstGeom prst="rect">
            <a:avLst/>
          </a:prstGeom>
        </p:spPr>
        <p:txBody>
          <a:bodyPr>
            <a:scene3d>
              <a:camera prst="orthographicFront">
                <a:rot lat="16200000" lon="0" rev="0"/>
              </a:camera>
              <a:lightRig rig="threePt" dir="t"/>
            </a:scene3d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/>
              <a:t>个人消费信贷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49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1iḑè">
            <a:extLst>
              <a:ext uri="{FF2B5EF4-FFF2-40B4-BE49-F238E27FC236}">
                <a16:creationId xmlns:a16="http://schemas.microsoft.com/office/drawing/2014/main" id="{097273DB-3AA7-80E5-F20F-65E8F6A4930C}"/>
              </a:ext>
            </a:extLst>
          </p:cNvPr>
          <p:cNvSpPr txBox="1">
            <a:spLocks/>
          </p:cNvSpPr>
          <p:nvPr/>
        </p:nvSpPr>
        <p:spPr>
          <a:xfrm>
            <a:off x="869192" y="2729055"/>
            <a:ext cx="3878383" cy="16365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9600" dirty="0"/>
              <a:t>CACO</a:t>
            </a:r>
            <a:endParaRPr lang="zh-CN" altLang="en-US" sz="6000" dirty="0"/>
          </a:p>
        </p:txBody>
      </p:sp>
      <p:sp>
        <p:nvSpPr>
          <p:cNvPr id="4" name="iṣ1iḑè">
            <a:extLst>
              <a:ext uri="{FF2B5EF4-FFF2-40B4-BE49-F238E27FC236}">
                <a16:creationId xmlns:a16="http://schemas.microsoft.com/office/drawing/2014/main" id="{1FAE73C5-6992-5857-D096-D6F46DA72C6A}"/>
              </a:ext>
            </a:extLst>
          </p:cNvPr>
          <p:cNvSpPr txBox="1">
            <a:spLocks/>
          </p:cNvSpPr>
          <p:nvPr/>
        </p:nvSpPr>
        <p:spPr>
          <a:xfrm>
            <a:off x="4921747" y="3005284"/>
            <a:ext cx="6901543" cy="1025115"/>
          </a:xfrm>
          <a:prstGeom prst="rect">
            <a:avLst/>
          </a:prstGeom>
        </p:spPr>
        <p:txBody>
          <a:bodyPr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>
                <a:solidFill>
                  <a:srgbClr val="00BC9A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碳易贷</a:t>
            </a:r>
            <a:endParaRPr lang="zh-CN" alt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14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97B04D-4BDE-26A8-3175-51260BA5400D}"/>
              </a:ext>
            </a:extLst>
          </p:cNvPr>
          <p:cNvGrpSpPr/>
          <p:nvPr/>
        </p:nvGrpSpPr>
        <p:grpSpPr>
          <a:xfrm>
            <a:off x="2338389" y="4265951"/>
            <a:ext cx="7966196" cy="720000"/>
            <a:chOff x="2338389" y="4265951"/>
            <a:chExt cx="7966196" cy="720000"/>
          </a:xfrm>
        </p:grpSpPr>
        <p:sp>
          <p:nvSpPr>
            <p:cNvPr id="8" name="íSḻïḓê">
              <a:extLst>
                <a:ext uri="{FF2B5EF4-FFF2-40B4-BE49-F238E27FC236}">
                  <a16:creationId xmlns:a16="http://schemas.microsoft.com/office/drawing/2014/main" id="{D9654E68-AA33-A445-95F4-6410CDF207CB}"/>
                </a:ext>
              </a:extLst>
            </p:cNvPr>
            <p:cNvSpPr/>
            <p:nvPr/>
          </p:nvSpPr>
          <p:spPr>
            <a:xfrm>
              <a:off x="2338389" y="426595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i$ľîḋe">
              <a:extLst>
                <a:ext uri="{FF2B5EF4-FFF2-40B4-BE49-F238E27FC236}">
                  <a16:creationId xmlns:a16="http://schemas.microsoft.com/office/drawing/2014/main" id="{69A06CBD-4F9E-AE40-A5F4-192319B8FB24}"/>
                </a:ext>
              </a:extLst>
            </p:cNvPr>
            <p:cNvSpPr txBox="1"/>
            <p:nvPr/>
          </p:nvSpPr>
          <p:spPr>
            <a:xfrm>
              <a:off x="2944480" y="4441285"/>
              <a:ext cx="14047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</a:rPr>
                <a:t>实现基础：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şḷíḋé">
              <a:extLst>
                <a:ext uri="{FF2B5EF4-FFF2-40B4-BE49-F238E27FC236}">
                  <a16:creationId xmlns:a16="http://schemas.microsoft.com/office/drawing/2014/main" id="{E2D9A35A-90B5-FA48-9958-8FBA9F43B4F2}"/>
                </a:ext>
              </a:extLst>
            </p:cNvPr>
            <p:cNvSpPr/>
            <p:nvPr/>
          </p:nvSpPr>
          <p:spPr>
            <a:xfrm>
              <a:off x="5707289" y="4493599"/>
              <a:ext cx="4597296" cy="31701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CACO-</a:t>
              </a:r>
              <a:r>
                <a:rPr lang="zh-CN" altLang="en-US" sz="1400" dirty="0">
                  <a:solidFill>
                    <a:schemeClr val="bg1"/>
                  </a:solidFill>
                </a:rPr>
                <a:t>碳积分 </a:t>
              </a:r>
              <a:r>
                <a:rPr lang="en-US" altLang="zh-CN" sz="1400" dirty="0">
                  <a:solidFill>
                    <a:schemeClr val="bg1"/>
                  </a:solidFill>
                </a:rPr>
                <a:t>+</a:t>
              </a:r>
              <a:r>
                <a:rPr lang="zh-CN" altLang="en-US" sz="1400" dirty="0">
                  <a:solidFill>
                    <a:schemeClr val="bg1"/>
                  </a:solidFill>
                </a:rPr>
                <a:t> 碳足迹</a:t>
              </a:r>
              <a:r>
                <a:rPr lang="en-US" altLang="zh-CN" sz="1400" dirty="0">
                  <a:solidFill>
                    <a:schemeClr val="bg1"/>
                  </a:solidFill>
                </a:rPr>
                <a:t>【</a:t>
              </a:r>
              <a:r>
                <a:rPr lang="zh-CN" altLang="en-US" sz="1400" dirty="0">
                  <a:solidFill>
                    <a:schemeClr val="bg1"/>
                  </a:solidFill>
                </a:rPr>
                <a:t>科技赋能</a:t>
              </a:r>
              <a:r>
                <a:rPr lang="en-US" altLang="zh-CN" sz="1400" dirty="0">
                  <a:solidFill>
                    <a:schemeClr val="bg1"/>
                  </a:solidFill>
                </a:rPr>
                <a:t>】</a:t>
              </a:r>
            </a:p>
          </p:txBody>
        </p:sp>
        <p:sp>
          <p:nvSpPr>
            <p:cNvPr id="15" name="iṣḻídè">
              <a:extLst>
                <a:ext uri="{FF2B5EF4-FFF2-40B4-BE49-F238E27FC236}">
                  <a16:creationId xmlns:a16="http://schemas.microsoft.com/office/drawing/2014/main" id="{B5EB284B-F54F-8B4C-BCDF-640F41EE7E06}"/>
                </a:ext>
              </a:extLst>
            </p:cNvPr>
            <p:cNvSpPr txBox="1"/>
            <p:nvPr/>
          </p:nvSpPr>
          <p:spPr>
            <a:xfrm>
              <a:off x="2408845" y="439511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cxnSp>
          <p:nvCxnSpPr>
            <p:cNvPr id="18" name="iśḻîḑe">
              <a:extLst>
                <a:ext uri="{FF2B5EF4-FFF2-40B4-BE49-F238E27FC236}">
                  <a16:creationId xmlns:a16="http://schemas.microsoft.com/office/drawing/2014/main" id="{AA83E12C-0AA2-D84B-8BDE-636CBEA223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4397810"/>
              <a:ext cx="0" cy="456283"/>
            </a:xfrm>
            <a:prstGeom prst="line">
              <a:avLst/>
            </a:prstGeom>
            <a:ln w="31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A807921-0745-2E1E-9B11-C2FCBDA4C33E}"/>
              </a:ext>
            </a:extLst>
          </p:cNvPr>
          <p:cNvGrpSpPr/>
          <p:nvPr/>
        </p:nvGrpSpPr>
        <p:grpSpPr>
          <a:xfrm>
            <a:off x="2338389" y="5267011"/>
            <a:ext cx="7588248" cy="720000"/>
            <a:chOff x="2338389" y="5267011"/>
            <a:chExt cx="7588248" cy="720000"/>
          </a:xfrm>
        </p:grpSpPr>
        <p:sp>
          <p:nvSpPr>
            <p:cNvPr id="11" name="ï$lîḍê">
              <a:extLst>
                <a:ext uri="{FF2B5EF4-FFF2-40B4-BE49-F238E27FC236}">
                  <a16:creationId xmlns:a16="http://schemas.microsoft.com/office/drawing/2014/main" id="{2D4B8A9F-EA14-8A4A-92FD-3908862D6D0C}"/>
                </a:ext>
              </a:extLst>
            </p:cNvPr>
            <p:cNvSpPr/>
            <p:nvPr/>
          </p:nvSpPr>
          <p:spPr>
            <a:xfrm>
              <a:off x="2338389" y="526701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şliḑê">
              <a:extLst>
                <a:ext uri="{FF2B5EF4-FFF2-40B4-BE49-F238E27FC236}">
                  <a16:creationId xmlns:a16="http://schemas.microsoft.com/office/drawing/2014/main" id="{C0F63A65-89A3-E341-9610-14D10F5BAD6A}"/>
                </a:ext>
              </a:extLst>
            </p:cNvPr>
            <p:cNvSpPr txBox="1"/>
            <p:nvPr/>
          </p:nvSpPr>
          <p:spPr>
            <a:xfrm>
              <a:off x="2944480" y="5442345"/>
              <a:ext cx="17307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设计核心难题：</a:t>
              </a:r>
              <a:endParaRPr lang="en-US" altLang="zh-CN" sz="1800" b="1" dirty="0"/>
            </a:p>
          </p:txBody>
        </p:sp>
        <p:sp>
          <p:nvSpPr>
            <p:cNvPr id="13" name="í$ļidé">
              <a:extLst>
                <a:ext uri="{FF2B5EF4-FFF2-40B4-BE49-F238E27FC236}">
                  <a16:creationId xmlns:a16="http://schemas.microsoft.com/office/drawing/2014/main" id="{7A1A87A5-A8BE-444A-8A67-A3CAD7BF043C}"/>
                </a:ext>
              </a:extLst>
            </p:cNvPr>
            <p:cNvSpPr/>
            <p:nvPr/>
          </p:nvSpPr>
          <p:spPr>
            <a:xfrm>
              <a:off x="5707289" y="5281950"/>
              <a:ext cx="4219348" cy="45628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1.【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低碳消费行为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】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与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【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商业银行利益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】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不相关；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定价之谜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îṩḷïḍê">
              <a:extLst>
                <a:ext uri="{FF2B5EF4-FFF2-40B4-BE49-F238E27FC236}">
                  <a16:creationId xmlns:a16="http://schemas.microsoft.com/office/drawing/2014/main" id="{F769DC5A-3282-2948-B046-A84768E7A736}"/>
                </a:ext>
              </a:extLst>
            </p:cNvPr>
            <p:cNvSpPr txBox="1"/>
            <p:nvPr/>
          </p:nvSpPr>
          <p:spPr>
            <a:xfrm>
              <a:off x="2408845" y="539617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03</a:t>
              </a:r>
            </a:p>
          </p:txBody>
        </p:sp>
        <p:cxnSp>
          <p:nvCxnSpPr>
            <p:cNvPr id="19" name="isļîḋê">
              <a:extLst>
                <a:ext uri="{FF2B5EF4-FFF2-40B4-BE49-F238E27FC236}">
                  <a16:creationId xmlns:a16="http://schemas.microsoft.com/office/drawing/2014/main" id="{58094B9C-616B-C343-A811-CB4339D78199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539887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7C81BE-CAA1-DC8A-5DE7-A5216448394B}"/>
              </a:ext>
            </a:extLst>
          </p:cNvPr>
          <p:cNvGrpSpPr/>
          <p:nvPr/>
        </p:nvGrpSpPr>
        <p:grpSpPr>
          <a:xfrm>
            <a:off x="2338389" y="3264891"/>
            <a:ext cx="7588248" cy="720000"/>
            <a:chOff x="2338389" y="3264891"/>
            <a:chExt cx="7588248" cy="720000"/>
          </a:xfrm>
        </p:grpSpPr>
        <p:sp>
          <p:nvSpPr>
            <p:cNvPr id="5" name="ïś1íḓê">
              <a:extLst>
                <a:ext uri="{FF2B5EF4-FFF2-40B4-BE49-F238E27FC236}">
                  <a16:creationId xmlns:a16="http://schemas.microsoft.com/office/drawing/2014/main" id="{D09FA8AF-4F3B-EB49-AFD2-BDF021BA9020}"/>
                </a:ext>
              </a:extLst>
            </p:cNvPr>
            <p:cNvSpPr/>
            <p:nvPr/>
          </p:nvSpPr>
          <p:spPr>
            <a:xfrm>
              <a:off x="2338389" y="326489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îSḷiḋè">
              <a:extLst>
                <a:ext uri="{FF2B5EF4-FFF2-40B4-BE49-F238E27FC236}">
                  <a16:creationId xmlns:a16="http://schemas.microsoft.com/office/drawing/2014/main" id="{7DCB3535-135E-FC4D-BD6F-CD664189D3D8}"/>
                </a:ext>
              </a:extLst>
            </p:cNvPr>
            <p:cNvSpPr txBox="1"/>
            <p:nvPr/>
          </p:nvSpPr>
          <p:spPr>
            <a:xfrm>
              <a:off x="2944481" y="344022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产品性质：</a:t>
              </a:r>
              <a:endParaRPr lang="en-US" altLang="zh-CN" sz="1800" b="1" dirty="0"/>
            </a:p>
          </p:txBody>
        </p:sp>
        <p:sp>
          <p:nvSpPr>
            <p:cNvPr id="7" name="ïṥľîḑe">
              <a:extLst>
                <a:ext uri="{FF2B5EF4-FFF2-40B4-BE49-F238E27FC236}">
                  <a16:creationId xmlns:a16="http://schemas.microsoft.com/office/drawing/2014/main" id="{0C18DC19-C46C-E04A-A22E-58A078F7BD53}"/>
                </a:ext>
              </a:extLst>
            </p:cNvPr>
            <p:cNvSpPr/>
            <p:nvPr/>
          </p:nvSpPr>
          <p:spPr>
            <a:xfrm>
              <a:off x="5707289" y="3352997"/>
              <a:ext cx="4219348" cy="59083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个人低碳消费信贷产品：希望贷款被用于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【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低碳消费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】</a:t>
              </a:r>
            </a:p>
          </p:txBody>
        </p:sp>
        <p:sp>
          <p:nvSpPr>
            <p:cNvPr id="14" name="ïšḷíďé">
              <a:extLst>
                <a:ext uri="{FF2B5EF4-FFF2-40B4-BE49-F238E27FC236}">
                  <a16:creationId xmlns:a16="http://schemas.microsoft.com/office/drawing/2014/main" id="{F533260D-7D1D-8C41-999C-33D2F87AD289}"/>
                </a:ext>
              </a:extLst>
            </p:cNvPr>
            <p:cNvSpPr txBox="1"/>
            <p:nvPr/>
          </p:nvSpPr>
          <p:spPr>
            <a:xfrm>
              <a:off x="2408845" y="339405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01</a:t>
              </a:r>
            </a:p>
          </p:txBody>
        </p:sp>
        <p:cxnSp>
          <p:nvCxnSpPr>
            <p:cNvPr id="20" name="îṡḷiḍè">
              <a:extLst>
                <a:ext uri="{FF2B5EF4-FFF2-40B4-BE49-F238E27FC236}">
                  <a16:creationId xmlns:a16="http://schemas.microsoft.com/office/drawing/2014/main" id="{BCB37319-D9DA-2E40-8244-99F211F82C58}"/>
                </a:ext>
              </a:extLst>
            </p:cNvPr>
            <p:cNvCxnSpPr>
              <a:cxnSpLocks/>
            </p:cNvCxnSpPr>
            <p:nvPr/>
          </p:nvCxnSpPr>
          <p:spPr>
            <a:xfrm>
              <a:off x="2948415" y="339675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iṣ1iḑè">
            <a:extLst>
              <a:ext uri="{FF2B5EF4-FFF2-40B4-BE49-F238E27FC236}">
                <a16:creationId xmlns:a16="http://schemas.microsoft.com/office/drawing/2014/main" id="{326F3541-594A-A00E-F0E2-B4FF539B171A}"/>
              </a:ext>
            </a:extLst>
          </p:cNvPr>
          <p:cNvSpPr txBox="1">
            <a:spLocks/>
          </p:cNvSpPr>
          <p:nvPr/>
        </p:nvSpPr>
        <p:spPr>
          <a:xfrm>
            <a:off x="586039" y="1246421"/>
            <a:ext cx="7230924" cy="1608242"/>
          </a:xfrm>
          <a:prstGeom prst="rect">
            <a:avLst/>
          </a:prstGeom>
        </p:spPr>
        <p:txBody>
          <a:bodyPr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4000" dirty="0">
                <a:latin typeface="+mn-lt"/>
                <a:ea typeface="+mn-ea"/>
                <a:cs typeface="+mn-cs"/>
              </a:rPr>
              <a:t>产品设计：碳易贷</a:t>
            </a:r>
            <a:endParaRPr lang="en-US" altLang="zh-CN" sz="4000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altLang="zh-CN" sz="4000" b="1" dirty="0">
                <a:solidFill>
                  <a:schemeClr val="accent1"/>
                </a:solidFill>
              </a:rPr>
              <a:t>Outline</a:t>
            </a:r>
          </a:p>
          <a:p>
            <a:pPr>
              <a:lnSpc>
                <a:spcPct val="100000"/>
              </a:lnSpc>
            </a:pPr>
            <a:endParaRPr lang="zh-CN" altLang="en-US" sz="4000" dirty="0">
              <a:latin typeface="+mn-lt"/>
              <a:ea typeface="+mn-ea"/>
              <a:cs typeface="+mn-cs"/>
            </a:endParaRPr>
          </a:p>
        </p:txBody>
      </p:sp>
      <p:cxnSp>
        <p:nvCxnSpPr>
          <p:cNvPr id="22" name="直接连接符 34">
            <a:extLst>
              <a:ext uri="{FF2B5EF4-FFF2-40B4-BE49-F238E27FC236}">
                <a16:creationId xmlns:a16="http://schemas.microsoft.com/office/drawing/2014/main" id="{612C4235-127D-6C1C-2795-C0FBA243502B}"/>
              </a:ext>
            </a:extLst>
          </p:cNvPr>
          <p:cNvCxnSpPr>
            <a:cxnSpLocks/>
          </p:cNvCxnSpPr>
          <p:nvPr/>
        </p:nvCxnSpPr>
        <p:spPr>
          <a:xfrm flipH="1">
            <a:off x="659608" y="2804386"/>
            <a:ext cx="673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81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0F14F55-4BCF-474B-9C5D-584FE0F120A1}"/>
              </a:ext>
            </a:extLst>
          </p:cNvPr>
          <p:cNvGrpSpPr>
            <a:grpSpLocks noChangeAspect="1"/>
          </p:cNvGrpSpPr>
          <p:nvPr/>
        </p:nvGrpSpPr>
        <p:grpSpPr>
          <a:xfrm>
            <a:off x="554507" y="183651"/>
            <a:ext cx="11082985" cy="6858000"/>
            <a:chOff x="555299" y="0"/>
            <a:chExt cx="11082985" cy="6858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E021A31-923D-7A48-AD6F-B1C6BF0E86B5}"/>
                </a:ext>
              </a:extLst>
            </p:cNvPr>
            <p:cNvGrpSpPr/>
            <p:nvPr/>
          </p:nvGrpSpPr>
          <p:grpSpPr>
            <a:xfrm>
              <a:off x="660400" y="0"/>
              <a:ext cx="10858500" cy="6858000"/>
              <a:chOff x="660400" y="0"/>
              <a:chExt cx="10858500" cy="6858000"/>
            </a:xfrm>
          </p:grpSpPr>
          <p:cxnSp>
            <p:nvCxnSpPr>
              <p:cNvPr id="24" name="直接连接符 2">
                <a:extLst>
                  <a:ext uri="{FF2B5EF4-FFF2-40B4-BE49-F238E27FC236}">
                    <a16:creationId xmlns:a16="http://schemas.microsoft.com/office/drawing/2014/main" id="{B9F82E18-A38E-504C-ABE5-662532A10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3">
                <a:extLst>
                  <a:ext uri="{FF2B5EF4-FFF2-40B4-BE49-F238E27FC236}">
                    <a16:creationId xmlns:a16="http://schemas.microsoft.com/office/drawing/2014/main" id="{8B0A6AAB-EDB4-D949-8357-FAB100A985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18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4">
                <a:extLst>
                  <a:ext uri="{FF2B5EF4-FFF2-40B4-BE49-F238E27FC236}">
                    <a16:creationId xmlns:a16="http://schemas.microsoft.com/office/drawing/2014/main" id="{0340D269-0278-144C-B7F3-A9638134D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72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5">
                <a:extLst>
                  <a:ext uri="{FF2B5EF4-FFF2-40B4-BE49-F238E27FC236}">
                    <a16:creationId xmlns:a16="http://schemas.microsoft.com/office/drawing/2014/main" id="{866F2A37-53D4-7F4E-8F8F-A3C8FEB6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55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6">
                <a:extLst>
                  <a:ext uri="{FF2B5EF4-FFF2-40B4-BE49-F238E27FC236}">
                    <a16:creationId xmlns:a16="http://schemas.microsoft.com/office/drawing/2014/main" id="{512972CB-A1EA-1947-A1C5-281740139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8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7">
                <a:extLst>
                  <a:ext uri="{FF2B5EF4-FFF2-40B4-BE49-F238E27FC236}">
                    <a16:creationId xmlns:a16="http://schemas.microsoft.com/office/drawing/2014/main" id="{B0BEC203-6C73-0440-A601-0500751BB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1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EF96659-41E3-6D40-B169-AF3501664D9A}"/>
                </a:ext>
              </a:extLst>
            </p:cNvPr>
            <p:cNvSpPr txBox="1"/>
            <p:nvPr/>
          </p:nvSpPr>
          <p:spPr>
            <a:xfrm>
              <a:off x="3278468" y="2465437"/>
              <a:ext cx="1850186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3900" b="1" spc="-300" dirty="0">
                  <a:solidFill>
                    <a:schemeClr val="tx2">
                      <a:alpha val="5000"/>
                    </a:schemeClr>
                  </a:solidFill>
                </a:rPr>
                <a:t>1</a:t>
              </a:r>
              <a:endParaRPr lang="en-GB" sz="23900" b="1" spc="-300" dirty="0">
                <a:solidFill>
                  <a:schemeClr val="tx2">
                    <a:alpha val="5000"/>
                  </a:schemeClr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14CCE7F-AC75-374F-AC99-A2A49A6ACD74}"/>
                </a:ext>
              </a:extLst>
            </p:cNvPr>
            <p:cNvSpPr txBox="1"/>
            <p:nvPr/>
          </p:nvSpPr>
          <p:spPr>
            <a:xfrm>
              <a:off x="2740525" y="4827760"/>
              <a:ext cx="2261427" cy="64633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b="1" dirty="0" err="1">
                  <a:solidFill>
                    <a:schemeClr val="accent1"/>
                  </a:solidFill>
                </a:rPr>
                <a:t>对比传统信贷</a:t>
              </a:r>
              <a:r>
                <a:rPr lang="zh-CN" altLang="en-US" b="1" dirty="0">
                  <a:solidFill>
                    <a:schemeClr val="accent1"/>
                  </a:solidFill>
                </a:rPr>
                <a:t>：</a:t>
              </a:r>
              <a:endParaRPr lang="en-US" altLang="zh-CN" b="1" dirty="0">
                <a:solidFill>
                  <a:schemeClr val="accent1"/>
                </a:solidFill>
              </a:endParaRPr>
            </a:p>
            <a:p>
              <a:r>
                <a:rPr lang="en-US" b="1" dirty="0" err="1">
                  <a:solidFill>
                    <a:schemeClr val="accent1"/>
                  </a:solidFill>
                </a:rPr>
                <a:t>违约</a:t>
              </a:r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与利益不相关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.</a:t>
              </a:r>
            </a:p>
          </p:txBody>
        </p:sp>
        <p:cxnSp>
          <p:nvCxnSpPr>
            <p:cNvPr id="8" name="直接连接符 14">
              <a:extLst>
                <a:ext uri="{FF2B5EF4-FFF2-40B4-BE49-F238E27FC236}">
                  <a16:creationId xmlns:a16="http://schemas.microsoft.com/office/drawing/2014/main" id="{F0CAF316-0015-7F41-A7BF-1D4B68536A65}"/>
                </a:ext>
              </a:extLst>
            </p:cNvPr>
            <p:cNvCxnSpPr/>
            <p:nvPr/>
          </p:nvCxnSpPr>
          <p:spPr>
            <a:xfrm>
              <a:off x="2837350" y="5557773"/>
              <a:ext cx="2307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91C0DEA-8C4D-3244-86C1-81EE08DD5A0E}"/>
                </a:ext>
              </a:extLst>
            </p:cNvPr>
            <p:cNvSpPr txBox="1"/>
            <p:nvPr/>
          </p:nvSpPr>
          <p:spPr>
            <a:xfrm>
              <a:off x="2740525" y="5689426"/>
              <a:ext cx="2261429" cy="629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Compared with traditional credit:</a:t>
              </a:r>
            </a:p>
            <a:p>
              <a:pPr>
                <a:lnSpc>
                  <a:spcPct val="120000"/>
                </a:lnSpc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Breach of contract has nothing to do with profit.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74F784B-690A-E640-90BF-866C4D3C63D5}"/>
                </a:ext>
              </a:extLst>
            </p:cNvPr>
            <p:cNvSpPr txBox="1"/>
            <p:nvPr/>
          </p:nvSpPr>
          <p:spPr>
            <a:xfrm>
              <a:off x="5448345" y="2465437"/>
              <a:ext cx="1850186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3900" b="1" spc="-300" dirty="0">
                  <a:solidFill>
                    <a:schemeClr val="tx1">
                      <a:lumMod val="50000"/>
                      <a:lumOff val="50000"/>
                      <a:alpha val="5000"/>
                    </a:schemeClr>
                  </a:solidFill>
                </a:rPr>
                <a:t>2</a:t>
              </a:r>
              <a:endParaRPr lang="en-GB" sz="23900" b="1" spc="-300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7B1D138-D25F-F344-BDA1-38D3E4FEC410}"/>
                </a:ext>
              </a:extLst>
            </p:cNvPr>
            <p:cNvSpPr txBox="1"/>
            <p:nvPr/>
          </p:nvSpPr>
          <p:spPr>
            <a:xfrm>
              <a:off x="4910402" y="4827760"/>
              <a:ext cx="2261427" cy="64633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对比传统信贷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：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  <a:p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定向贷款与普惠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.</a:t>
              </a:r>
            </a:p>
          </p:txBody>
        </p:sp>
        <p:cxnSp>
          <p:nvCxnSpPr>
            <p:cNvPr id="12" name="直接连接符 20">
              <a:extLst>
                <a:ext uri="{FF2B5EF4-FFF2-40B4-BE49-F238E27FC236}">
                  <a16:creationId xmlns:a16="http://schemas.microsoft.com/office/drawing/2014/main" id="{DF5162A5-E0E2-314C-BD84-81BA177B3A27}"/>
                </a:ext>
              </a:extLst>
            </p:cNvPr>
            <p:cNvCxnSpPr/>
            <p:nvPr/>
          </p:nvCxnSpPr>
          <p:spPr>
            <a:xfrm>
              <a:off x="5007227" y="5557773"/>
              <a:ext cx="2307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864DEB6-985F-3A46-A212-2EC7910B8FC1}"/>
                </a:ext>
              </a:extLst>
            </p:cNvPr>
            <p:cNvSpPr txBox="1"/>
            <p:nvPr/>
          </p:nvSpPr>
          <p:spPr>
            <a:xfrm>
              <a:off x="4910402" y="5689426"/>
              <a:ext cx="2261429" cy="629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Compared with traditional credit:</a:t>
              </a:r>
            </a:p>
            <a:p>
              <a:pPr>
                <a:lnSpc>
                  <a:spcPct val="120000"/>
                </a:lnSpc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Targeted lending and inclusive benefits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5C01B5B-8237-AA4E-8416-3A64AE642C48}"/>
                </a:ext>
              </a:extLst>
            </p:cNvPr>
            <p:cNvSpPr txBox="1"/>
            <p:nvPr/>
          </p:nvSpPr>
          <p:spPr>
            <a:xfrm>
              <a:off x="7618222" y="2465437"/>
              <a:ext cx="1850186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3900" b="1" spc="-300" dirty="0">
                  <a:solidFill>
                    <a:schemeClr val="tx1">
                      <a:lumMod val="50000"/>
                      <a:lumOff val="50000"/>
                      <a:alpha val="5000"/>
                    </a:schemeClr>
                  </a:solidFill>
                </a:rPr>
                <a:t>3</a:t>
              </a:r>
              <a:endParaRPr lang="en-GB" sz="23900" b="1" spc="-300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7545529-8E1C-5B49-8A87-9367AF63A795}"/>
                </a:ext>
              </a:extLst>
            </p:cNvPr>
            <p:cNvSpPr txBox="1"/>
            <p:nvPr/>
          </p:nvSpPr>
          <p:spPr>
            <a:xfrm>
              <a:off x="7080279" y="4827760"/>
              <a:ext cx="2261427" cy="64633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金融产品固有属性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：定价</a:t>
              </a:r>
              <a:r>
                <a:rPr lang="zh-CN" altLang="en-US" b="1" dirty="0">
                  <a:solidFill>
                    <a:schemeClr val="accent1"/>
                  </a:solidFill>
                </a:rPr>
                <a:t>理论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.</a:t>
              </a:r>
            </a:p>
          </p:txBody>
        </p:sp>
        <p:cxnSp>
          <p:nvCxnSpPr>
            <p:cNvPr id="16" name="直接连接符 25">
              <a:extLst>
                <a:ext uri="{FF2B5EF4-FFF2-40B4-BE49-F238E27FC236}">
                  <a16:creationId xmlns:a16="http://schemas.microsoft.com/office/drawing/2014/main" id="{7F6A4A2A-3FC7-0441-BF47-3FE07E116CC8}"/>
                </a:ext>
              </a:extLst>
            </p:cNvPr>
            <p:cNvCxnSpPr/>
            <p:nvPr/>
          </p:nvCxnSpPr>
          <p:spPr>
            <a:xfrm>
              <a:off x="7177104" y="5557773"/>
              <a:ext cx="2307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246BAB8-20C0-494D-ABF1-B8624FDDA9F1}"/>
                </a:ext>
              </a:extLst>
            </p:cNvPr>
            <p:cNvSpPr txBox="1"/>
            <p:nvPr/>
          </p:nvSpPr>
          <p:spPr>
            <a:xfrm>
              <a:off x="7080279" y="5689426"/>
              <a:ext cx="2261429" cy="629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Intrinsic properties of financial products: pricing theory.</a:t>
              </a:r>
            </a:p>
            <a:p>
              <a:pPr>
                <a:lnSpc>
                  <a:spcPct val="120000"/>
                </a:lnSpc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2A63EA-3BF9-A540-8F68-4BC2EA922797}"/>
                </a:ext>
              </a:extLst>
            </p:cNvPr>
            <p:cNvSpPr txBox="1"/>
            <p:nvPr/>
          </p:nvSpPr>
          <p:spPr>
            <a:xfrm>
              <a:off x="9788098" y="2465437"/>
              <a:ext cx="1850186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3900" b="1" spc="-300" dirty="0">
                  <a:solidFill>
                    <a:schemeClr val="tx1">
                      <a:lumMod val="50000"/>
                      <a:lumOff val="50000"/>
                      <a:alpha val="5000"/>
                    </a:schemeClr>
                  </a:solidFill>
                </a:rPr>
                <a:t>4</a:t>
              </a:r>
              <a:endParaRPr lang="en-GB" sz="23900" b="1" spc="-300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6F86C0B-AF58-E34A-BF1B-238914072FEB}"/>
                </a:ext>
              </a:extLst>
            </p:cNvPr>
            <p:cNvSpPr txBox="1"/>
            <p:nvPr/>
          </p:nvSpPr>
          <p:spPr>
            <a:xfrm>
              <a:off x="9250155" y="4827760"/>
              <a:ext cx="2261427" cy="64633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b="1" dirty="0" err="1">
                  <a:solidFill>
                    <a:schemeClr val="accent1"/>
                  </a:solidFill>
                </a:rPr>
                <a:t>区分ESG</a:t>
              </a:r>
              <a:r>
                <a:rPr lang="zh-CN" altLang="en-US" b="1" dirty="0">
                  <a:solidFill>
                    <a:schemeClr val="accent1"/>
                  </a:solidFill>
                </a:rPr>
                <a:t>：</a:t>
              </a:r>
              <a:endParaRPr lang="en-US" b="1" dirty="0">
                <a:solidFill>
                  <a:schemeClr val="accent1"/>
                </a:solidFill>
              </a:endParaRPr>
            </a:p>
            <a:p>
              <a:r>
                <a:rPr lang="en-US" b="1" dirty="0" err="1">
                  <a:solidFill>
                    <a:schemeClr val="accent1"/>
                  </a:solidFill>
                </a:rPr>
                <a:t>绿色投资与消费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.</a:t>
              </a:r>
            </a:p>
          </p:txBody>
        </p:sp>
        <p:cxnSp>
          <p:nvCxnSpPr>
            <p:cNvPr id="20" name="直接连接符 30">
              <a:extLst>
                <a:ext uri="{FF2B5EF4-FFF2-40B4-BE49-F238E27FC236}">
                  <a16:creationId xmlns:a16="http://schemas.microsoft.com/office/drawing/2014/main" id="{745EF3CC-7D23-B843-B00A-50CEA9A64B95}"/>
                </a:ext>
              </a:extLst>
            </p:cNvPr>
            <p:cNvCxnSpPr/>
            <p:nvPr/>
          </p:nvCxnSpPr>
          <p:spPr>
            <a:xfrm>
              <a:off x="9346980" y="5557773"/>
              <a:ext cx="2307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02215FC-968C-6841-B140-2AC83140F1A3}"/>
                </a:ext>
              </a:extLst>
            </p:cNvPr>
            <p:cNvSpPr txBox="1"/>
            <p:nvPr/>
          </p:nvSpPr>
          <p:spPr>
            <a:xfrm>
              <a:off x="9250155" y="5689426"/>
              <a:ext cx="2261429" cy="629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Differentiating ESG:</a:t>
              </a:r>
            </a:p>
            <a:p>
              <a:pPr>
                <a:lnSpc>
                  <a:spcPct val="120000"/>
                </a:lnSpc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Green investment and consumption.</a:t>
              </a:r>
            </a:p>
            <a:p>
              <a:pPr>
                <a:lnSpc>
                  <a:spcPct val="120000"/>
                </a:lnSpc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176CA42-9D28-7444-9AC6-3A2076DDE120}"/>
                </a:ext>
              </a:extLst>
            </p:cNvPr>
            <p:cNvSpPr txBox="1"/>
            <p:nvPr/>
          </p:nvSpPr>
          <p:spPr>
            <a:xfrm>
              <a:off x="555299" y="1130300"/>
              <a:ext cx="44466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/>
                <a:t>产品设计</a:t>
              </a:r>
              <a:endParaRPr lang="en-US" altLang="zh-CN" sz="4000" b="1" dirty="0"/>
            </a:p>
            <a:p>
              <a:r>
                <a:rPr lang="en-US" altLang="zh-CN" sz="4000" b="1" dirty="0">
                  <a:solidFill>
                    <a:schemeClr val="accent1"/>
                  </a:solidFill>
                </a:rPr>
                <a:t>Outline</a:t>
              </a:r>
            </a:p>
          </p:txBody>
        </p:sp>
        <p:cxnSp>
          <p:nvCxnSpPr>
            <p:cNvPr id="23" name="直接连接符 34">
              <a:extLst>
                <a:ext uri="{FF2B5EF4-FFF2-40B4-BE49-F238E27FC236}">
                  <a16:creationId xmlns:a16="http://schemas.microsoft.com/office/drawing/2014/main" id="{AAD4A27D-659C-5445-8A16-6EA3ABAF7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400" y="2620735"/>
              <a:ext cx="6731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FF5DC-EB8B-3D49-6C71-573940D24C45}"/>
              </a:ext>
            </a:extLst>
          </p:cNvPr>
          <p:cNvGrpSpPr/>
          <p:nvPr/>
        </p:nvGrpSpPr>
        <p:grpSpPr>
          <a:xfrm>
            <a:off x="3763233" y="1891591"/>
            <a:ext cx="7588248" cy="720000"/>
            <a:chOff x="2338389" y="4265951"/>
            <a:chExt cx="7588248" cy="720000"/>
          </a:xfrm>
        </p:grpSpPr>
        <p:sp>
          <p:nvSpPr>
            <p:cNvPr id="3" name="íSḻïḓê">
              <a:extLst>
                <a:ext uri="{FF2B5EF4-FFF2-40B4-BE49-F238E27FC236}">
                  <a16:creationId xmlns:a16="http://schemas.microsoft.com/office/drawing/2014/main" id="{2B6F2BE1-F90D-BE95-3746-056E0D93AD01}"/>
                </a:ext>
              </a:extLst>
            </p:cNvPr>
            <p:cNvSpPr/>
            <p:nvPr/>
          </p:nvSpPr>
          <p:spPr>
            <a:xfrm>
              <a:off x="2338389" y="426595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i$ľîḋe">
              <a:extLst>
                <a:ext uri="{FF2B5EF4-FFF2-40B4-BE49-F238E27FC236}">
                  <a16:creationId xmlns:a16="http://schemas.microsoft.com/office/drawing/2014/main" id="{0C21F121-FF29-45F3-2880-40045BF8E824}"/>
                </a:ext>
              </a:extLst>
            </p:cNvPr>
            <p:cNvSpPr txBox="1"/>
            <p:nvPr/>
          </p:nvSpPr>
          <p:spPr>
            <a:xfrm>
              <a:off x="2944481" y="444128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核心目标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îşḷíḋé">
              <a:extLst>
                <a:ext uri="{FF2B5EF4-FFF2-40B4-BE49-F238E27FC236}">
                  <a16:creationId xmlns:a16="http://schemas.microsoft.com/office/drawing/2014/main" id="{86868E93-80E5-9015-0A4B-68E7D475C217}"/>
                </a:ext>
              </a:extLst>
            </p:cNvPr>
            <p:cNvSpPr/>
            <p:nvPr/>
          </p:nvSpPr>
          <p:spPr>
            <a:xfrm>
              <a:off x="5707289" y="4434562"/>
              <a:ext cx="4009798" cy="264705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促进绿色消费 </a:t>
              </a:r>
              <a:r>
                <a:rPr lang="en-US" altLang="zh-CN" dirty="0">
                  <a:solidFill>
                    <a:schemeClr val="bg1"/>
                  </a:solidFill>
                </a:rPr>
                <a:t>——</a:t>
              </a:r>
              <a:r>
                <a:rPr lang="zh-CN" altLang="en-US" dirty="0">
                  <a:solidFill>
                    <a:schemeClr val="bg1"/>
                  </a:solidFill>
                </a:rPr>
                <a:t>绿色金融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32" name="iṣḻídè">
              <a:extLst>
                <a:ext uri="{FF2B5EF4-FFF2-40B4-BE49-F238E27FC236}">
                  <a16:creationId xmlns:a16="http://schemas.microsoft.com/office/drawing/2014/main" id="{83364A9E-CDBE-627D-5A71-6E5B272C4641}"/>
                </a:ext>
              </a:extLst>
            </p:cNvPr>
            <p:cNvSpPr txBox="1"/>
            <p:nvPr/>
          </p:nvSpPr>
          <p:spPr>
            <a:xfrm>
              <a:off x="2408845" y="439511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cxnSp>
          <p:nvCxnSpPr>
            <p:cNvPr id="33" name="iśḻîḑe">
              <a:extLst>
                <a:ext uri="{FF2B5EF4-FFF2-40B4-BE49-F238E27FC236}">
                  <a16:creationId xmlns:a16="http://schemas.microsoft.com/office/drawing/2014/main" id="{F35F2A1A-E6A3-1ADD-AD3A-DD25D9F39457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4397810"/>
              <a:ext cx="0" cy="456283"/>
            </a:xfrm>
            <a:prstGeom prst="line">
              <a:avLst/>
            </a:prstGeom>
            <a:ln w="31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85D8FE-B869-D2AA-455B-576F834A386D}"/>
              </a:ext>
            </a:extLst>
          </p:cNvPr>
          <p:cNvGrpSpPr/>
          <p:nvPr/>
        </p:nvGrpSpPr>
        <p:grpSpPr>
          <a:xfrm>
            <a:off x="3763233" y="2892651"/>
            <a:ext cx="7588248" cy="720000"/>
            <a:chOff x="2338389" y="5267011"/>
            <a:chExt cx="7588248" cy="720000"/>
          </a:xfrm>
        </p:grpSpPr>
        <p:sp>
          <p:nvSpPr>
            <p:cNvPr id="35" name="ï$lîḍê">
              <a:extLst>
                <a:ext uri="{FF2B5EF4-FFF2-40B4-BE49-F238E27FC236}">
                  <a16:creationId xmlns:a16="http://schemas.microsoft.com/office/drawing/2014/main" id="{C0BA3878-4EA6-4BCC-AE17-0FAB471FE322}"/>
                </a:ext>
              </a:extLst>
            </p:cNvPr>
            <p:cNvSpPr/>
            <p:nvPr/>
          </p:nvSpPr>
          <p:spPr>
            <a:xfrm>
              <a:off x="2338389" y="526701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ïşliḑê">
              <a:extLst>
                <a:ext uri="{FF2B5EF4-FFF2-40B4-BE49-F238E27FC236}">
                  <a16:creationId xmlns:a16="http://schemas.microsoft.com/office/drawing/2014/main" id="{FFF23A2F-C5A6-3AE7-BD36-4F25E7026542}"/>
                </a:ext>
              </a:extLst>
            </p:cNvPr>
            <p:cNvSpPr txBox="1"/>
            <p:nvPr/>
          </p:nvSpPr>
          <p:spPr>
            <a:xfrm>
              <a:off x="2944481" y="544234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实现基础</a:t>
              </a:r>
              <a:endParaRPr lang="en-US" altLang="zh-CN" sz="1800" b="1" dirty="0"/>
            </a:p>
          </p:txBody>
        </p:sp>
        <p:sp>
          <p:nvSpPr>
            <p:cNvPr id="37" name="í$ļidé">
              <a:extLst>
                <a:ext uri="{FF2B5EF4-FFF2-40B4-BE49-F238E27FC236}">
                  <a16:creationId xmlns:a16="http://schemas.microsoft.com/office/drawing/2014/main" id="{601F318E-538B-6F15-3034-B45DF2E422FE}"/>
                </a:ext>
              </a:extLst>
            </p:cNvPr>
            <p:cNvSpPr/>
            <p:nvPr/>
          </p:nvSpPr>
          <p:spPr>
            <a:xfrm>
              <a:off x="5707289" y="5442345"/>
              <a:ext cx="4009798" cy="2621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“碳足迹”标签 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技术赋能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îṩḷïḍê">
              <a:extLst>
                <a:ext uri="{FF2B5EF4-FFF2-40B4-BE49-F238E27FC236}">
                  <a16:creationId xmlns:a16="http://schemas.microsoft.com/office/drawing/2014/main" id="{657A808A-D5A3-12B6-F1B9-AF7533ED45B0}"/>
                </a:ext>
              </a:extLst>
            </p:cNvPr>
            <p:cNvSpPr txBox="1"/>
            <p:nvPr/>
          </p:nvSpPr>
          <p:spPr>
            <a:xfrm>
              <a:off x="2408845" y="539617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03</a:t>
              </a:r>
            </a:p>
          </p:txBody>
        </p:sp>
        <p:cxnSp>
          <p:nvCxnSpPr>
            <p:cNvPr id="39" name="isļîḋê">
              <a:extLst>
                <a:ext uri="{FF2B5EF4-FFF2-40B4-BE49-F238E27FC236}">
                  <a16:creationId xmlns:a16="http://schemas.microsoft.com/office/drawing/2014/main" id="{341CBBEC-DC48-98CD-2B91-9245C35B69DB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539887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DBFB7D7-7F7A-7FC7-589F-8A9120C48847}"/>
              </a:ext>
            </a:extLst>
          </p:cNvPr>
          <p:cNvGrpSpPr/>
          <p:nvPr/>
        </p:nvGrpSpPr>
        <p:grpSpPr>
          <a:xfrm>
            <a:off x="3763233" y="890531"/>
            <a:ext cx="7588248" cy="720000"/>
            <a:chOff x="2338389" y="3264891"/>
            <a:chExt cx="7588248" cy="720000"/>
          </a:xfrm>
        </p:grpSpPr>
        <p:sp>
          <p:nvSpPr>
            <p:cNvPr id="41" name="ïś1íḓê">
              <a:extLst>
                <a:ext uri="{FF2B5EF4-FFF2-40B4-BE49-F238E27FC236}">
                  <a16:creationId xmlns:a16="http://schemas.microsoft.com/office/drawing/2014/main" id="{618794B5-7431-FB3C-F125-7B083616EAA6}"/>
                </a:ext>
              </a:extLst>
            </p:cNvPr>
            <p:cNvSpPr/>
            <p:nvPr/>
          </p:nvSpPr>
          <p:spPr>
            <a:xfrm>
              <a:off x="2338389" y="326489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îSḷiḋè">
              <a:extLst>
                <a:ext uri="{FF2B5EF4-FFF2-40B4-BE49-F238E27FC236}">
                  <a16:creationId xmlns:a16="http://schemas.microsoft.com/office/drawing/2014/main" id="{5789994F-0D65-AA9D-47F1-D56B28FD51AB}"/>
                </a:ext>
              </a:extLst>
            </p:cNvPr>
            <p:cNvSpPr txBox="1"/>
            <p:nvPr/>
          </p:nvSpPr>
          <p:spPr>
            <a:xfrm>
              <a:off x="2944481" y="344022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产品性质</a:t>
              </a:r>
              <a:endParaRPr lang="en-US" altLang="zh-CN" sz="1800" b="1" dirty="0"/>
            </a:p>
          </p:txBody>
        </p:sp>
        <p:sp>
          <p:nvSpPr>
            <p:cNvPr id="43" name="ïṥľîḑe">
              <a:extLst>
                <a:ext uri="{FF2B5EF4-FFF2-40B4-BE49-F238E27FC236}">
                  <a16:creationId xmlns:a16="http://schemas.microsoft.com/office/drawing/2014/main" id="{42D77BDC-C035-C97B-2FBC-857842579914}"/>
                </a:ext>
              </a:extLst>
            </p:cNvPr>
            <p:cNvSpPr/>
            <p:nvPr/>
          </p:nvSpPr>
          <p:spPr>
            <a:xfrm>
              <a:off x="5707289" y="3434144"/>
              <a:ext cx="4009798" cy="287991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零售业信贷产品 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普惠金融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ïšḷíďé">
              <a:extLst>
                <a:ext uri="{FF2B5EF4-FFF2-40B4-BE49-F238E27FC236}">
                  <a16:creationId xmlns:a16="http://schemas.microsoft.com/office/drawing/2014/main" id="{FF542D12-9B37-D917-A253-5C6B1F134104}"/>
                </a:ext>
              </a:extLst>
            </p:cNvPr>
            <p:cNvSpPr txBox="1"/>
            <p:nvPr/>
          </p:nvSpPr>
          <p:spPr>
            <a:xfrm>
              <a:off x="2408845" y="339405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01</a:t>
              </a:r>
            </a:p>
          </p:txBody>
        </p:sp>
        <p:cxnSp>
          <p:nvCxnSpPr>
            <p:cNvPr id="45" name="îṡḷiḍè">
              <a:extLst>
                <a:ext uri="{FF2B5EF4-FFF2-40B4-BE49-F238E27FC236}">
                  <a16:creationId xmlns:a16="http://schemas.microsoft.com/office/drawing/2014/main" id="{5E5643A3-E4AD-5625-DF9D-C6A8E95750F5}"/>
                </a:ext>
              </a:extLst>
            </p:cNvPr>
            <p:cNvCxnSpPr>
              <a:cxnSpLocks/>
            </p:cNvCxnSpPr>
            <p:nvPr/>
          </p:nvCxnSpPr>
          <p:spPr>
            <a:xfrm>
              <a:off x="2948415" y="339675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80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6AFE78-4812-F623-5615-9FCF4451D348}"/>
              </a:ext>
            </a:extLst>
          </p:cNvPr>
          <p:cNvSpPr txBox="1"/>
          <p:nvPr/>
        </p:nvSpPr>
        <p:spPr>
          <a:xfrm>
            <a:off x="-5758076" y="5740525"/>
            <a:ext cx="4082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东方雨后彩虹小组</a:t>
            </a:r>
            <a:endParaRPr kumimoji="1" lang="en-US" altLang="zh-CN" sz="20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  <a:p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Fintech product design</a:t>
            </a:r>
            <a:r>
              <a:rPr kumimoji="1" lang="zh-CN" altLang="en-US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 </a:t>
            </a:r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presentation</a:t>
            </a:r>
            <a:endParaRPr kumimoji="1" lang="zh-CN" altLang="en-US" sz="24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6" name="iṣ1iḑè">
            <a:extLst>
              <a:ext uri="{FF2B5EF4-FFF2-40B4-BE49-F238E27FC236}">
                <a16:creationId xmlns:a16="http://schemas.microsoft.com/office/drawing/2014/main" id="{01195A9B-5D81-2835-CB3C-EBFEC262E5D8}"/>
              </a:ext>
            </a:extLst>
          </p:cNvPr>
          <p:cNvSpPr txBox="1">
            <a:spLocks/>
          </p:cNvSpPr>
          <p:nvPr/>
        </p:nvSpPr>
        <p:spPr>
          <a:xfrm>
            <a:off x="1074616" y="2610713"/>
            <a:ext cx="4749241" cy="16365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9600" dirty="0"/>
              <a:t>FI</a:t>
            </a:r>
            <a:endParaRPr lang="zh-CN" altLang="en-US" sz="6000" dirty="0"/>
          </a:p>
        </p:txBody>
      </p:sp>
      <p:sp>
        <p:nvSpPr>
          <p:cNvPr id="7" name="iṣ1iḑè">
            <a:extLst>
              <a:ext uri="{FF2B5EF4-FFF2-40B4-BE49-F238E27FC236}">
                <a16:creationId xmlns:a16="http://schemas.microsoft.com/office/drawing/2014/main" id="{0A22490B-CFAF-2070-33B5-EA83559A5EA3}"/>
              </a:ext>
            </a:extLst>
          </p:cNvPr>
          <p:cNvSpPr txBox="1">
            <a:spLocks/>
          </p:cNvSpPr>
          <p:nvPr/>
        </p:nvSpPr>
        <p:spPr>
          <a:xfrm>
            <a:off x="5823857" y="2610713"/>
            <a:ext cx="4749241" cy="16365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9600" dirty="0"/>
              <a:t>CO</a:t>
            </a:r>
            <a:endParaRPr lang="zh-CN" alt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787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ísľïdé">
            <a:extLst>
              <a:ext uri="{FF2B5EF4-FFF2-40B4-BE49-F238E27FC236}">
                <a16:creationId xmlns:a16="http://schemas.microsoft.com/office/drawing/2014/main" id="{BF72CF14-403B-CB40-B2F8-2296F61847BA}"/>
              </a:ext>
            </a:extLst>
          </p:cNvPr>
          <p:cNvSpPr/>
          <p:nvPr/>
        </p:nvSpPr>
        <p:spPr>
          <a:xfrm>
            <a:off x="729674" y="1418584"/>
            <a:ext cx="442972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 altLang="zh-CN" sz="2800" b="1" dirty="0"/>
              <a:t>2-1.对比传统信贷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r>
              <a:rPr lang="en-US" altLang="zh-CN" sz="2800" b="1" dirty="0" err="1">
                <a:solidFill>
                  <a:schemeClr val="accent1"/>
                </a:solidFill>
              </a:rPr>
              <a:t>违约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与利益不相关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问题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14" name="ïṣ1íḋe">
            <a:extLst>
              <a:ext uri="{FF2B5EF4-FFF2-40B4-BE49-F238E27FC236}">
                <a16:creationId xmlns:a16="http://schemas.microsoft.com/office/drawing/2014/main" id="{36914434-BC32-4A47-BE19-7A7C2DFB558A}"/>
              </a:ext>
            </a:extLst>
          </p:cNvPr>
          <p:cNvSpPr txBox="1"/>
          <p:nvPr/>
        </p:nvSpPr>
        <p:spPr>
          <a:xfrm>
            <a:off x="864946" y="3471739"/>
            <a:ext cx="3819879" cy="239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传统的</a:t>
            </a:r>
            <a:r>
              <a:rPr lang="zh-CN" altLang="en-US" sz="1400" dirty="0">
                <a:solidFill>
                  <a:schemeClr val="tx1"/>
                </a:solidFill>
              </a:rPr>
              <a:t>信用贷款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，信贷的违约与银行的收益（损失）强相关：即若债务人违约，银行将直接蒙受损失；若债务人信用质量下降，银行也承受了资产价值下降的风险。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在</a:t>
            </a:r>
            <a:r>
              <a:rPr lang="zh-CN" altLang="en-US" sz="1400" dirty="0">
                <a:solidFill>
                  <a:schemeClr val="tx1"/>
                </a:solidFill>
              </a:rPr>
              <a:t>绿色普惠信贷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产品中，发放贷款的意图在与鼓励消费者使用贷款金额消费绿色产品。但在现有体系下，消费者的绿色消费行为与银行的经营绩效没有直接关联，</a:t>
            </a:r>
            <a:r>
              <a:rPr lang="zh-CN" altLang="en-US" sz="1400" b="1" dirty="0">
                <a:solidFill>
                  <a:schemeClr val="tx1"/>
                </a:solidFill>
              </a:rPr>
              <a:t>盈利逻辑没有交集</a:t>
            </a:r>
            <a:r>
              <a:rPr lang="en-US" altLang="zh-CN" sz="1400" b="1" dirty="0">
                <a:solidFill>
                  <a:schemeClr val="tx1"/>
                </a:solidFill>
              </a:rPr>
              <a:t>——</a:t>
            </a:r>
            <a:r>
              <a:rPr lang="zh-CN" altLang="en-US" sz="1400" b="1" dirty="0">
                <a:solidFill>
                  <a:schemeClr val="tx1"/>
                </a:solidFill>
              </a:rPr>
              <a:t>市场动力小。</a:t>
            </a:r>
            <a:endParaRPr lang="en-US" altLang="zh-CN" sz="1400" b="1" dirty="0">
              <a:solidFill>
                <a:schemeClr val="tx1"/>
              </a:solidFill>
            </a:endParaRPr>
          </a:p>
        </p:txBody>
      </p:sp>
      <p:grpSp>
        <p:nvGrpSpPr>
          <p:cNvPr id="19" name="iš1îḑê">
            <a:extLst>
              <a:ext uri="{FF2B5EF4-FFF2-40B4-BE49-F238E27FC236}">
                <a16:creationId xmlns:a16="http://schemas.microsoft.com/office/drawing/2014/main" id="{BC2132D1-0C7B-6905-57F0-92F7BDFD36D7}"/>
              </a:ext>
            </a:extLst>
          </p:cNvPr>
          <p:cNvGrpSpPr/>
          <p:nvPr/>
        </p:nvGrpSpPr>
        <p:grpSpPr>
          <a:xfrm>
            <a:off x="6753737" y="637209"/>
            <a:ext cx="4183889" cy="1622144"/>
            <a:chOff x="1214271" y="3004168"/>
            <a:chExt cx="4183889" cy="2021113"/>
          </a:xfrm>
        </p:grpSpPr>
        <p:sp>
          <p:nvSpPr>
            <p:cNvPr id="20" name="işlídê">
              <a:extLst>
                <a:ext uri="{FF2B5EF4-FFF2-40B4-BE49-F238E27FC236}">
                  <a16:creationId xmlns:a16="http://schemas.microsoft.com/office/drawing/2014/main" id="{FF07C09E-9C3B-580A-FA14-18854FF86985}"/>
                </a:ext>
              </a:extLst>
            </p:cNvPr>
            <p:cNvSpPr/>
            <p:nvPr/>
          </p:nvSpPr>
          <p:spPr>
            <a:xfrm>
              <a:off x="1214271" y="3004168"/>
              <a:ext cx="4183889" cy="2021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4200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íSļiďe">
              <a:extLst>
                <a:ext uri="{FF2B5EF4-FFF2-40B4-BE49-F238E27FC236}">
                  <a16:creationId xmlns:a16="http://schemas.microsoft.com/office/drawing/2014/main" id="{7E867C3C-7BB2-213E-F965-D35DD03F8101}"/>
                </a:ext>
              </a:extLst>
            </p:cNvPr>
            <p:cNvSpPr txBox="1"/>
            <p:nvPr/>
          </p:nvSpPr>
          <p:spPr>
            <a:xfrm>
              <a:off x="1214271" y="3129040"/>
              <a:ext cx="3117297" cy="619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accent1"/>
                  </a:solidFill>
                </a:rPr>
                <a:t>改进：绿色资本金</a:t>
              </a:r>
              <a:endParaRPr lang="en-US" altLang="zh-C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iśľiḍè">
              <a:extLst>
                <a:ext uri="{FF2B5EF4-FFF2-40B4-BE49-F238E27FC236}">
                  <a16:creationId xmlns:a16="http://schemas.microsoft.com/office/drawing/2014/main" id="{A9CC4F46-035D-2C89-292E-88B1EA722128}"/>
                </a:ext>
              </a:extLst>
            </p:cNvPr>
            <p:cNvSpPr txBox="1"/>
            <p:nvPr/>
          </p:nvSpPr>
          <p:spPr>
            <a:xfrm>
              <a:off x="1376914" y="3808670"/>
              <a:ext cx="3546774" cy="919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构造与“绿色普惠信贷实际用于绿色消费的金额”成相关性的资本金要求，作为一项反应“绿色零售贷款的质量”的资本金</a:t>
              </a:r>
            </a:p>
          </p:txBody>
        </p:sp>
        <p:cxnSp>
          <p:nvCxnSpPr>
            <p:cNvPr id="23" name="îŝļïdè">
              <a:extLst>
                <a:ext uri="{FF2B5EF4-FFF2-40B4-BE49-F238E27FC236}">
                  <a16:creationId xmlns:a16="http://schemas.microsoft.com/office/drawing/2014/main" id="{D941646E-4845-916C-BB0D-9C101137922B}"/>
                </a:ext>
              </a:extLst>
            </p:cNvPr>
            <p:cNvCxnSpPr>
              <a:cxnSpLocks/>
            </p:cNvCxnSpPr>
            <p:nvPr/>
          </p:nvCxnSpPr>
          <p:spPr>
            <a:xfrm>
              <a:off x="1471734" y="4792508"/>
              <a:ext cx="572966" cy="0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íŝ1ïḑé">
              <a:extLst>
                <a:ext uri="{FF2B5EF4-FFF2-40B4-BE49-F238E27FC236}">
                  <a16:creationId xmlns:a16="http://schemas.microsoft.com/office/drawing/2014/main" id="{44CDC40B-442D-7BA7-C472-68C3891ACC54}"/>
                </a:ext>
              </a:extLst>
            </p:cNvPr>
            <p:cNvSpPr/>
            <p:nvPr/>
          </p:nvSpPr>
          <p:spPr bwMode="auto">
            <a:xfrm>
              <a:off x="4923688" y="4476267"/>
              <a:ext cx="241332" cy="321776"/>
            </a:xfrm>
            <a:custGeom>
              <a:avLst/>
              <a:gdLst>
                <a:gd name="connsiteX0" fmla="*/ 296523 w 400050"/>
                <a:gd name="connsiteY0" fmla="*/ 621 h 533400"/>
                <a:gd name="connsiteX1" fmla="*/ 296523 w 400050"/>
                <a:gd name="connsiteY1" fmla="*/ 38721 h 533400"/>
                <a:gd name="connsiteX2" fmla="*/ 401298 w 400050"/>
                <a:gd name="connsiteY2" fmla="*/ 38721 h 533400"/>
                <a:gd name="connsiteX3" fmla="*/ 401298 w 400050"/>
                <a:gd name="connsiteY3" fmla="*/ 534021 h 533400"/>
                <a:gd name="connsiteX4" fmla="*/ 1248 w 400050"/>
                <a:gd name="connsiteY4" fmla="*/ 534021 h 533400"/>
                <a:gd name="connsiteX5" fmla="*/ 1248 w 400050"/>
                <a:gd name="connsiteY5" fmla="*/ 38721 h 533400"/>
                <a:gd name="connsiteX6" fmla="*/ 106023 w 400050"/>
                <a:gd name="connsiteY6" fmla="*/ 38721 h 533400"/>
                <a:gd name="connsiteX7" fmla="*/ 106023 w 400050"/>
                <a:gd name="connsiteY7" fmla="*/ 621 h 533400"/>
                <a:gd name="connsiteX8" fmla="*/ 296523 w 400050"/>
                <a:gd name="connsiteY8" fmla="*/ 621 h 533400"/>
                <a:gd name="connsiteX9" fmla="*/ 106023 w 400050"/>
                <a:gd name="connsiteY9" fmla="*/ 57771 h 533400"/>
                <a:gd name="connsiteX10" fmla="*/ 20298 w 400050"/>
                <a:gd name="connsiteY10" fmla="*/ 57771 h 533400"/>
                <a:gd name="connsiteX11" fmla="*/ 20298 w 400050"/>
                <a:gd name="connsiteY11" fmla="*/ 514971 h 533400"/>
                <a:gd name="connsiteX12" fmla="*/ 382248 w 400050"/>
                <a:gd name="connsiteY12" fmla="*/ 514971 h 533400"/>
                <a:gd name="connsiteX13" fmla="*/ 382248 w 400050"/>
                <a:gd name="connsiteY13" fmla="*/ 57771 h 533400"/>
                <a:gd name="connsiteX14" fmla="*/ 296523 w 400050"/>
                <a:gd name="connsiteY14" fmla="*/ 57771 h 533400"/>
                <a:gd name="connsiteX15" fmla="*/ 296523 w 400050"/>
                <a:gd name="connsiteY15" fmla="*/ 95871 h 533400"/>
                <a:gd name="connsiteX16" fmla="*/ 106023 w 400050"/>
                <a:gd name="connsiteY16" fmla="*/ 95871 h 533400"/>
                <a:gd name="connsiteX17" fmla="*/ 106023 w 400050"/>
                <a:gd name="connsiteY17" fmla="*/ 57771 h 533400"/>
                <a:gd name="connsiteX18" fmla="*/ 201273 w 400050"/>
                <a:gd name="connsiteY18" fmla="*/ 343521 h 533400"/>
                <a:gd name="connsiteX19" fmla="*/ 201273 w 400050"/>
                <a:gd name="connsiteY19" fmla="*/ 362571 h 533400"/>
                <a:gd name="connsiteX20" fmla="*/ 86973 w 400050"/>
                <a:gd name="connsiteY20" fmla="*/ 362571 h 533400"/>
                <a:gd name="connsiteX21" fmla="*/ 86973 w 400050"/>
                <a:gd name="connsiteY21" fmla="*/ 343521 h 533400"/>
                <a:gd name="connsiteX22" fmla="*/ 201273 w 400050"/>
                <a:gd name="connsiteY22" fmla="*/ 343521 h 533400"/>
                <a:gd name="connsiteX23" fmla="*/ 315573 w 400050"/>
                <a:gd name="connsiteY23" fmla="*/ 267321 h 533400"/>
                <a:gd name="connsiteX24" fmla="*/ 315573 w 400050"/>
                <a:gd name="connsiteY24" fmla="*/ 286371 h 533400"/>
                <a:gd name="connsiteX25" fmla="*/ 86973 w 400050"/>
                <a:gd name="connsiteY25" fmla="*/ 286371 h 533400"/>
                <a:gd name="connsiteX26" fmla="*/ 86973 w 400050"/>
                <a:gd name="connsiteY26" fmla="*/ 267321 h 533400"/>
                <a:gd name="connsiteX27" fmla="*/ 315573 w 400050"/>
                <a:gd name="connsiteY27" fmla="*/ 267321 h 533400"/>
                <a:gd name="connsiteX28" fmla="*/ 315573 w 400050"/>
                <a:gd name="connsiteY28" fmla="*/ 191121 h 533400"/>
                <a:gd name="connsiteX29" fmla="*/ 315573 w 400050"/>
                <a:gd name="connsiteY29" fmla="*/ 210171 h 533400"/>
                <a:gd name="connsiteX30" fmla="*/ 86973 w 400050"/>
                <a:gd name="connsiteY30" fmla="*/ 210171 h 533400"/>
                <a:gd name="connsiteX31" fmla="*/ 86973 w 400050"/>
                <a:gd name="connsiteY31" fmla="*/ 191121 h 533400"/>
                <a:gd name="connsiteX32" fmla="*/ 315573 w 400050"/>
                <a:gd name="connsiteY32" fmla="*/ 191121 h 533400"/>
                <a:gd name="connsiteX33" fmla="*/ 277473 w 400050"/>
                <a:gd name="connsiteY33" fmla="*/ 19671 h 533400"/>
                <a:gd name="connsiteX34" fmla="*/ 125073 w 400050"/>
                <a:gd name="connsiteY34" fmla="*/ 19671 h 533400"/>
                <a:gd name="connsiteX35" fmla="*/ 125073 w 400050"/>
                <a:gd name="connsiteY35" fmla="*/ 76821 h 533400"/>
                <a:gd name="connsiteX36" fmla="*/ 277473 w 400050"/>
                <a:gd name="connsiteY36" fmla="*/ 76821 h 533400"/>
                <a:gd name="connsiteX37" fmla="*/ 277473 w 400050"/>
                <a:gd name="connsiteY37" fmla="*/ 196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0050" h="533400">
                  <a:moveTo>
                    <a:pt x="296523" y="621"/>
                  </a:moveTo>
                  <a:lnTo>
                    <a:pt x="296523" y="38721"/>
                  </a:lnTo>
                  <a:lnTo>
                    <a:pt x="401298" y="38721"/>
                  </a:lnTo>
                  <a:lnTo>
                    <a:pt x="401298" y="534021"/>
                  </a:lnTo>
                  <a:lnTo>
                    <a:pt x="1248" y="534021"/>
                  </a:lnTo>
                  <a:lnTo>
                    <a:pt x="1248" y="38721"/>
                  </a:lnTo>
                  <a:lnTo>
                    <a:pt x="106023" y="38721"/>
                  </a:lnTo>
                  <a:lnTo>
                    <a:pt x="106023" y="621"/>
                  </a:lnTo>
                  <a:lnTo>
                    <a:pt x="296523" y="621"/>
                  </a:lnTo>
                  <a:close/>
                  <a:moveTo>
                    <a:pt x="106023" y="57771"/>
                  </a:moveTo>
                  <a:lnTo>
                    <a:pt x="20298" y="57771"/>
                  </a:lnTo>
                  <a:lnTo>
                    <a:pt x="20298" y="514971"/>
                  </a:lnTo>
                  <a:lnTo>
                    <a:pt x="382248" y="514971"/>
                  </a:lnTo>
                  <a:lnTo>
                    <a:pt x="382248" y="57771"/>
                  </a:lnTo>
                  <a:lnTo>
                    <a:pt x="296523" y="57771"/>
                  </a:lnTo>
                  <a:lnTo>
                    <a:pt x="296523" y="95871"/>
                  </a:lnTo>
                  <a:lnTo>
                    <a:pt x="106023" y="95871"/>
                  </a:lnTo>
                  <a:lnTo>
                    <a:pt x="106023" y="57771"/>
                  </a:lnTo>
                  <a:close/>
                  <a:moveTo>
                    <a:pt x="201273" y="343521"/>
                  </a:moveTo>
                  <a:lnTo>
                    <a:pt x="201273" y="362571"/>
                  </a:lnTo>
                  <a:lnTo>
                    <a:pt x="86973" y="362571"/>
                  </a:lnTo>
                  <a:lnTo>
                    <a:pt x="86973" y="343521"/>
                  </a:lnTo>
                  <a:lnTo>
                    <a:pt x="201273" y="343521"/>
                  </a:lnTo>
                  <a:close/>
                  <a:moveTo>
                    <a:pt x="315573" y="267321"/>
                  </a:moveTo>
                  <a:lnTo>
                    <a:pt x="315573" y="286371"/>
                  </a:lnTo>
                  <a:lnTo>
                    <a:pt x="86973" y="286371"/>
                  </a:lnTo>
                  <a:lnTo>
                    <a:pt x="86973" y="267321"/>
                  </a:lnTo>
                  <a:lnTo>
                    <a:pt x="315573" y="267321"/>
                  </a:lnTo>
                  <a:close/>
                  <a:moveTo>
                    <a:pt x="315573" y="191121"/>
                  </a:moveTo>
                  <a:lnTo>
                    <a:pt x="315573" y="210171"/>
                  </a:lnTo>
                  <a:lnTo>
                    <a:pt x="86973" y="210171"/>
                  </a:lnTo>
                  <a:lnTo>
                    <a:pt x="86973" y="191121"/>
                  </a:lnTo>
                  <a:lnTo>
                    <a:pt x="315573" y="191121"/>
                  </a:lnTo>
                  <a:close/>
                  <a:moveTo>
                    <a:pt x="277473" y="19671"/>
                  </a:moveTo>
                  <a:lnTo>
                    <a:pt x="125073" y="19671"/>
                  </a:lnTo>
                  <a:lnTo>
                    <a:pt x="125073" y="76821"/>
                  </a:lnTo>
                  <a:lnTo>
                    <a:pt x="277473" y="76821"/>
                  </a:lnTo>
                  <a:lnTo>
                    <a:pt x="277473" y="19671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" name="íśļîḓê">
            <a:extLst>
              <a:ext uri="{FF2B5EF4-FFF2-40B4-BE49-F238E27FC236}">
                <a16:creationId xmlns:a16="http://schemas.microsoft.com/office/drawing/2014/main" id="{1CA70C1D-9C76-6F02-CD5B-7220EC8CDA9A}"/>
              </a:ext>
            </a:extLst>
          </p:cNvPr>
          <p:cNvGrpSpPr/>
          <p:nvPr/>
        </p:nvGrpSpPr>
        <p:grpSpPr>
          <a:xfrm>
            <a:off x="6753740" y="2572205"/>
            <a:ext cx="4183888" cy="1622144"/>
            <a:chOff x="1214272" y="3004168"/>
            <a:chExt cx="4183888" cy="2021113"/>
          </a:xfrm>
        </p:grpSpPr>
        <p:sp>
          <p:nvSpPr>
            <p:cNvPr id="26" name="iṥliḓè">
              <a:extLst>
                <a:ext uri="{FF2B5EF4-FFF2-40B4-BE49-F238E27FC236}">
                  <a16:creationId xmlns:a16="http://schemas.microsoft.com/office/drawing/2014/main" id="{54A438D5-0850-B708-3159-23C66F684DAF}"/>
                </a:ext>
              </a:extLst>
            </p:cNvPr>
            <p:cNvSpPr/>
            <p:nvPr/>
          </p:nvSpPr>
          <p:spPr>
            <a:xfrm>
              <a:off x="1214272" y="3004168"/>
              <a:ext cx="4183888" cy="2021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4200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îṣḻîḋé">
              <a:extLst>
                <a:ext uri="{FF2B5EF4-FFF2-40B4-BE49-F238E27FC236}">
                  <a16:creationId xmlns:a16="http://schemas.microsoft.com/office/drawing/2014/main" id="{2CD9FAB0-A29F-3A26-823F-F104D196FB7E}"/>
                </a:ext>
              </a:extLst>
            </p:cNvPr>
            <p:cNvSpPr txBox="1"/>
            <p:nvPr/>
          </p:nvSpPr>
          <p:spPr>
            <a:xfrm>
              <a:off x="1471734" y="3134945"/>
              <a:ext cx="1338829" cy="396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1"/>
                  </a:solidFill>
                </a:rPr>
                <a:t>逻辑原理：</a:t>
              </a:r>
              <a:endParaRPr lang="en-US" altLang="zh-CN" dirty="0">
                <a:solidFill>
                  <a:schemeClr val="accent1"/>
                </a:solidFill>
              </a:endParaRPr>
            </a:p>
          </p:txBody>
        </p:sp>
        <p:sp>
          <p:nvSpPr>
            <p:cNvPr id="28" name="iş1îďê">
              <a:extLst>
                <a:ext uri="{FF2B5EF4-FFF2-40B4-BE49-F238E27FC236}">
                  <a16:creationId xmlns:a16="http://schemas.microsoft.com/office/drawing/2014/main" id="{D89E57C3-35AC-129E-D546-A0EE465B7EBD}"/>
                </a:ext>
              </a:extLst>
            </p:cNvPr>
            <p:cNvSpPr txBox="1"/>
            <p:nvPr/>
          </p:nvSpPr>
          <p:spPr>
            <a:xfrm>
              <a:off x="1376914" y="3818410"/>
              <a:ext cx="3494828" cy="919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绿色普惠信贷的贷出金额，若没有被用于消费低碳产品，资本金要求提高，商业银行需要付出更多的机会成本，即对于低质量的绿色贷款的惩罚</a:t>
              </a:r>
            </a:p>
          </p:txBody>
        </p:sp>
        <p:cxnSp>
          <p:nvCxnSpPr>
            <p:cNvPr id="29" name="îṣ1îdè">
              <a:extLst>
                <a:ext uri="{FF2B5EF4-FFF2-40B4-BE49-F238E27FC236}">
                  <a16:creationId xmlns:a16="http://schemas.microsoft.com/office/drawing/2014/main" id="{0DE310CC-E32E-0347-A0AB-B500F980010D}"/>
                </a:ext>
              </a:extLst>
            </p:cNvPr>
            <p:cNvCxnSpPr>
              <a:cxnSpLocks/>
            </p:cNvCxnSpPr>
            <p:nvPr/>
          </p:nvCxnSpPr>
          <p:spPr>
            <a:xfrm>
              <a:off x="1471734" y="4792508"/>
              <a:ext cx="572966" cy="0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íṥḻíḍê">
              <a:extLst>
                <a:ext uri="{FF2B5EF4-FFF2-40B4-BE49-F238E27FC236}">
                  <a16:creationId xmlns:a16="http://schemas.microsoft.com/office/drawing/2014/main" id="{D6DC77B1-AC43-684C-95A0-D20EB7C76347}"/>
                </a:ext>
              </a:extLst>
            </p:cNvPr>
            <p:cNvSpPr/>
            <p:nvPr/>
          </p:nvSpPr>
          <p:spPr bwMode="auto">
            <a:xfrm>
              <a:off x="4871742" y="4476267"/>
              <a:ext cx="321776" cy="321776"/>
            </a:xfrm>
            <a:custGeom>
              <a:avLst/>
              <a:gdLst>
                <a:gd name="connsiteX0" fmla="*/ 381864 w 533400"/>
                <a:gd name="connsiteY0" fmla="*/ 621 h 533400"/>
                <a:gd name="connsiteX1" fmla="*/ 381864 w 533400"/>
                <a:gd name="connsiteY1" fmla="*/ 114921 h 533400"/>
                <a:gd name="connsiteX2" fmla="*/ 534264 w 533400"/>
                <a:gd name="connsiteY2" fmla="*/ 114921 h 533400"/>
                <a:gd name="connsiteX3" fmla="*/ 534264 w 533400"/>
                <a:gd name="connsiteY3" fmla="*/ 419721 h 533400"/>
                <a:gd name="connsiteX4" fmla="*/ 381864 w 533400"/>
                <a:gd name="connsiteY4" fmla="*/ 419721 h 533400"/>
                <a:gd name="connsiteX5" fmla="*/ 381864 w 533400"/>
                <a:gd name="connsiteY5" fmla="*/ 534021 h 533400"/>
                <a:gd name="connsiteX6" fmla="*/ 153264 w 533400"/>
                <a:gd name="connsiteY6" fmla="*/ 534021 h 533400"/>
                <a:gd name="connsiteX7" fmla="*/ 153264 w 533400"/>
                <a:gd name="connsiteY7" fmla="*/ 419721 h 533400"/>
                <a:gd name="connsiteX8" fmla="*/ 864 w 533400"/>
                <a:gd name="connsiteY8" fmla="*/ 419721 h 533400"/>
                <a:gd name="connsiteX9" fmla="*/ 864 w 533400"/>
                <a:gd name="connsiteY9" fmla="*/ 182644 h 533400"/>
                <a:gd name="connsiteX10" fmla="*/ 63348 w 533400"/>
                <a:gd name="connsiteY10" fmla="*/ 114921 h 533400"/>
                <a:gd name="connsiteX11" fmla="*/ 153264 w 533400"/>
                <a:gd name="connsiteY11" fmla="*/ 114921 h 533400"/>
                <a:gd name="connsiteX12" fmla="*/ 153264 w 533400"/>
                <a:gd name="connsiteY12" fmla="*/ 621 h 533400"/>
                <a:gd name="connsiteX13" fmla="*/ 381864 w 533400"/>
                <a:gd name="connsiteY13" fmla="*/ 621 h 533400"/>
                <a:gd name="connsiteX14" fmla="*/ 362814 w 533400"/>
                <a:gd name="connsiteY14" fmla="*/ 286371 h 533400"/>
                <a:gd name="connsiteX15" fmla="*/ 172314 w 533400"/>
                <a:gd name="connsiteY15" fmla="*/ 286371 h 533400"/>
                <a:gd name="connsiteX16" fmla="*/ 172314 w 533400"/>
                <a:gd name="connsiteY16" fmla="*/ 514971 h 533400"/>
                <a:gd name="connsiteX17" fmla="*/ 362814 w 533400"/>
                <a:gd name="connsiteY17" fmla="*/ 514971 h 533400"/>
                <a:gd name="connsiteX18" fmla="*/ 362814 w 533400"/>
                <a:gd name="connsiteY18" fmla="*/ 286371 h 533400"/>
                <a:gd name="connsiteX19" fmla="*/ 515214 w 533400"/>
                <a:gd name="connsiteY19" fmla="*/ 133971 h 533400"/>
                <a:gd name="connsiteX20" fmla="*/ 71730 w 533400"/>
                <a:gd name="connsiteY20" fmla="*/ 133971 h 533400"/>
                <a:gd name="connsiteX21" fmla="*/ 19914 w 533400"/>
                <a:gd name="connsiteY21" fmla="*/ 190073 h 533400"/>
                <a:gd name="connsiteX22" fmla="*/ 19914 w 533400"/>
                <a:gd name="connsiteY22" fmla="*/ 400671 h 533400"/>
                <a:gd name="connsiteX23" fmla="*/ 153264 w 533400"/>
                <a:gd name="connsiteY23" fmla="*/ 400671 h 533400"/>
                <a:gd name="connsiteX24" fmla="*/ 153264 w 533400"/>
                <a:gd name="connsiteY24" fmla="*/ 267321 h 533400"/>
                <a:gd name="connsiteX25" fmla="*/ 381864 w 533400"/>
                <a:gd name="connsiteY25" fmla="*/ 267321 h 533400"/>
                <a:gd name="connsiteX26" fmla="*/ 381864 w 533400"/>
                <a:gd name="connsiteY26" fmla="*/ 400671 h 533400"/>
                <a:gd name="connsiteX27" fmla="*/ 515214 w 533400"/>
                <a:gd name="connsiteY27" fmla="*/ 400671 h 533400"/>
                <a:gd name="connsiteX28" fmla="*/ 515214 w 533400"/>
                <a:gd name="connsiteY28" fmla="*/ 133971 h 533400"/>
                <a:gd name="connsiteX29" fmla="*/ 462827 w 533400"/>
                <a:gd name="connsiteY29" fmla="*/ 172071 h 533400"/>
                <a:gd name="connsiteX30" fmla="*/ 477114 w 533400"/>
                <a:gd name="connsiteY30" fmla="*/ 186359 h 533400"/>
                <a:gd name="connsiteX31" fmla="*/ 462827 w 533400"/>
                <a:gd name="connsiteY31" fmla="*/ 200646 h 533400"/>
                <a:gd name="connsiteX32" fmla="*/ 448539 w 533400"/>
                <a:gd name="connsiteY32" fmla="*/ 186359 h 533400"/>
                <a:gd name="connsiteX33" fmla="*/ 462827 w 533400"/>
                <a:gd name="connsiteY33" fmla="*/ 172071 h 533400"/>
                <a:gd name="connsiteX34" fmla="*/ 362814 w 533400"/>
                <a:gd name="connsiteY34" fmla="*/ 19671 h 533400"/>
                <a:gd name="connsiteX35" fmla="*/ 172314 w 533400"/>
                <a:gd name="connsiteY35" fmla="*/ 19671 h 533400"/>
                <a:gd name="connsiteX36" fmla="*/ 172314 w 533400"/>
                <a:gd name="connsiteY36" fmla="*/ 114921 h 533400"/>
                <a:gd name="connsiteX37" fmla="*/ 362814 w 533400"/>
                <a:gd name="connsiteY37" fmla="*/ 114921 h 533400"/>
                <a:gd name="connsiteX38" fmla="*/ 362814 w 533400"/>
                <a:gd name="connsiteY38" fmla="*/ 196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33400" h="533400">
                  <a:moveTo>
                    <a:pt x="381864" y="621"/>
                  </a:moveTo>
                  <a:lnTo>
                    <a:pt x="381864" y="114921"/>
                  </a:lnTo>
                  <a:lnTo>
                    <a:pt x="534264" y="114921"/>
                  </a:lnTo>
                  <a:lnTo>
                    <a:pt x="534264" y="419721"/>
                  </a:lnTo>
                  <a:lnTo>
                    <a:pt x="381864" y="419721"/>
                  </a:lnTo>
                  <a:lnTo>
                    <a:pt x="381864" y="534021"/>
                  </a:lnTo>
                  <a:lnTo>
                    <a:pt x="153264" y="534021"/>
                  </a:lnTo>
                  <a:lnTo>
                    <a:pt x="153264" y="419721"/>
                  </a:lnTo>
                  <a:lnTo>
                    <a:pt x="864" y="419721"/>
                  </a:lnTo>
                  <a:lnTo>
                    <a:pt x="864" y="182644"/>
                  </a:lnTo>
                  <a:lnTo>
                    <a:pt x="63348" y="114921"/>
                  </a:lnTo>
                  <a:lnTo>
                    <a:pt x="153264" y="114921"/>
                  </a:lnTo>
                  <a:lnTo>
                    <a:pt x="153264" y="621"/>
                  </a:lnTo>
                  <a:lnTo>
                    <a:pt x="381864" y="621"/>
                  </a:lnTo>
                  <a:close/>
                  <a:moveTo>
                    <a:pt x="362814" y="286371"/>
                  </a:moveTo>
                  <a:lnTo>
                    <a:pt x="172314" y="286371"/>
                  </a:lnTo>
                  <a:lnTo>
                    <a:pt x="172314" y="514971"/>
                  </a:lnTo>
                  <a:lnTo>
                    <a:pt x="362814" y="514971"/>
                  </a:lnTo>
                  <a:lnTo>
                    <a:pt x="362814" y="286371"/>
                  </a:lnTo>
                  <a:close/>
                  <a:moveTo>
                    <a:pt x="515214" y="133971"/>
                  </a:moveTo>
                  <a:lnTo>
                    <a:pt x="71730" y="133971"/>
                  </a:lnTo>
                  <a:lnTo>
                    <a:pt x="19914" y="190073"/>
                  </a:lnTo>
                  <a:lnTo>
                    <a:pt x="19914" y="400671"/>
                  </a:lnTo>
                  <a:lnTo>
                    <a:pt x="153264" y="400671"/>
                  </a:lnTo>
                  <a:lnTo>
                    <a:pt x="153264" y="267321"/>
                  </a:lnTo>
                  <a:lnTo>
                    <a:pt x="381864" y="267321"/>
                  </a:lnTo>
                  <a:lnTo>
                    <a:pt x="381864" y="400671"/>
                  </a:lnTo>
                  <a:lnTo>
                    <a:pt x="515214" y="400671"/>
                  </a:lnTo>
                  <a:lnTo>
                    <a:pt x="515214" y="133971"/>
                  </a:lnTo>
                  <a:close/>
                  <a:moveTo>
                    <a:pt x="462827" y="172071"/>
                  </a:moveTo>
                  <a:cubicBezTo>
                    <a:pt x="470732" y="172071"/>
                    <a:pt x="477114" y="178453"/>
                    <a:pt x="477114" y="186359"/>
                  </a:cubicBezTo>
                  <a:cubicBezTo>
                    <a:pt x="477114" y="194264"/>
                    <a:pt x="470732" y="200646"/>
                    <a:pt x="462827" y="200646"/>
                  </a:cubicBezTo>
                  <a:cubicBezTo>
                    <a:pt x="454921" y="200646"/>
                    <a:pt x="448539" y="194264"/>
                    <a:pt x="448539" y="186359"/>
                  </a:cubicBezTo>
                  <a:cubicBezTo>
                    <a:pt x="448539" y="178453"/>
                    <a:pt x="454921" y="172071"/>
                    <a:pt x="462827" y="172071"/>
                  </a:cubicBezTo>
                  <a:close/>
                  <a:moveTo>
                    <a:pt x="362814" y="19671"/>
                  </a:moveTo>
                  <a:lnTo>
                    <a:pt x="172314" y="19671"/>
                  </a:lnTo>
                  <a:lnTo>
                    <a:pt x="172314" y="114921"/>
                  </a:lnTo>
                  <a:lnTo>
                    <a:pt x="362814" y="114921"/>
                  </a:lnTo>
                  <a:lnTo>
                    <a:pt x="362814" y="19671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" name="işḷiḍè">
            <a:extLst>
              <a:ext uri="{FF2B5EF4-FFF2-40B4-BE49-F238E27FC236}">
                <a16:creationId xmlns:a16="http://schemas.microsoft.com/office/drawing/2014/main" id="{E0F86D7B-26BE-4269-8689-FC9F936A606D}"/>
              </a:ext>
            </a:extLst>
          </p:cNvPr>
          <p:cNvGrpSpPr/>
          <p:nvPr/>
        </p:nvGrpSpPr>
        <p:grpSpPr>
          <a:xfrm>
            <a:off x="6753739" y="4512740"/>
            <a:ext cx="4183887" cy="1622144"/>
            <a:chOff x="1214271" y="3004168"/>
            <a:chExt cx="4183887" cy="2021113"/>
          </a:xfrm>
        </p:grpSpPr>
        <p:sp>
          <p:nvSpPr>
            <p:cNvPr id="32" name="íšlíḓé">
              <a:extLst>
                <a:ext uri="{FF2B5EF4-FFF2-40B4-BE49-F238E27FC236}">
                  <a16:creationId xmlns:a16="http://schemas.microsoft.com/office/drawing/2014/main" id="{5B3258AF-5203-3161-B440-308F2C838A81}"/>
                </a:ext>
              </a:extLst>
            </p:cNvPr>
            <p:cNvSpPr/>
            <p:nvPr/>
          </p:nvSpPr>
          <p:spPr>
            <a:xfrm>
              <a:off x="1214271" y="3004168"/>
              <a:ext cx="4183887" cy="2021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4200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iṡḷiḋê">
              <a:extLst>
                <a:ext uri="{FF2B5EF4-FFF2-40B4-BE49-F238E27FC236}">
                  <a16:creationId xmlns:a16="http://schemas.microsoft.com/office/drawing/2014/main" id="{68122D2E-4857-798F-192D-13247BFA63B3}"/>
                </a:ext>
              </a:extLst>
            </p:cNvPr>
            <p:cNvSpPr txBox="1"/>
            <p:nvPr/>
          </p:nvSpPr>
          <p:spPr>
            <a:xfrm>
              <a:off x="1471734" y="3144781"/>
              <a:ext cx="1338829" cy="396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1"/>
                  </a:solidFill>
                </a:rPr>
                <a:t>技术支持：</a:t>
              </a:r>
              <a:endParaRPr lang="en-US" altLang="zh-CN" dirty="0">
                <a:solidFill>
                  <a:schemeClr val="accent1"/>
                </a:solidFill>
              </a:endParaRPr>
            </a:p>
          </p:txBody>
        </p:sp>
        <p:sp>
          <p:nvSpPr>
            <p:cNvPr id="34" name="îşḷîdè">
              <a:extLst>
                <a:ext uri="{FF2B5EF4-FFF2-40B4-BE49-F238E27FC236}">
                  <a16:creationId xmlns:a16="http://schemas.microsoft.com/office/drawing/2014/main" id="{B68E7543-2A23-9D60-245C-4E2686A6EC31}"/>
                </a:ext>
              </a:extLst>
            </p:cNvPr>
            <p:cNvSpPr txBox="1"/>
            <p:nvPr/>
          </p:nvSpPr>
          <p:spPr>
            <a:xfrm>
              <a:off x="1376914" y="3961379"/>
              <a:ext cx="3494828" cy="64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绿色消费的监管与测度：区块链、加密货币和钱包，跟踪消费记录和习惯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……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5" name="îṣľide">
              <a:extLst>
                <a:ext uri="{FF2B5EF4-FFF2-40B4-BE49-F238E27FC236}">
                  <a16:creationId xmlns:a16="http://schemas.microsoft.com/office/drawing/2014/main" id="{CB003F7A-66F7-0BC0-2265-76B93942AD68}"/>
                </a:ext>
              </a:extLst>
            </p:cNvPr>
            <p:cNvCxnSpPr>
              <a:cxnSpLocks/>
            </p:cNvCxnSpPr>
            <p:nvPr/>
          </p:nvCxnSpPr>
          <p:spPr>
            <a:xfrm>
              <a:off x="1471734" y="4792508"/>
              <a:ext cx="572966" cy="0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ïṩḻîdè">
              <a:extLst>
                <a:ext uri="{FF2B5EF4-FFF2-40B4-BE49-F238E27FC236}">
                  <a16:creationId xmlns:a16="http://schemas.microsoft.com/office/drawing/2014/main" id="{5EA8F2BC-201C-B6E5-F7D7-A6D95E54ADDB}"/>
                </a:ext>
              </a:extLst>
            </p:cNvPr>
            <p:cNvSpPr/>
            <p:nvPr/>
          </p:nvSpPr>
          <p:spPr bwMode="auto">
            <a:xfrm>
              <a:off x="4900473" y="4476267"/>
              <a:ext cx="264316" cy="321776"/>
            </a:xfrm>
            <a:custGeom>
              <a:avLst/>
              <a:gdLst>
                <a:gd name="connsiteX0" fmla="*/ 171450 w 438150"/>
                <a:gd name="connsiteY0" fmla="*/ 219075 h 533400"/>
                <a:gd name="connsiteX1" fmla="*/ 171450 w 438150"/>
                <a:gd name="connsiteY1" fmla="*/ 295275 h 533400"/>
                <a:gd name="connsiteX2" fmla="*/ 247650 w 438150"/>
                <a:gd name="connsiteY2" fmla="*/ 295275 h 533400"/>
                <a:gd name="connsiteX3" fmla="*/ 285750 w 438150"/>
                <a:gd name="connsiteY3" fmla="*/ 257175 h 533400"/>
                <a:gd name="connsiteX4" fmla="*/ 247650 w 438150"/>
                <a:gd name="connsiteY4" fmla="*/ 219075 h 533400"/>
                <a:gd name="connsiteX5" fmla="*/ 152400 w 438150"/>
                <a:gd name="connsiteY5" fmla="*/ 200025 h 533400"/>
                <a:gd name="connsiteX6" fmla="*/ 247650 w 438150"/>
                <a:gd name="connsiteY6" fmla="*/ 200025 h 533400"/>
                <a:gd name="connsiteX7" fmla="*/ 304800 w 438150"/>
                <a:gd name="connsiteY7" fmla="*/ 257175 h 533400"/>
                <a:gd name="connsiteX8" fmla="*/ 247650 w 438150"/>
                <a:gd name="connsiteY8" fmla="*/ 314325 h 533400"/>
                <a:gd name="connsiteX9" fmla="*/ 171450 w 438150"/>
                <a:gd name="connsiteY9" fmla="*/ 314325 h 533400"/>
                <a:gd name="connsiteX10" fmla="*/ 171450 w 438150"/>
                <a:gd name="connsiteY10" fmla="*/ 409575 h 533400"/>
                <a:gd name="connsiteX11" fmla="*/ 152400 w 438150"/>
                <a:gd name="connsiteY11" fmla="*/ 409575 h 533400"/>
                <a:gd name="connsiteX12" fmla="*/ 304800 w 438150"/>
                <a:gd name="connsiteY12" fmla="*/ 32480 h 533400"/>
                <a:gd name="connsiteX13" fmla="*/ 304800 w 438150"/>
                <a:gd name="connsiteY13" fmla="*/ 133350 h 533400"/>
                <a:gd name="connsiteX14" fmla="*/ 405574 w 438150"/>
                <a:gd name="connsiteY14" fmla="*/ 133350 h 533400"/>
                <a:gd name="connsiteX15" fmla="*/ 19050 w 438150"/>
                <a:gd name="connsiteY15" fmla="*/ 19050 h 533400"/>
                <a:gd name="connsiteX16" fmla="*/ 19050 w 438150"/>
                <a:gd name="connsiteY16" fmla="*/ 514350 h 533400"/>
                <a:gd name="connsiteX17" fmla="*/ 419100 w 438150"/>
                <a:gd name="connsiteY17" fmla="*/ 514350 h 533400"/>
                <a:gd name="connsiteX18" fmla="*/ 419100 w 438150"/>
                <a:gd name="connsiteY18" fmla="*/ 152400 h 533400"/>
                <a:gd name="connsiteX19" fmla="*/ 285750 w 438150"/>
                <a:gd name="connsiteY19" fmla="*/ 152400 h 533400"/>
                <a:gd name="connsiteX20" fmla="*/ 285750 w 438150"/>
                <a:gd name="connsiteY20" fmla="*/ 19050 h 533400"/>
                <a:gd name="connsiteX21" fmla="*/ 0 w 438150"/>
                <a:gd name="connsiteY21" fmla="*/ 0 h 533400"/>
                <a:gd name="connsiteX22" fmla="*/ 299180 w 438150"/>
                <a:gd name="connsiteY22" fmla="*/ 0 h 533400"/>
                <a:gd name="connsiteX23" fmla="*/ 438150 w 438150"/>
                <a:gd name="connsiteY23" fmla="*/ 138970 h 533400"/>
                <a:gd name="connsiteX24" fmla="*/ 438150 w 438150"/>
                <a:gd name="connsiteY24" fmla="*/ 533400 h 533400"/>
                <a:gd name="connsiteX25" fmla="*/ 0 w 438150"/>
                <a:gd name="connsiteY25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8150" h="533400">
                  <a:moveTo>
                    <a:pt x="171450" y="219075"/>
                  </a:moveTo>
                  <a:lnTo>
                    <a:pt x="171450" y="295275"/>
                  </a:lnTo>
                  <a:lnTo>
                    <a:pt x="247650" y="295275"/>
                  </a:lnTo>
                  <a:cubicBezTo>
                    <a:pt x="268700" y="295275"/>
                    <a:pt x="285750" y="278225"/>
                    <a:pt x="285750" y="257175"/>
                  </a:cubicBezTo>
                  <a:cubicBezTo>
                    <a:pt x="285750" y="236125"/>
                    <a:pt x="268700" y="219075"/>
                    <a:pt x="247650" y="219075"/>
                  </a:cubicBezTo>
                  <a:close/>
                  <a:moveTo>
                    <a:pt x="152400" y="200025"/>
                  </a:moveTo>
                  <a:lnTo>
                    <a:pt x="247650" y="200025"/>
                  </a:lnTo>
                  <a:cubicBezTo>
                    <a:pt x="279178" y="200025"/>
                    <a:pt x="304800" y="225647"/>
                    <a:pt x="304800" y="257175"/>
                  </a:cubicBezTo>
                  <a:cubicBezTo>
                    <a:pt x="304800" y="288703"/>
                    <a:pt x="279178" y="314325"/>
                    <a:pt x="247650" y="314325"/>
                  </a:cubicBezTo>
                  <a:lnTo>
                    <a:pt x="171450" y="314325"/>
                  </a:lnTo>
                  <a:lnTo>
                    <a:pt x="171450" y="409575"/>
                  </a:lnTo>
                  <a:lnTo>
                    <a:pt x="152400" y="409575"/>
                  </a:lnTo>
                  <a:close/>
                  <a:moveTo>
                    <a:pt x="304800" y="32480"/>
                  </a:moveTo>
                  <a:lnTo>
                    <a:pt x="304800" y="133350"/>
                  </a:lnTo>
                  <a:lnTo>
                    <a:pt x="405574" y="133350"/>
                  </a:lnTo>
                  <a:close/>
                  <a:moveTo>
                    <a:pt x="19050" y="19050"/>
                  </a:moveTo>
                  <a:lnTo>
                    <a:pt x="19050" y="514350"/>
                  </a:lnTo>
                  <a:lnTo>
                    <a:pt x="419100" y="514350"/>
                  </a:lnTo>
                  <a:lnTo>
                    <a:pt x="419100" y="152400"/>
                  </a:lnTo>
                  <a:lnTo>
                    <a:pt x="285750" y="152400"/>
                  </a:lnTo>
                  <a:lnTo>
                    <a:pt x="285750" y="19050"/>
                  </a:lnTo>
                  <a:close/>
                  <a:moveTo>
                    <a:pt x="0" y="0"/>
                  </a:moveTo>
                  <a:lnTo>
                    <a:pt x="299180" y="0"/>
                  </a:lnTo>
                  <a:lnTo>
                    <a:pt x="438150" y="138970"/>
                  </a:lnTo>
                  <a:lnTo>
                    <a:pt x="438150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05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ḻíḋe">
            <a:extLst>
              <a:ext uri="{FF2B5EF4-FFF2-40B4-BE49-F238E27FC236}">
                <a16:creationId xmlns:a16="http://schemas.microsoft.com/office/drawing/2014/main" id="{B3293E1D-AB72-2C49-97D7-CB19D259E610}"/>
              </a:ext>
            </a:extLst>
          </p:cNvPr>
          <p:cNvSpPr/>
          <p:nvPr/>
        </p:nvSpPr>
        <p:spPr>
          <a:xfrm>
            <a:off x="2269967" y="1251263"/>
            <a:ext cx="5252061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2-x.</a:t>
            </a:r>
            <a:r>
              <a:rPr lang="zh-CN" altLang="en-US" sz="2800" b="1" dirty="0"/>
              <a:t>对比传统信贷：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定向贷款与普惠金融的不适配性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97B04D-4BDE-26A8-3175-51260BA5400D}"/>
              </a:ext>
            </a:extLst>
          </p:cNvPr>
          <p:cNvGrpSpPr/>
          <p:nvPr/>
        </p:nvGrpSpPr>
        <p:grpSpPr>
          <a:xfrm>
            <a:off x="2338389" y="4265951"/>
            <a:ext cx="7966196" cy="720000"/>
            <a:chOff x="2338389" y="4265951"/>
            <a:chExt cx="7966196" cy="720000"/>
          </a:xfrm>
        </p:grpSpPr>
        <p:sp>
          <p:nvSpPr>
            <p:cNvPr id="8" name="íSḻïḓê">
              <a:extLst>
                <a:ext uri="{FF2B5EF4-FFF2-40B4-BE49-F238E27FC236}">
                  <a16:creationId xmlns:a16="http://schemas.microsoft.com/office/drawing/2014/main" id="{D9654E68-AA33-A445-95F4-6410CDF207CB}"/>
                </a:ext>
              </a:extLst>
            </p:cNvPr>
            <p:cNvSpPr/>
            <p:nvPr/>
          </p:nvSpPr>
          <p:spPr>
            <a:xfrm>
              <a:off x="2338389" y="426595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i$ľîḋe">
              <a:extLst>
                <a:ext uri="{FF2B5EF4-FFF2-40B4-BE49-F238E27FC236}">
                  <a16:creationId xmlns:a16="http://schemas.microsoft.com/office/drawing/2014/main" id="{69A06CBD-4F9E-AE40-A5F4-192319B8FB24}"/>
                </a:ext>
              </a:extLst>
            </p:cNvPr>
            <p:cNvSpPr txBox="1"/>
            <p:nvPr/>
          </p:nvSpPr>
          <p:spPr>
            <a:xfrm>
              <a:off x="2944480" y="4441285"/>
              <a:ext cx="14047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适配性讨论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şḷíḋé">
              <a:extLst>
                <a:ext uri="{FF2B5EF4-FFF2-40B4-BE49-F238E27FC236}">
                  <a16:creationId xmlns:a16="http://schemas.microsoft.com/office/drawing/2014/main" id="{E2D9A35A-90B5-FA48-9958-8FBA9F43B4F2}"/>
                </a:ext>
              </a:extLst>
            </p:cNvPr>
            <p:cNvSpPr/>
            <p:nvPr/>
          </p:nvSpPr>
          <p:spPr>
            <a:xfrm>
              <a:off x="5707289" y="4493599"/>
              <a:ext cx="4597296" cy="31701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金额</a:t>
              </a:r>
              <a:r>
                <a:rPr lang="en-US" altLang="zh-CN" sz="1400" dirty="0">
                  <a:solidFill>
                    <a:schemeClr val="bg1"/>
                  </a:solidFill>
                </a:rPr>
                <a:t>&amp;</a:t>
              </a:r>
              <a:r>
                <a:rPr lang="zh-CN" altLang="en-US" sz="1400" dirty="0">
                  <a:solidFill>
                    <a:schemeClr val="bg1"/>
                  </a:solidFill>
                </a:rPr>
                <a:t>发行成本</a:t>
              </a:r>
              <a:r>
                <a:rPr lang="en-US" altLang="zh-CN" sz="1400" dirty="0">
                  <a:solidFill>
                    <a:schemeClr val="bg1"/>
                  </a:solidFill>
                </a:rPr>
                <a:t>/</a:t>
              </a:r>
              <a:r>
                <a:rPr lang="zh-CN" altLang="en-US" sz="1400" dirty="0">
                  <a:solidFill>
                    <a:schemeClr val="bg1"/>
                  </a:solidFill>
                </a:rPr>
                <a:t>事后监管</a:t>
              </a:r>
              <a:r>
                <a:rPr lang="en-US" altLang="zh-CN" sz="1400" dirty="0">
                  <a:solidFill>
                    <a:schemeClr val="bg1"/>
                  </a:solidFill>
                </a:rPr>
                <a:t>/</a:t>
              </a:r>
              <a:r>
                <a:rPr lang="zh-CN" altLang="en-US" sz="1400" dirty="0">
                  <a:solidFill>
                    <a:schemeClr val="bg1"/>
                  </a:solidFill>
                </a:rPr>
                <a:t>法律合同约束效率与效力</a:t>
              </a:r>
              <a:endParaRPr lang="en-US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iṣḻídè">
              <a:extLst>
                <a:ext uri="{FF2B5EF4-FFF2-40B4-BE49-F238E27FC236}">
                  <a16:creationId xmlns:a16="http://schemas.microsoft.com/office/drawing/2014/main" id="{B5EB284B-F54F-8B4C-BCDF-640F41EE7E06}"/>
                </a:ext>
              </a:extLst>
            </p:cNvPr>
            <p:cNvSpPr txBox="1"/>
            <p:nvPr/>
          </p:nvSpPr>
          <p:spPr>
            <a:xfrm>
              <a:off x="2408845" y="439511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cxnSp>
          <p:nvCxnSpPr>
            <p:cNvPr id="18" name="iśḻîḑe">
              <a:extLst>
                <a:ext uri="{FF2B5EF4-FFF2-40B4-BE49-F238E27FC236}">
                  <a16:creationId xmlns:a16="http://schemas.microsoft.com/office/drawing/2014/main" id="{AA83E12C-0AA2-D84B-8BDE-636CBEA223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4397810"/>
              <a:ext cx="0" cy="456283"/>
            </a:xfrm>
            <a:prstGeom prst="line">
              <a:avLst/>
            </a:prstGeom>
            <a:ln w="31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A807921-0745-2E1E-9B11-C2FCBDA4C33E}"/>
              </a:ext>
            </a:extLst>
          </p:cNvPr>
          <p:cNvGrpSpPr/>
          <p:nvPr/>
        </p:nvGrpSpPr>
        <p:grpSpPr>
          <a:xfrm>
            <a:off x="2338389" y="5267011"/>
            <a:ext cx="7588248" cy="720000"/>
            <a:chOff x="2338389" y="5267011"/>
            <a:chExt cx="7588248" cy="720000"/>
          </a:xfrm>
        </p:grpSpPr>
        <p:sp>
          <p:nvSpPr>
            <p:cNvPr id="11" name="ï$lîḍê">
              <a:extLst>
                <a:ext uri="{FF2B5EF4-FFF2-40B4-BE49-F238E27FC236}">
                  <a16:creationId xmlns:a16="http://schemas.microsoft.com/office/drawing/2014/main" id="{2D4B8A9F-EA14-8A4A-92FD-3908862D6D0C}"/>
                </a:ext>
              </a:extLst>
            </p:cNvPr>
            <p:cNvSpPr/>
            <p:nvPr/>
          </p:nvSpPr>
          <p:spPr>
            <a:xfrm>
              <a:off x="2338389" y="526701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şliḑê">
              <a:extLst>
                <a:ext uri="{FF2B5EF4-FFF2-40B4-BE49-F238E27FC236}">
                  <a16:creationId xmlns:a16="http://schemas.microsoft.com/office/drawing/2014/main" id="{C0F63A65-89A3-E341-9610-14D10F5BAD6A}"/>
                </a:ext>
              </a:extLst>
            </p:cNvPr>
            <p:cNvSpPr txBox="1"/>
            <p:nvPr/>
          </p:nvSpPr>
          <p:spPr>
            <a:xfrm>
              <a:off x="2944480" y="5442345"/>
              <a:ext cx="14047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有效性得证</a:t>
              </a:r>
              <a:endParaRPr lang="en-US" altLang="zh-CN" sz="1800" b="1" dirty="0"/>
            </a:p>
          </p:txBody>
        </p:sp>
        <p:sp>
          <p:nvSpPr>
            <p:cNvPr id="13" name="í$ļidé">
              <a:extLst>
                <a:ext uri="{FF2B5EF4-FFF2-40B4-BE49-F238E27FC236}">
                  <a16:creationId xmlns:a16="http://schemas.microsoft.com/office/drawing/2014/main" id="{7A1A87A5-A8BE-444A-8A67-A3CAD7BF043C}"/>
                </a:ext>
              </a:extLst>
            </p:cNvPr>
            <p:cNvSpPr/>
            <p:nvPr/>
          </p:nvSpPr>
          <p:spPr>
            <a:xfrm>
              <a:off x="5707289" y="5396179"/>
              <a:ext cx="4219348" cy="315750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因此，本产品（绿色普惠信贷）是绿色金融在普惠金融与小额消费金融领域的生动实践和空白填补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îṩḷïḍê">
              <a:extLst>
                <a:ext uri="{FF2B5EF4-FFF2-40B4-BE49-F238E27FC236}">
                  <a16:creationId xmlns:a16="http://schemas.microsoft.com/office/drawing/2014/main" id="{F769DC5A-3282-2948-B046-A84768E7A736}"/>
                </a:ext>
              </a:extLst>
            </p:cNvPr>
            <p:cNvSpPr txBox="1"/>
            <p:nvPr/>
          </p:nvSpPr>
          <p:spPr>
            <a:xfrm>
              <a:off x="2408845" y="539617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03</a:t>
              </a:r>
            </a:p>
          </p:txBody>
        </p:sp>
        <p:cxnSp>
          <p:nvCxnSpPr>
            <p:cNvPr id="19" name="isļîḋê">
              <a:extLst>
                <a:ext uri="{FF2B5EF4-FFF2-40B4-BE49-F238E27FC236}">
                  <a16:creationId xmlns:a16="http://schemas.microsoft.com/office/drawing/2014/main" id="{58094B9C-616B-C343-A811-CB4339D78199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539887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7C81BE-CAA1-DC8A-5DE7-A5216448394B}"/>
              </a:ext>
            </a:extLst>
          </p:cNvPr>
          <p:cNvGrpSpPr/>
          <p:nvPr/>
        </p:nvGrpSpPr>
        <p:grpSpPr>
          <a:xfrm>
            <a:off x="2338389" y="3264891"/>
            <a:ext cx="7588248" cy="720000"/>
            <a:chOff x="2338389" y="3264891"/>
            <a:chExt cx="7588248" cy="720000"/>
          </a:xfrm>
        </p:grpSpPr>
        <p:sp>
          <p:nvSpPr>
            <p:cNvPr id="5" name="ïś1íḓê">
              <a:extLst>
                <a:ext uri="{FF2B5EF4-FFF2-40B4-BE49-F238E27FC236}">
                  <a16:creationId xmlns:a16="http://schemas.microsoft.com/office/drawing/2014/main" id="{D09FA8AF-4F3B-EB49-AFD2-BDF021BA9020}"/>
                </a:ext>
              </a:extLst>
            </p:cNvPr>
            <p:cNvSpPr/>
            <p:nvPr/>
          </p:nvSpPr>
          <p:spPr>
            <a:xfrm>
              <a:off x="2338389" y="326489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îSḷiḋè">
              <a:extLst>
                <a:ext uri="{FF2B5EF4-FFF2-40B4-BE49-F238E27FC236}">
                  <a16:creationId xmlns:a16="http://schemas.microsoft.com/office/drawing/2014/main" id="{7DCB3535-135E-FC4D-BD6F-CD664189D3D8}"/>
                </a:ext>
              </a:extLst>
            </p:cNvPr>
            <p:cNvSpPr txBox="1"/>
            <p:nvPr/>
          </p:nvSpPr>
          <p:spPr>
            <a:xfrm>
              <a:off x="2944481" y="344022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定向贷款</a:t>
              </a:r>
              <a:endParaRPr lang="en-US" altLang="zh-CN" sz="1800" b="1" dirty="0"/>
            </a:p>
          </p:txBody>
        </p:sp>
        <p:sp>
          <p:nvSpPr>
            <p:cNvPr id="7" name="ïṥľîḑe">
              <a:extLst>
                <a:ext uri="{FF2B5EF4-FFF2-40B4-BE49-F238E27FC236}">
                  <a16:creationId xmlns:a16="http://schemas.microsoft.com/office/drawing/2014/main" id="{0C18DC19-C46C-E04A-A22E-58A078F7BD53}"/>
                </a:ext>
              </a:extLst>
            </p:cNvPr>
            <p:cNvSpPr/>
            <p:nvPr/>
          </p:nvSpPr>
          <p:spPr>
            <a:xfrm>
              <a:off x="5707289" y="3352997"/>
              <a:ext cx="4219348" cy="59083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定向贷款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专项投融资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专项债券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有足值的抵质押物，或者规模足够大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cover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发行成本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ïšḷíďé">
              <a:extLst>
                <a:ext uri="{FF2B5EF4-FFF2-40B4-BE49-F238E27FC236}">
                  <a16:creationId xmlns:a16="http://schemas.microsoft.com/office/drawing/2014/main" id="{F533260D-7D1D-8C41-999C-33D2F87AD289}"/>
                </a:ext>
              </a:extLst>
            </p:cNvPr>
            <p:cNvSpPr txBox="1"/>
            <p:nvPr/>
          </p:nvSpPr>
          <p:spPr>
            <a:xfrm>
              <a:off x="2408845" y="339405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01</a:t>
              </a:r>
            </a:p>
          </p:txBody>
        </p:sp>
        <p:cxnSp>
          <p:nvCxnSpPr>
            <p:cNvPr id="20" name="îṡḷiḍè">
              <a:extLst>
                <a:ext uri="{FF2B5EF4-FFF2-40B4-BE49-F238E27FC236}">
                  <a16:creationId xmlns:a16="http://schemas.microsoft.com/office/drawing/2014/main" id="{BCB37319-D9DA-2E40-8244-99F211F82C58}"/>
                </a:ext>
              </a:extLst>
            </p:cNvPr>
            <p:cNvCxnSpPr>
              <a:cxnSpLocks/>
            </p:cNvCxnSpPr>
            <p:nvPr/>
          </p:nvCxnSpPr>
          <p:spPr>
            <a:xfrm>
              <a:off x="2948415" y="339675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992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A77D277-0240-4226-568A-C17C13B89063}"/>
              </a:ext>
            </a:extLst>
          </p:cNvPr>
          <p:cNvGrpSpPr/>
          <p:nvPr/>
        </p:nvGrpSpPr>
        <p:grpSpPr>
          <a:xfrm>
            <a:off x="4383248" y="1014016"/>
            <a:ext cx="6752112" cy="4356391"/>
            <a:chOff x="4383248" y="1014016"/>
            <a:chExt cx="6752112" cy="4356391"/>
          </a:xfrm>
        </p:grpSpPr>
        <p:sp>
          <p:nvSpPr>
            <p:cNvPr id="7" name="isḻíḋe">
              <a:extLst>
                <a:ext uri="{FF2B5EF4-FFF2-40B4-BE49-F238E27FC236}">
                  <a16:creationId xmlns:a16="http://schemas.microsoft.com/office/drawing/2014/main" id="{6BD665B9-CB1C-AAA8-4414-672CB124EB7C}"/>
                </a:ext>
              </a:extLst>
            </p:cNvPr>
            <p:cNvSpPr/>
            <p:nvPr/>
          </p:nvSpPr>
          <p:spPr>
            <a:xfrm>
              <a:off x="4383248" y="1014016"/>
              <a:ext cx="4915019" cy="1098000"/>
            </a:xfrm>
            <a:prstGeom prst="rect">
              <a:avLst/>
            </a:prstGeom>
          </p:spPr>
          <p:txBody>
            <a:bodyPr anchor="b" anchorCtr="0">
              <a:no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2-2.</a:t>
              </a:r>
              <a:r>
                <a:rPr lang="zh-CN" altLang="en-US" sz="2800" b="1" dirty="0"/>
                <a:t>金融产品固有属性：</a:t>
              </a:r>
              <a:endParaRPr lang="en-US" altLang="zh-CN" sz="2800" b="1" dirty="0"/>
            </a:p>
            <a:p>
              <a:pPr>
                <a:buSzPct val="25000"/>
              </a:pPr>
              <a:r>
                <a:rPr lang="zh-CN" altLang="en-US" sz="2800" b="1" dirty="0">
                  <a:solidFill>
                    <a:schemeClr val="accent1"/>
                  </a:solidFill>
                </a:rPr>
                <a:t>绿色普惠信贷产品定价理论</a:t>
              </a:r>
              <a:r>
                <a:rPr lang="en-US" altLang="zh-CN" sz="2800" b="1" dirty="0">
                  <a:solidFill>
                    <a:schemeClr val="accent1"/>
                  </a:solidFill>
                </a:rPr>
                <a:t>.</a:t>
              </a:r>
            </a:p>
          </p:txBody>
        </p:sp>
        <p:sp>
          <p:nvSpPr>
            <p:cNvPr id="8" name="ïṣ1íḋe">
              <a:extLst>
                <a:ext uri="{FF2B5EF4-FFF2-40B4-BE49-F238E27FC236}">
                  <a16:creationId xmlns:a16="http://schemas.microsoft.com/office/drawing/2014/main" id="{64FD9204-26C8-CA8E-BF76-CF8657ABBE00}"/>
                </a:ext>
              </a:extLst>
            </p:cNvPr>
            <p:cNvSpPr txBox="1"/>
            <p:nvPr/>
          </p:nvSpPr>
          <p:spPr>
            <a:xfrm>
              <a:off x="4383248" y="2939805"/>
              <a:ext cx="6752112" cy="243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（一）定价理论综述：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商品属性定价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无差别的人类劳动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价值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价格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供需影响；金融属性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现金流贴现定价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估值定价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补偿定价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信贷产品关系定价法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（二）对比传统信贷产品定价方法：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拓展至绿色消费贷款（信用风险和碳足迹风险）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（三）定价理论：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正面：预期收益贴现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参考关系定价法的碳足迹指数定价法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负面：预期损失补偿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参考信用利差的绿色利差和绿色在险价值定价法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1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3762598" y="-510261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10261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10261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10261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A77D277-0240-4226-568A-C17C13B89063}"/>
              </a:ext>
            </a:extLst>
          </p:cNvPr>
          <p:cNvGrpSpPr/>
          <p:nvPr/>
        </p:nvGrpSpPr>
        <p:grpSpPr>
          <a:xfrm>
            <a:off x="13263087" y="1415232"/>
            <a:ext cx="6752113" cy="3955175"/>
            <a:chOff x="4383247" y="1415232"/>
            <a:chExt cx="6752113" cy="3955175"/>
          </a:xfrm>
        </p:grpSpPr>
        <p:sp>
          <p:nvSpPr>
            <p:cNvPr id="7" name="isḻíḋe">
              <a:extLst>
                <a:ext uri="{FF2B5EF4-FFF2-40B4-BE49-F238E27FC236}">
                  <a16:creationId xmlns:a16="http://schemas.microsoft.com/office/drawing/2014/main" id="{6BD665B9-CB1C-AAA8-4414-672CB124EB7C}"/>
                </a:ext>
              </a:extLst>
            </p:cNvPr>
            <p:cNvSpPr/>
            <p:nvPr/>
          </p:nvSpPr>
          <p:spPr>
            <a:xfrm>
              <a:off x="4383247" y="1415232"/>
              <a:ext cx="4915019" cy="1098000"/>
            </a:xfrm>
            <a:prstGeom prst="rect">
              <a:avLst/>
            </a:prstGeom>
          </p:spPr>
          <p:txBody>
            <a:bodyPr anchor="b" anchorCtr="0">
              <a:no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2-3.</a:t>
              </a:r>
              <a:r>
                <a:rPr lang="zh-CN" altLang="en-US" sz="2800" b="1" dirty="0"/>
                <a:t>金融产品固有属性：</a:t>
              </a:r>
              <a:endParaRPr lang="en-US" altLang="zh-CN" sz="2800" b="1" dirty="0"/>
            </a:p>
            <a:p>
              <a:pPr>
                <a:buSzPct val="25000"/>
              </a:pPr>
              <a:r>
                <a:rPr lang="zh-CN" altLang="en-US" sz="2800" b="1" dirty="0">
                  <a:solidFill>
                    <a:schemeClr val="accent1"/>
                  </a:solidFill>
                </a:rPr>
                <a:t>定向贷款与普惠金融的适配性</a:t>
              </a:r>
              <a:r>
                <a:rPr lang="en-US" altLang="zh-CN" sz="2800" b="1" dirty="0">
                  <a:solidFill>
                    <a:schemeClr val="accent1"/>
                  </a:solidFill>
                </a:rPr>
                <a:t>.</a:t>
              </a:r>
            </a:p>
          </p:txBody>
        </p:sp>
        <p:sp>
          <p:nvSpPr>
            <p:cNvPr id="8" name="ïṣ1íḋe">
              <a:extLst>
                <a:ext uri="{FF2B5EF4-FFF2-40B4-BE49-F238E27FC236}">
                  <a16:creationId xmlns:a16="http://schemas.microsoft.com/office/drawing/2014/main" id="{64FD9204-26C8-CA8E-BF76-CF8657ABBE00}"/>
                </a:ext>
              </a:extLst>
            </p:cNvPr>
            <p:cNvSpPr txBox="1"/>
            <p:nvPr/>
          </p:nvSpPr>
          <p:spPr>
            <a:xfrm>
              <a:off x="4383248" y="2939805"/>
              <a:ext cx="6752112" cy="243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（一）定价理论综述：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商品属性定价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无差别的人类劳动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价值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价格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供需影响；金融属性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现金流贴现定价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估值定价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补偿定价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信贷产品关系定价法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（二）对比传统信贷产品定价方法：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拓展至绿色消费贷款（信用风险和碳足迹风险）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（三）定价理论：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正面：预期收益贴现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参考关系定价法的碳足迹指数定价法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负面：预期损失补偿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参考信用利差的绿色利差和绿色在险价值定价法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2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1625188" y="-510261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4088005" y="-510261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897194" y="-510261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241639" y="-510261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A77D277-0240-4226-568A-C17C13B89063}"/>
              </a:ext>
            </a:extLst>
          </p:cNvPr>
          <p:cNvGrpSpPr/>
          <p:nvPr/>
        </p:nvGrpSpPr>
        <p:grpSpPr>
          <a:xfrm>
            <a:off x="13263087" y="1415232"/>
            <a:ext cx="6752113" cy="3955175"/>
            <a:chOff x="4383247" y="1415232"/>
            <a:chExt cx="6752113" cy="3955175"/>
          </a:xfrm>
        </p:grpSpPr>
        <p:sp>
          <p:nvSpPr>
            <p:cNvPr id="7" name="isḻíḋe">
              <a:extLst>
                <a:ext uri="{FF2B5EF4-FFF2-40B4-BE49-F238E27FC236}">
                  <a16:creationId xmlns:a16="http://schemas.microsoft.com/office/drawing/2014/main" id="{6BD665B9-CB1C-AAA8-4414-672CB124EB7C}"/>
                </a:ext>
              </a:extLst>
            </p:cNvPr>
            <p:cNvSpPr/>
            <p:nvPr/>
          </p:nvSpPr>
          <p:spPr>
            <a:xfrm>
              <a:off x="4383247" y="1415232"/>
              <a:ext cx="4915019" cy="1098000"/>
            </a:xfrm>
            <a:prstGeom prst="rect">
              <a:avLst/>
            </a:prstGeom>
          </p:spPr>
          <p:txBody>
            <a:bodyPr anchor="b" anchorCtr="0">
              <a:no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2-3.</a:t>
              </a:r>
              <a:r>
                <a:rPr lang="zh-CN" altLang="en-US" sz="2800" b="1" dirty="0"/>
                <a:t>金融产品固有属性：</a:t>
              </a:r>
              <a:endParaRPr lang="en-US" altLang="zh-CN" sz="2800" b="1" dirty="0"/>
            </a:p>
            <a:p>
              <a:pPr>
                <a:buSzPct val="25000"/>
              </a:pPr>
              <a:r>
                <a:rPr lang="zh-CN" altLang="en-US" sz="2800" b="1" dirty="0">
                  <a:solidFill>
                    <a:schemeClr val="accent1"/>
                  </a:solidFill>
                </a:rPr>
                <a:t>定向贷款与普惠金融的适配性</a:t>
              </a:r>
              <a:r>
                <a:rPr lang="en-US" altLang="zh-CN" sz="2800" b="1" dirty="0">
                  <a:solidFill>
                    <a:schemeClr val="accent1"/>
                  </a:solidFill>
                </a:rPr>
                <a:t>.</a:t>
              </a:r>
            </a:p>
          </p:txBody>
        </p:sp>
        <p:sp>
          <p:nvSpPr>
            <p:cNvPr id="8" name="ïṣ1íḋe">
              <a:extLst>
                <a:ext uri="{FF2B5EF4-FFF2-40B4-BE49-F238E27FC236}">
                  <a16:creationId xmlns:a16="http://schemas.microsoft.com/office/drawing/2014/main" id="{64FD9204-26C8-CA8E-BF76-CF8657ABBE00}"/>
                </a:ext>
              </a:extLst>
            </p:cNvPr>
            <p:cNvSpPr txBox="1"/>
            <p:nvPr/>
          </p:nvSpPr>
          <p:spPr>
            <a:xfrm>
              <a:off x="4383248" y="2939805"/>
              <a:ext cx="6752112" cy="243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（一）定价理论综述：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商品属性定价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无差别的人类劳动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价值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价格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供需影响；金融属性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现金流贴现定价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估值定价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补偿定价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信贷产品关系定价法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（二）对比传统信贷产品定价方法：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拓展至绿色消费贷款（信用风险和碳足迹风险）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（三）定价理论：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正面：预期收益贴现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参考关系定价法的碳足迹指数定价法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负面：预期损失补偿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参考信用利差的绿色利差和绿色在险价值定价法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29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857000" y="-510261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1605817" y="-510261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4377221" y="-510261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241639" y="-510261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A77D277-0240-4226-568A-C17C13B89063}"/>
              </a:ext>
            </a:extLst>
          </p:cNvPr>
          <p:cNvGrpSpPr/>
          <p:nvPr/>
        </p:nvGrpSpPr>
        <p:grpSpPr>
          <a:xfrm>
            <a:off x="13263087" y="1415232"/>
            <a:ext cx="6752113" cy="3955175"/>
            <a:chOff x="4383247" y="1415232"/>
            <a:chExt cx="6752113" cy="3955175"/>
          </a:xfrm>
        </p:grpSpPr>
        <p:sp>
          <p:nvSpPr>
            <p:cNvPr id="7" name="isḻíḋe">
              <a:extLst>
                <a:ext uri="{FF2B5EF4-FFF2-40B4-BE49-F238E27FC236}">
                  <a16:creationId xmlns:a16="http://schemas.microsoft.com/office/drawing/2014/main" id="{6BD665B9-CB1C-AAA8-4414-672CB124EB7C}"/>
                </a:ext>
              </a:extLst>
            </p:cNvPr>
            <p:cNvSpPr/>
            <p:nvPr/>
          </p:nvSpPr>
          <p:spPr>
            <a:xfrm>
              <a:off x="4383247" y="1415232"/>
              <a:ext cx="4915019" cy="1098000"/>
            </a:xfrm>
            <a:prstGeom prst="rect">
              <a:avLst/>
            </a:prstGeom>
          </p:spPr>
          <p:txBody>
            <a:bodyPr anchor="b" anchorCtr="0">
              <a:no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2-3.</a:t>
              </a:r>
              <a:r>
                <a:rPr lang="zh-CN" altLang="en-US" sz="2800" b="1" dirty="0"/>
                <a:t>金融产品固有属性：</a:t>
              </a:r>
              <a:endParaRPr lang="en-US" altLang="zh-CN" sz="2800" b="1" dirty="0"/>
            </a:p>
            <a:p>
              <a:pPr>
                <a:buSzPct val="25000"/>
              </a:pPr>
              <a:r>
                <a:rPr lang="zh-CN" altLang="en-US" sz="2800" b="1" dirty="0">
                  <a:solidFill>
                    <a:schemeClr val="accent1"/>
                  </a:solidFill>
                </a:rPr>
                <a:t>定向贷款与普惠金融的适配性</a:t>
              </a:r>
              <a:r>
                <a:rPr lang="en-US" altLang="zh-CN" sz="2800" b="1" dirty="0">
                  <a:solidFill>
                    <a:schemeClr val="accent1"/>
                  </a:solidFill>
                </a:rPr>
                <a:t>.</a:t>
              </a:r>
            </a:p>
          </p:txBody>
        </p:sp>
        <p:sp>
          <p:nvSpPr>
            <p:cNvPr id="8" name="ïṣ1íḋe">
              <a:extLst>
                <a:ext uri="{FF2B5EF4-FFF2-40B4-BE49-F238E27FC236}">
                  <a16:creationId xmlns:a16="http://schemas.microsoft.com/office/drawing/2014/main" id="{64FD9204-26C8-CA8E-BF76-CF8657ABBE00}"/>
                </a:ext>
              </a:extLst>
            </p:cNvPr>
            <p:cNvSpPr txBox="1"/>
            <p:nvPr/>
          </p:nvSpPr>
          <p:spPr>
            <a:xfrm>
              <a:off x="4383248" y="2939805"/>
              <a:ext cx="6752112" cy="243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（一）定价理论综述：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商品属性定价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无差别的人类劳动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价值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价格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供需影响；金融属性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现金流贴现定价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估值定价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补偿定价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信贷产品关系定价法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（二）对比传统信贷产品定价方法：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拓展至绿色消费贷款（信用风险和碳足迹风险）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（三）定价理论：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正面：预期收益贴现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参考关系定价法的碳足迹指数定价法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负面：预期损失补偿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参考信用利差的绿色利差和绿色在险价值定价法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44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3859186" y="-484108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1179352" y="-484108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1500482" y="-484108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4180316" y="-484108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05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sp>
        <p:nvSpPr>
          <p:cNvPr id="8" name="ïṣ1íḋe">
            <a:extLst>
              <a:ext uri="{FF2B5EF4-FFF2-40B4-BE49-F238E27FC236}">
                <a16:creationId xmlns:a16="http://schemas.microsoft.com/office/drawing/2014/main" id="{64FD9204-26C8-CA8E-BF76-CF8657ABBE00}"/>
              </a:ext>
            </a:extLst>
          </p:cNvPr>
          <p:cNvSpPr txBox="1"/>
          <p:nvPr/>
        </p:nvSpPr>
        <p:spPr>
          <a:xfrm>
            <a:off x="2699712" y="1669149"/>
            <a:ext cx="8406551" cy="169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商业银行经营管理</a:t>
            </a:r>
            <a:r>
              <a:rPr lang="en-US" altLang="zh-CN" sz="2400" dirty="0">
                <a:solidFill>
                  <a:schemeClr val="tx1"/>
                </a:solidFill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</a:rPr>
              <a:t>产品定价：关系定价法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使用“多账户联合日均余额（</a:t>
            </a:r>
            <a:r>
              <a:rPr lang="en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combined average monthly balance</a:t>
            </a:r>
            <a:r>
              <a:rPr lang="zh-CN" altLang="e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”度量客户与商业银行的“关系（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）”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从信用风险角度，本质上是通过账户余额的净值反应客户的还款意愿和能力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做法：客户关系等级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服务手续费减免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定价优惠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ïšľídé">
            <a:extLst>
              <a:ext uri="{FF2B5EF4-FFF2-40B4-BE49-F238E27FC236}">
                <a16:creationId xmlns:a16="http://schemas.microsoft.com/office/drawing/2014/main" id="{09AB14A3-D56F-8063-88B7-68514FA4D360}"/>
              </a:ext>
            </a:extLst>
          </p:cNvPr>
          <p:cNvCxnSpPr>
            <a:cxnSpLocks/>
          </p:cNvCxnSpPr>
          <p:nvPr/>
        </p:nvCxnSpPr>
        <p:spPr>
          <a:xfrm>
            <a:off x="2101160" y="5757654"/>
            <a:ext cx="0" cy="754011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ïṥḷíďé">
            <a:extLst>
              <a:ext uri="{FF2B5EF4-FFF2-40B4-BE49-F238E27FC236}">
                <a16:creationId xmlns:a16="http://schemas.microsoft.com/office/drawing/2014/main" id="{456746EC-91A7-D52F-B66A-1C0C0B657A73}"/>
              </a:ext>
            </a:extLst>
          </p:cNvPr>
          <p:cNvSpPr/>
          <p:nvPr/>
        </p:nvSpPr>
        <p:spPr>
          <a:xfrm>
            <a:off x="1782287" y="511615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3" name="î$ľiďé">
            <a:extLst>
              <a:ext uri="{FF2B5EF4-FFF2-40B4-BE49-F238E27FC236}">
                <a16:creationId xmlns:a16="http://schemas.microsoft.com/office/drawing/2014/main" id="{C77C85A6-2229-037E-6CD2-23B4370D9BA1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6136115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498369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6" name="ïšlîḑe">
            <a:extLst>
              <a:ext uri="{FF2B5EF4-FFF2-40B4-BE49-F238E27FC236}">
                <a16:creationId xmlns:a16="http://schemas.microsoft.com/office/drawing/2014/main" id="{D94884F2-AAEA-D4B4-557F-D9C7DCDC2B01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6132797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51008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9" name="ïṧľïḍe">
            <a:extLst>
              <a:ext uri="{FF2B5EF4-FFF2-40B4-BE49-F238E27FC236}">
                <a16:creationId xmlns:a16="http://schemas.microsoft.com/office/drawing/2014/main" id="{E561A1DE-88E4-936A-24FE-5D6D7B88FFEC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isḻíḋe">
            <a:extLst>
              <a:ext uri="{FF2B5EF4-FFF2-40B4-BE49-F238E27FC236}">
                <a16:creationId xmlns:a16="http://schemas.microsoft.com/office/drawing/2014/main" id="{A27C858B-2C24-2E13-344E-2333859097E6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42" name="图片 41" descr="图示&#10;&#10;描述已自动生成">
            <a:extLst>
              <a:ext uri="{FF2B5EF4-FFF2-40B4-BE49-F238E27FC236}">
                <a16:creationId xmlns:a16="http://schemas.microsoft.com/office/drawing/2014/main" id="{D9EDAC3E-6B31-9226-5B5E-697B73906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31" y="3450160"/>
            <a:ext cx="8627697" cy="1776829"/>
          </a:xfrm>
          <a:prstGeom prst="rect">
            <a:avLst/>
          </a:prstGeom>
        </p:spPr>
      </p:pic>
      <p:pic>
        <p:nvPicPr>
          <p:cNvPr id="43" name="图片 42" descr="手机屏幕截图&#10;&#10;中度可信度描述已自动生成">
            <a:extLst>
              <a:ext uri="{FF2B5EF4-FFF2-40B4-BE49-F238E27FC236}">
                <a16:creationId xmlns:a16="http://schemas.microsoft.com/office/drawing/2014/main" id="{538DE3EC-CDAF-A8D6-5654-F655DD7B9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7" y="7741094"/>
            <a:ext cx="9560110" cy="16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6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sp>
        <p:nvSpPr>
          <p:cNvPr id="8" name="ïṣ1íḋe">
            <a:extLst>
              <a:ext uri="{FF2B5EF4-FFF2-40B4-BE49-F238E27FC236}">
                <a16:creationId xmlns:a16="http://schemas.microsoft.com/office/drawing/2014/main" id="{64FD9204-26C8-CA8E-BF76-CF8657ABBE00}"/>
              </a:ext>
            </a:extLst>
          </p:cNvPr>
          <p:cNvSpPr txBox="1"/>
          <p:nvPr/>
        </p:nvSpPr>
        <p:spPr>
          <a:xfrm>
            <a:off x="2699712" y="1669149"/>
            <a:ext cx="8406551" cy="139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绿色普惠信贷定价</a:t>
            </a:r>
            <a:r>
              <a:rPr lang="en-US" altLang="zh-CN" sz="2400" dirty="0">
                <a:solidFill>
                  <a:schemeClr val="tx1"/>
                </a:solidFill>
              </a:rPr>
              <a:t>——CACO</a:t>
            </a:r>
            <a:r>
              <a:rPr lang="zh-CN" altLang="en-US" sz="2400" dirty="0">
                <a:solidFill>
                  <a:schemeClr val="tx1"/>
                </a:solidFill>
              </a:rPr>
              <a:t>指数定价法：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使用“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CACO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”，度量客户消费绿色低碳产品的习惯和意愿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消费历史更低碳的贷款者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倾向于维持低碳消费惯性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600" b="1" dirty="0">
                <a:solidFill>
                  <a:schemeClr val="accent1"/>
                </a:solidFill>
              </a:rPr>
              <a:t>“绿色资本金”减免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银行创造利润能力上升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客户关系等级。</a:t>
            </a:r>
            <a:endParaRPr lang="en-US" altLang="zh-CN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ïšľídé">
            <a:extLst>
              <a:ext uri="{FF2B5EF4-FFF2-40B4-BE49-F238E27FC236}">
                <a16:creationId xmlns:a16="http://schemas.microsoft.com/office/drawing/2014/main" id="{09AB14A3-D56F-8063-88B7-68514FA4D360}"/>
              </a:ext>
            </a:extLst>
          </p:cNvPr>
          <p:cNvCxnSpPr>
            <a:cxnSpLocks/>
          </p:cNvCxnSpPr>
          <p:nvPr/>
        </p:nvCxnSpPr>
        <p:spPr>
          <a:xfrm>
            <a:off x="2101160" y="5757654"/>
            <a:ext cx="0" cy="754011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ïṥḷíďé">
            <a:extLst>
              <a:ext uri="{FF2B5EF4-FFF2-40B4-BE49-F238E27FC236}">
                <a16:creationId xmlns:a16="http://schemas.microsoft.com/office/drawing/2014/main" id="{456746EC-91A7-D52F-B66A-1C0C0B657A73}"/>
              </a:ext>
            </a:extLst>
          </p:cNvPr>
          <p:cNvSpPr/>
          <p:nvPr/>
        </p:nvSpPr>
        <p:spPr>
          <a:xfrm>
            <a:off x="1782287" y="511615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3" name="î$ľiďé">
            <a:extLst>
              <a:ext uri="{FF2B5EF4-FFF2-40B4-BE49-F238E27FC236}">
                <a16:creationId xmlns:a16="http://schemas.microsoft.com/office/drawing/2014/main" id="{C77C85A6-2229-037E-6CD2-23B4370D9BA1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6136115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498369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6" name="ïšlîḑe">
            <a:extLst>
              <a:ext uri="{FF2B5EF4-FFF2-40B4-BE49-F238E27FC236}">
                <a16:creationId xmlns:a16="http://schemas.microsoft.com/office/drawing/2014/main" id="{D94884F2-AAEA-D4B4-557F-D9C7DCDC2B01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6132797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51008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9" name="ïṧľïḍe">
            <a:extLst>
              <a:ext uri="{FF2B5EF4-FFF2-40B4-BE49-F238E27FC236}">
                <a16:creationId xmlns:a16="http://schemas.microsoft.com/office/drawing/2014/main" id="{E561A1DE-88E4-936A-24FE-5D6D7B88FFEC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isḻíḋe">
            <a:extLst>
              <a:ext uri="{FF2B5EF4-FFF2-40B4-BE49-F238E27FC236}">
                <a16:creationId xmlns:a16="http://schemas.microsoft.com/office/drawing/2014/main" id="{A27C858B-2C24-2E13-344E-2333859097E6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9" name="图片 8" descr="手机屏幕截图&#10;&#10;中度可信度描述已自动生成">
            <a:extLst>
              <a:ext uri="{FF2B5EF4-FFF2-40B4-BE49-F238E27FC236}">
                <a16:creationId xmlns:a16="http://schemas.microsoft.com/office/drawing/2014/main" id="{5CC27703-9CC1-6921-830C-1C811843F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7" y="3460044"/>
            <a:ext cx="9560110" cy="1652364"/>
          </a:xfrm>
          <a:prstGeom prst="rect">
            <a:avLst/>
          </a:prstGeom>
        </p:spPr>
      </p:pic>
      <p:pic>
        <p:nvPicPr>
          <p:cNvPr id="21" name="图片 20" descr="图示&#10;&#10;描述已自动生成">
            <a:extLst>
              <a:ext uri="{FF2B5EF4-FFF2-40B4-BE49-F238E27FC236}">
                <a16:creationId xmlns:a16="http://schemas.microsoft.com/office/drawing/2014/main" id="{2D2EAD6A-8363-646D-8716-2EF49BFC5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876" y="3429000"/>
            <a:ext cx="8627697" cy="17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60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ïšľídé">
            <a:extLst>
              <a:ext uri="{FF2B5EF4-FFF2-40B4-BE49-F238E27FC236}">
                <a16:creationId xmlns:a16="http://schemas.microsoft.com/office/drawing/2014/main" id="{09AB14A3-D56F-8063-88B7-68514FA4D360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ïṥḷíďé">
            <a:extLst>
              <a:ext uri="{FF2B5EF4-FFF2-40B4-BE49-F238E27FC236}">
                <a16:creationId xmlns:a16="http://schemas.microsoft.com/office/drawing/2014/main" id="{456746EC-91A7-D52F-B66A-1C0C0B657A73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5723163"/>
            <a:ext cx="0" cy="7596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085417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6132797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51008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" name="î$ľiďé">
            <a:extLst>
              <a:ext uri="{FF2B5EF4-FFF2-40B4-BE49-F238E27FC236}">
                <a16:creationId xmlns:a16="http://schemas.microsoft.com/office/drawing/2014/main" id="{8464E8B0-71D6-B5A9-DCA5-118277706A57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ïšlîḑe">
            <a:extLst>
              <a:ext uri="{FF2B5EF4-FFF2-40B4-BE49-F238E27FC236}">
                <a16:creationId xmlns:a16="http://schemas.microsoft.com/office/drawing/2014/main" id="{1ECF3909-694C-4051-BB61-CEDB38A8BAD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ïṧľïḍe">
            <a:extLst>
              <a:ext uri="{FF2B5EF4-FFF2-40B4-BE49-F238E27FC236}">
                <a16:creationId xmlns:a16="http://schemas.microsoft.com/office/drawing/2014/main" id="{018B0D87-DAC4-A89E-2EC7-2930F7D3C6D4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isḻíḋe">
            <a:extLst>
              <a:ext uri="{FF2B5EF4-FFF2-40B4-BE49-F238E27FC236}">
                <a16:creationId xmlns:a16="http://schemas.microsoft.com/office/drawing/2014/main" id="{6CEE4B2B-242F-8B56-D6E3-26055DEFF280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ïṣ1íḋe">
                <a:extLst>
                  <a:ext uri="{FF2B5EF4-FFF2-40B4-BE49-F238E27FC236}">
                    <a16:creationId xmlns:a16="http://schemas.microsoft.com/office/drawing/2014/main" id="{55D84DCB-B963-3B14-4548-B947B9CAB761}"/>
                  </a:ext>
                </a:extLst>
              </p:cNvPr>
              <p:cNvSpPr txBox="1"/>
              <p:nvPr/>
            </p:nvSpPr>
            <p:spPr>
              <a:xfrm>
                <a:off x="2699712" y="1669149"/>
                <a:ext cx="9128111" cy="2764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利率风险管理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——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信用利差：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信用利差：承担了更多的信用风险的补偿。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数据获取：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利率（价格）构成：无风险利率（市场风险）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+ 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信用利差（信用风险）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不同信用等级的零息收益率曲线（期限结构）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思想：无套利定价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——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计算价差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信用利差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=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ïṣ1íḋe">
                <a:extLst>
                  <a:ext uri="{FF2B5EF4-FFF2-40B4-BE49-F238E27FC236}">
                    <a16:creationId xmlns:a16="http://schemas.microsoft.com/office/drawing/2014/main" id="{55D84DCB-B963-3B14-4548-B947B9CA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12" y="1669149"/>
                <a:ext cx="9128111" cy="2764475"/>
              </a:xfrm>
              <a:prstGeom prst="rect">
                <a:avLst/>
              </a:prstGeom>
              <a:blipFill>
                <a:blip r:embed="rId2"/>
                <a:stretch>
                  <a:fillRect l="-972" t="-459" r="-1667" b="-2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>
            <a:extLst>
              <a:ext uri="{FF2B5EF4-FFF2-40B4-BE49-F238E27FC236}">
                <a16:creationId xmlns:a16="http://schemas.microsoft.com/office/drawing/2014/main" id="{16DEA9A0-A835-0B8C-E12A-578519AB1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80" y="-5002328"/>
            <a:ext cx="4463637" cy="41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2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6AFE78-4812-F623-5615-9FCF4451D348}"/>
              </a:ext>
            </a:extLst>
          </p:cNvPr>
          <p:cNvSpPr txBox="1"/>
          <p:nvPr/>
        </p:nvSpPr>
        <p:spPr>
          <a:xfrm>
            <a:off x="-5758076" y="5740525"/>
            <a:ext cx="4082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东方雨后彩虹小组</a:t>
            </a:r>
            <a:endParaRPr kumimoji="1" lang="en-US" altLang="zh-CN" sz="20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  <a:p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Fintech product design</a:t>
            </a:r>
            <a:r>
              <a:rPr kumimoji="1" lang="zh-CN" altLang="en-US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 </a:t>
            </a:r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presentation</a:t>
            </a:r>
            <a:endParaRPr kumimoji="1" lang="zh-CN" altLang="en-US" sz="24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6" name="iṣ1iḑè">
            <a:extLst>
              <a:ext uri="{FF2B5EF4-FFF2-40B4-BE49-F238E27FC236}">
                <a16:creationId xmlns:a16="http://schemas.microsoft.com/office/drawing/2014/main" id="{01195A9B-5D81-2835-CB3C-EBFEC262E5D8}"/>
              </a:ext>
            </a:extLst>
          </p:cNvPr>
          <p:cNvSpPr txBox="1">
            <a:spLocks/>
          </p:cNvSpPr>
          <p:nvPr/>
        </p:nvSpPr>
        <p:spPr>
          <a:xfrm>
            <a:off x="1074616" y="2610713"/>
            <a:ext cx="4749241" cy="16365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9600" dirty="0" err="1"/>
              <a:t>FI</a:t>
            </a:r>
            <a:r>
              <a:rPr lang="en-US" altLang="zh-CN" sz="6000" dirty="0" err="1"/>
              <a:t>nancial</a:t>
            </a:r>
            <a:endParaRPr lang="zh-CN" altLang="en-US" sz="6000" dirty="0"/>
          </a:p>
        </p:txBody>
      </p:sp>
      <p:sp>
        <p:nvSpPr>
          <p:cNvPr id="7" name="iṣ1iḑè">
            <a:extLst>
              <a:ext uri="{FF2B5EF4-FFF2-40B4-BE49-F238E27FC236}">
                <a16:creationId xmlns:a16="http://schemas.microsoft.com/office/drawing/2014/main" id="{0A22490B-CFAF-2070-33B5-EA83559A5EA3}"/>
              </a:ext>
            </a:extLst>
          </p:cNvPr>
          <p:cNvSpPr txBox="1">
            <a:spLocks/>
          </p:cNvSpPr>
          <p:nvPr/>
        </p:nvSpPr>
        <p:spPr>
          <a:xfrm>
            <a:off x="5823857" y="2610713"/>
            <a:ext cx="5965372" cy="16365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9600" dirty="0" err="1"/>
              <a:t>CO</a:t>
            </a:r>
            <a:r>
              <a:rPr lang="en-US" altLang="zh-CN" sz="6000" dirty="0" err="1"/>
              <a:t>nsumption</a:t>
            </a:r>
            <a:endParaRPr lang="zh-CN" altLang="en-US" sz="6000" dirty="0"/>
          </a:p>
        </p:txBody>
      </p:sp>
      <p:sp>
        <p:nvSpPr>
          <p:cNvPr id="2" name="iṣ1iḑè">
            <a:extLst>
              <a:ext uri="{FF2B5EF4-FFF2-40B4-BE49-F238E27FC236}">
                <a16:creationId xmlns:a16="http://schemas.microsoft.com/office/drawing/2014/main" id="{12F1ECC4-B340-6490-6FF3-A11BCD27FDB9}"/>
              </a:ext>
            </a:extLst>
          </p:cNvPr>
          <p:cNvSpPr txBox="1">
            <a:spLocks/>
          </p:cNvSpPr>
          <p:nvPr/>
        </p:nvSpPr>
        <p:spPr>
          <a:xfrm>
            <a:off x="1227016" y="3862571"/>
            <a:ext cx="4749241" cy="1636575"/>
          </a:xfrm>
          <a:prstGeom prst="rect">
            <a:avLst/>
          </a:prstGeom>
        </p:spPr>
        <p:txBody>
          <a:bodyPr>
            <a:scene3d>
              <a:camera prst="orthographicFront">
                <a:rot lat="16200000" lon="0" rev="0"/>
              </a:camera>
              <a:lightRig rig="threePt" dir="t"/>
            </a:scene3d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9600" dirty="0" err="1"/>
              <a:t>CA</a:t>
            </a:r>
            <a:r>
              <a:rPr lang="en-US" altLang="zh-CN" sz="6000" dirty="0" err="1"/>
              <a:t>rbon</a:t>
            </a:r>
            <a:endParaRPr lang="zh-CN" alt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353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ïšľídé">
            <a:extLst>
              <a:ext uri="{FF2B5EF4-FFF2-40B4-BE49-F238E27FC236}">
                <a16:creationId xmlns:a16="http://schemas.microsoft.com/office/drawing/2014/main" id="{09AB14A3-D56F-8063-88B7-68514FA4D360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ïṥḷíďé">
            <a:extLst>
              <a:ext uri="{FF2B5EF4-FFF2-40B4-BE49-F238E27FC236}">
                <a16:creationId xmlns:a16="http://schemas.microsoft.com/office/drawing/2014/main" id="{456746EC-91A7-D52F-B66A-1C0C0B657A73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5723163"/>
            <a:ext cx="0" cy="7596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085417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6132797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51008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" name="î$ľiďé">
            <a:extLst>
              <a:ext uri="{FF2B5EF4-FFF2-40B4-BE49-F238E27FC236}">
                <a16:creationId xmlns:a16="http://schemas.microsoft.com/office/drawing/2014/main" id="{8464E8B0-71D6-B5A9-DCA5-118277706A57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ïšlîḑe">
            <a:extLst>
              <a:ext uri="{FF2B5EF4-FFF2-40B4-BE49-F238E27FC236}">
                <a16:creationId xmlns:a16="http://schemas.microsoft.com/office/drawing/2014/main" id="{1ECF3909-694C-4051-BB61-CEDB38A8BAD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ïṧľïḍe">
            <a:extLst>
              <a:ext uri="{FF2B5EF4-FFF2-40B4-BE49-F238E27FC236}">
                <a16:creationId xmlns:a16="http://schemas.microsoft.com/office/drawing/2014/main" id="{018B0D87-DAC4-A89E-2EC7-2930F7D3C6D4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isḻíḋe">
            <a:extLst>
              <a:ext uri="{FF2B5EF4-FFF2-40B4-BE49-F238E27FC236}">
                <a16:creationId xmlns:a16="http://schemas.microsoft.com/office/drawing/2014/main" id="{6CEE4B2B-242F-8B56-D6E3-26055DEFF280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2" name="ïṣ1íḋe">
            <a:extLst>
              <a:ext uri="{FF2B5EF4-FFF2-40B4-BE49-F238E27FC236}">
                <a16:creationId xmlns:a16="http://schemas.microsoft.com/office/drawing/2014/main" id="{55D84DCB-B963-3B14-4548-B947B9CAB761}"/>
              </a:ext>
            </a:extLst>
          </p:cNvPr>
          <p:cNvSpPr txBox="1"/>
          <p:nvPr/>
        </p:nvSpPr>
        <p:spPr>
          <a:xfrm>
            <a:off x="2699712" y="1669149"/>
            <a:ext cx="9128111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利率风险管理</a:t>
            </a:r>
            <a:r>
              <a:rPr lang="en-US" altLang="zh-CN" sz="2400" dirty="0">
                <a:solidFill>
                  <a:schemeClr val="tx1"/>
                </a:solidFill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</a:rPr>
              <a:t>信用利差：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474F399-6030-2823-957D-80F0AE721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80" y="1149081"/>
            <a:ext cx="4463637" cy="413739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9DEAA72-1B37-9440-C4F3-DE87008229AC}"/>
              </a:ext>
            </a:extLst>
          </p:cNvPr>
          <p:cNvSpPr txBox="1"/>
          <p:nvPr/>
        </p:nvSpPr>
        <p:spPr>
          <a:xfrm>
            <a:off x="3135086" y="2672118"/>
            <a:ext cx="3115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</a:rPr>
              <a:t>市场数据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E1D28FE-C4D2-D962-F41E-938FF52CA90F}"/>
              </a:ext>
            </a:extLst>
          </p:cNvPr>
          <p:cNvSpPr txBox="1"/>
          <p:nvPr/>
        </p:nvSpPr>
        <p:spPr>
          <a:xfrm>
            <a:off x="3705101" y="3550722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i="1" dirty="0"/>
              <a:t>收益率曲线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7718E05-E713-EDCF-C708-FE970D01C874}"/>
              </a:ext>
            </a:extLst>
          </p:cNvPr>
          <p:cNvGrpSpPr/>
          <p:nvPr/>
        </p:nvGrpSpPr>
        <p:grpSpPr>
          <a:xfrm>
            <a:off x="7259500" y="-4273615"/>
            <a:ext cx="4685386" cy="2566175"/>
            <a:chOff x="7344901" y="1910343"/>
            <a:chExt cx="4685386" cy="2566175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1D88FBC7-C819-E2D6-8FA0-2656E51A0487}"/>
                    </a:ext>
                  </a:extLst>
                </p:cNvPr>
                <p:cNvSpPr txBox="1"/>
                <p:nvPr/>
              </p:nvSpPr>
              <p:spPr>
                <a:xfrm>
                  <a:off x="7344902" y="1910343"/>
                  <a:ext cx="4685385" cy="1037848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f>
                              <m:f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nary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1D88FBC7-C819-E2D6-8FA0-2656E51A0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902" y="1910343"/>
                  <a:ext cx="4685385" cy="1037848"/>
                </a:xfrm>
                <a:prstGeom prst="rect">
                  <a:avLst/>
                </a:prstGeom>
                <a:blipFill>
                  <a:blip r:embed="rId3"/>
                  <a:stretch>
                    <a:fillRect l="-9730" t="-114458" b="-1746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BABE8CF-8F75-BDF1-4DB1-A94D8E88A87E}"/>
                    </a:ext>
                  </a:extLst>
                </p:cNvPr>
                <p:cNvSpPr txBox="1"/>
                <p:nvPr/>
              </p:nvSpPr>
              <p:spPr>
                <a:xfrm>
                  <a:off x="7344901" y="3309019"/>
                  <a:ext cx="4685385" cy="1167499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kumimoji="1" lang="en-US" altLang="zh-CN" sz="2400" b="0" i="1" dirty="0">
                    <a:latin typeface="Cambria Math" panose="02040503050406030204" pitchFamily="18" charset="0"/>
                  </a:endParaRPr>
                </a:p>
                <a:p>
                  <a:pPr algn="ctr"/>
                  <a:endParaRPr kumimoji="1" lang="en-US" altLang="zh-CN" sz="2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𝑟𝑒𝑓𝑒𝑟𝑠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𝐶𝑟𝑒𝑑𝑖𝑡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𝑠𝑝𝑟𝑒𝑎𝑑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BABE8CF-8F75-BDF1-4DB1-A94D8E88A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901" y="3309019"/>
                  <a:ext cx="4685385" cy="1167499"/>
                </a:xfrm>
                <a:prstGeom prst="rect">
                  <a:avLst/>
                </a:prstGeom>
                <a:blipFill>
                  <a:blip r:embed="rId4"/>
                  <a:stretch>
                    <a:fillRect l="-2973" t="-215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334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ïšľídé">
            <a:extLst>
              <a:ext uri="{FF2B5EF4-FFF2-40B4-BE49-F238E27FC236}">
                <a16:creationId xmlns:a16="http://schemas.microsoft.com/office/drawing/2014/main" id="{09AB14A3-D56F-8063-88B7-68514FA4D360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ïṥḷíďé">
            <a:extLst>
              <a:ext uri="{FF2B5EF4-FFF2-40B4-BE49-F238E27FC236}">
                <a16:creationId xmlns:a16="http://schemas.microsoft.com/office/drawing/2014/main" id="{456746EC-91A7-D52F-B66A-1C0C0B657A73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5723163"/>
            <a:ext cx="0" cy="7596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085417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6132797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51008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" name="î$ľiďé">
            <a:extLst>
              <a:ext uri="{FF2B5EF4-FFF2-40B4-BE49-F238E27FC236}">
                <a16:creationId xmlns:a16="http://schemas.microsoft.com/office/drawing/2014/main" id="{8464E8B0-71D6-B5A9-DCA5-118277706A57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ïšlîḑe">
            <a:extLst>
              <a:ext uri="{FF2B5EF4-FFF2-40B4-BE49-F238E27FC236}">
                <a16:creationId xmlns:a16="http://schemas.microsoft.com/office/drawing/2014/main" id="{1ECF3909-694C-4051-BB61-CEDB38A8BAD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ïṧľïḍe">
            <a:extLst>
              <a:ext uri="{FF2B5EF4-FFF2-40B4-BE49-F238E27FC236}">
                <a16:creationId xmlns:a16="http://schemas.microsoft.com/office/drawing/2014/main" id="{018B0D87-DAC4-A89E-2EC7-2930F7D3C6D4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isḻíḋe">
            <a:extLst>
              <a:ext uri="{FF2B5EF4-FFF2-40B4-BE49-F238E27FC236}">
                <a16:creationId xmlns:a16="http://schemas.microsoft.com/office/drawing/2014/main" id="{6CEE4B2B-242F-8B56-D6E3-26055DEFF280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2" name="ïṣ1íḋe">
            <a:extLst>
              <a:ext uri="{FF2B5EF4-FFF2-40B4-BE49-F238E27FC236}">
                <a16:creationId xmlns:a16="http://schemas.microsoft.com/office/drawing/2014/main" id="{55D84DCB-B963-3B14-4548-B947B9CAB761}"/>
              </a:ext>
            </a:extLst>
          </p:cNvPr>
          <p:cNvSpPr txBox="1"/>
          <p:nvPr/>
        </p:nvSpPr>
        <p:spPr>
          <a:xfrm>
            <a:off x="2699712" y="1669149"/>
            <a:ext cx="9128111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利率风险管理</a:t>
            </a:r>
            <a:r>
              <a:rPr lang="en-US" altLang="zh-CN" sz="2400" dirty="0">
                <a:solidFill>
                  <a:schemeClr val="tx1"/>
                </a:solidFill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</a:rPr>
              <a:t>信用利差：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474F399-6030-2823-957D-80F0AE721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337" y="1149081"/>
            <a:ext cx="4463637" cy="413739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9DEAA72-1B37-9440-C4F3-DE87008229AC}"/>
              </a:ext>
            </a:extLst>
          </p:cNvPr>
          <p:cNvSpPr txBox="1"/>
          <p:nvPr/>
        </p:nvSpPr>
        <p:spPr>
          <a:xfrm>
            <a:off x="2805176" y="2323362"/>
            <a:ext cx="3115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</a:rPr>
              <a:t>市场数据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896703-BED6-769C-B7BE-237A262337C0}"/>
              </a:ext>
            </a:extLst>
          </p:cNvPr>
          <p:cNvSpPr txBox="1"/>
          <p:nvPr/>
        </p:nvSpPr>
        <p:spPr>
          <a:xfrm>
            <a:off x="2493239" y="3482557"/>
            <a:ext cx="436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</a:rPr>
              <a:t>信用远期定价公式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BEF1691-2EFD-6EEC-CC64-8DD3F0105A50}"/>
              </a:ext>
            </a:extLst>
          </p:cNvPr>
          <p:cNvGrpSpPr/>
          <p:nvPr/>
        </p:nvGrpSpPr>
        <p:grpSpPr>
          <a:xfrm>
            <a:off x="7259500" y="2340931"/>
            <a:ext cx="4685386" cy="2566175"/>
            <a:chOff x="7344901" y="1910343"/>
            <a:chExt cx="4685386" cy="2566175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C0B2F93-8A0C-DBEA-ADB8-750E84BDA3DD}"/>
                    </a:ext>
                  </a:extLst>
                </p:cNvPr>
                <p:cNvSpPr txBox="1"/>
                <p:nvPr/>
              </p:nvSpPr>
              <p:spPr>
                <a:xfrm>
                  <a:off x="7344902" y="1910343"/>
                  <a:ext cx="4685385" cy="1037848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f>
                              <m:f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nary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C0B2F93-8A0C-DBEA-ADB8-750E84BDA3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902" y="1910343"/>
                  <a:ext cx="4685385" cy="1037848"/>
                </a:xfrm>
                <a:prstGeom prst="rect">
                  <a:avLst/>
                </a:prstGeom>
                <a:blipFill>
                  <a:blip r:embed="rId3"/>
                  <a:stretch>
                    <a:fillRect l="-9730" t="-115854" b="-1780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90973A4-EA22-C36D-3BEF-FA6C13F719F1}"/>
                    </a:ext>
                  </a:extLst>
                </p:cNvPr>
                <p:cNvSpPr txBox="1"/>
                <p:nvPr/>
              </p:nvSpPr>
              <p:spPr>
                <a:xfrm>
                  <a:off x="7344901" y="3309019"/>
                  <a:ext cx="4685385" cy="1167499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kumimoji="1" lang="en-US" altLang="zh-CN" sz="2400" b="0" i="1" dirty="0">
                    <a:latin typeface="Cambria Math" panose="02040503050406030204" pitchFamily="18" charset="0"/>
                  </a:endParaRPr>
                </a:p>
                <a:p>
                  <a:pPr algn="ctr"/>
                  <a:endParaRPr kumimoji="1" lang="en-US" altLang="zh-CN" sz="2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𝑟𝑒𝑓𝑒𝑟𝑠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𝐶𝑟𝑒𝑑𝑖𝑡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𝑠𝑝𝑟𝑒𝑎𝑑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90973A4-EA22-C36D-3BEF-FA6C13F7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901" y="3309019"/>
                  <a:ext cx="4685385" cy="1167499"/>
                </a:xfrm>
                <a:prstGeom prst="rect">
                  <a:avLst/>
                </a:prstGeom>
                <a:blipFill>
                  <a:blip r:embed="rId4"/>
                  <a:stretch>
                    <a:fillRect l="-2973" t="-215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689C236C-A727-7CD8-1273-454C1BC60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68" y="-4272662"/>
            <a:ext cx="8720168" cy="3404718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F3EB9139-50E7-F426-F2D4-3D87E5915005}"/>
              </a:ext>
            </a:extLst>
          </p:cNvPr>
          <p:cNvSpPr txBox="1"/>
          <p:nvPr/>
        </p:nvSpPr>
        <p:spPr>
          <a:xfrm>
            <a:off x="7262757" y="-5036959"/>
            <a:ext cx="436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</a:rPr>
              <a:t>不同信用等级利差</a:t>
            </a:r>
          </a:p>
        </p:txBody>
      </p:sp>
    </p:spTree>
    <p:extLst>
      <p:ext uri="{BB962C8B-B14F-4D97-AF65-F5344CB8AC3E}">
        <p14:creationId xmlns:p14="http://schemas.microsoft.com/office/powerpoint/2010/main" val="79110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ïšľídé">
            <a:extLst>
              <a:ext uri="{FF2B5EF4-FFF2-40B4-BE49-F238E27FC236}">
                <a16:creationId xmlns:a16="http://schemas.microsoft.com/office/drawing/2014/main" id="{09AB14A3-D56F-8063-88B7-68514FA4D360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ïṥḷíďé">
            <a:extLst>
              <a:ext uri="{FF2B5EF4-FFF2-40B4-BE49-F238E27FC236}">
                <a16:creationId xmlns:a16="http://schemas.microsoft.com/office/drawing/2014/main" id="{456746EC-91A7-D52F-B66A-1C0C0B657A73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5723163"/>
            <a:ext cx="0" cy="7596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085417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6132797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51008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" name="î$ľiďé">
            <a:extLst>
              <a:ext uri="{FF2B5EF4-FFF2-40B4-BE49-F238E27FC236}">
                <a16:creationId xmlns:a16="http://schemas.microsoft.com/office/drawing/2014/main" id="{8464E8B0-71D6-B5A9-DCA5-118277706A57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ïšlîḑe">
            <a:extLst>
              <a:ext uri="{FF2B5EF4-FFF2-40B4-BE49-F238E27FC236}">
                <a16:creationId xmlns:a16="http://schemas.microsoft.com/office/drawing/2014/main" id="{1ECF3909-694C-4051-BB61-CEDB38A8BAD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ïṧľïḍe">
            <a:extLst>
              <a:ext uri="{FF2B5EF4-FFF2-40B4-BE49-F238E27FC236}">
                <a16:creationId xmlns:a16="http://schemas.microsoft.com/office/drawing/2014/main" id="{018B0D87-DAC4-A89E-2EC7-2930F7D3C6D4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isḻíḋe">
            <a:extLst>
              <a:ext uri="{FF2B5EF4-FFF2-40B4-BE49-F238E27FC236}">
                <a16:creationId xmlns:a16="http://schemas.microsoft.com/office/drawing/2014/main" id="{6CEE4B2B-242F-8B56-D6E3-26055DEFF280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2" name="ïṣ1íḋe">
            <a:extLst>
              <a:ext uri="{FF2B5EF4-FFF2-40B4-BE49-F238E27FC236}">
                <a16:creationId xmlns:a16="http://schemas.microsoft.com/office/drawing/2014/main" id="{55D84DCB-B963-3B14-4548-B947B9CAB761}"/>
              </a:ext>
            </a:extLst>
          </p:cNvPr>
          <p:cNvSpPr txBox="1"/>
          <p:nvPr/>
        </p:nvSpPr>
        <p:spPr>
          <a:xfrm>
            <a:off x="2699712" y="1669149"/>
            <a:ext cx="9128111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利率风险管理</a:t>
            </a:r>
            <a:r>
              <a:rPr lang="en-US" altLang="zh-CN" sz="2400" dirty="0">
                <a:solidFill>
                  <a:schemeClr val="tx1"/>
                </a:solidFill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</a:rPr>
              <a:t>信用利差：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DEAA72-1B37-9440-C4F3-DE87008229AC}"/>
              </a:ext>
            </a:extLst>
          </p:cNvPr>
          <p:cNvSpPr txBox="1"/>
          <p:nvPr/>
        </p:nvSpPr>
        <p:spPr>
          <a:xfrm>
            <a:off x="2805176" y="2323362"/>
            <a:ext cx="3115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</a:rPr>
              <a:t>市场数据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896703-BED6-769C-B7BE-237A262337C0}"/>
              </a:ext>
            </a:extLst>
          </p:cNvPr>
          <p:cNvSpPr txBox="1"/>
          <p:nvPr/>
        </p:nvSpPr>
        <p:spPr>
          <a:xfrm>
            <a:off x="2805176" y="3237949"/>
            <a:ext cx="436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</a:rPr>
              <a:t>信用远期定价公式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BEF1691-2EFD-6EEC-CC64-8DD3F0105A50}"/>
              </a:ext>
            </a:extLst>
          </p:cNvPr>
          <p:cNvGrpSpPr/>
          <p:nvPr/>
        </p:nvGrpSpPr>
        <p:grpSpPr>
          <a:xfrm>
            <a:off x="13351532" y="2340931"/>
            <a:ext cx="4685386" cy="2566175"/>
            <a:chOff x="7344901" y="1910343"/>
            <a:chExt cx="4685386" cy="2566175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C0B2F93-8A0C-DBEA-ADB8-750E84BDA3DD}"/>
                    </a:ext>
                  </a:extLst>
                </p:cNvPr>
                <p:cNvSpPr txBox="1"/>
                <p:nvPr/>
              </p:nvSpPr>
              <p:spPr>
                <a:xfrm>
                  <a:off x="7344902" y="1910343"/>
                  <a:ext cx="4685385" cy="1037848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f>
                              <m:f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nary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C0B2F93-8A0C-DBEA-ADB8-750E84BDA3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902" y="1910343"/>
                  <a:ext cx="4685385" cy="1037848"/>
                </a:xfrm>
                <a:prstGeom prst="rect">
                  <a:avLst/>
                </a:prstGeom>
                <a:blipFill>
                  <a:blip r:embed="rId2"/>
                  <a:stretch>
                    <a:fillRect l="-9730" t="-115854" b="-1780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90973A4-EA22-C36D-3BEF-FA6C13F719F1}"/>
                    </a:ext>
                  </a:extLst>
                </p:cNvPr>
                <p:cNvSpPr txBox="1"/>
                <p:nvPr/>
              </p:nvSpPr>
              <p:spPr>
                <a:xfrm>
                  <a:off x="7344901" y="3309019"/>
                  <a:ext cx="4685385" cy="1167499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kumimoji="1" lang="en-US" altLang="zh-CN" sz="2400" b="0" i="1" dirty="0">
                    <a:latin typeface="Cambria Math" panose="02040503050406030204" pitchFamily="18" charset="0"/>
                  </a:endParaRPr>
                </a:p>
                <a:p>
                  <a:pPr algn="ctr"/>
                  <a:endParaRPr kumimoji="1" lang="en-US" altLang="zh-CN" sz="2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𝑟𝑒𝑓𝑒𝑟𝑠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𝐶𝑟𝑒𝑑𝑖𝑡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𝑠𝑝𝑟𝑒𝑎𝑑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90973A4-EA22-C36D-3BEF-FA6C13F7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901" y="3309019"/>
                  <a:ext cx="4685385" cy="1167499"/>
                </a:xfrm>
                <a:prstGeom prst="rect">
                  <a:avLst/>
                </a:prstGeom>
                <a:blipFill>
                  <a:blip r:embed="rId3"/>
                  <a:stretch>
                    <a:fillRect l="-2973" t="-215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C3662A0-B249-E2BA-1A74-AF3E59FA7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68" y="2211256"/>
            <a:ext cx="8720168" cy="3404718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5C1F851-79F7-3BA1-53CA-26830FCB5BFA}"/>
              </a:ext>
            </a:extLst>
          </p:cNvPr>
          <p:cNvSpPr txBox="1"/>
          <p:nvPr/>
        </p:nvSpPr>
        <p:spPr>
          <a:xfrm>
            <a:off x="7262757" y="1458834"/>
            <a:ext cx="436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</a:rPr>
              <a:t>不同信用等级利差</a:t>
            </a:r>
          </a:p>
        </p:txBody>
      </p:sp>
    </p:spTree>
    <p:extLst>
      <p:ext uri="{BB962C8B-B14F-4D97-AF65-F5344CB8AC3E}">
        <p14:creationId xmlns:p14="http://schemas.microsoft.com/office/powerpoint/2010/main" val="277870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ïšľídé">
            <a:extLst>
              <a:ext uri="{FF2B5EF4-FFF2-40B4-BE49-F238E27FC236}">
                <a16:creationId xmlns:a16="http://schemas.microsoft.com/office/drawing/2014/main" id="{09AB14A3-D56F-8063-88B7-68514FA4D360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ïṥḷíďé">
            <a:extLst>
              <a:ext uri="{FF2B5EF4-FFF2-40B4-BE49-F238E27FC236}">
                <a16:creationId xmlns:a16="http://schemas.microsoft.com/office/drawing/2014/main" id="{456746EC-91A7-D52F-B66A-1C0C0B657A73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5723163"/>
            <a:ext cx="0" cy="7596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085417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6132797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51008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" name="î$ľiďé">
            <a:extLst>
              <a:ext uri="{FF2B5EF4-FFF2-40B4-BE49-F238E27FC236}">
                <a16:creationId xmlns:a16="http://schemas.microsoft.com/office/drawing/2014/main" id="{8464E8B0-71D6-B5A9-DCA5-118277706A57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ïšlîḑe">
            <a:extLst>
              <a:ext uri="{FF2B5EF4-FFF2-40B4-BE49-F238E27FC236}">
                <a16:creationId xmlns:a16="http://schemas.microsoft.com/office/drawing/2014/main" id="{1ECF3909-694C-4051-BB61-CEDB38A8BAD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ïṧľïḍe">
            <a:extLst>
              <a:ext uri="{FF2B5EF4-FFF2-40B4-BE49-F238E27FC236}">
                <a16:creationId xmlns:a16="http://schemas.microsoft.com/office/drawing/2014/main" id="{018B0D87-DAC4-A89E-2EC7-2930F7D3C6D4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isḻíḋe">
            <a:extLst>
              <a:ext uri="{FF2B5EF4-FFF2-40B4-BE49-F238E27FC236}">
                <a16:creationId xmlns:a16="http://schemas.microsoft.com/office/drawing/2014/main" id="{6CEE4B2B-242F-8B56-D6E3-26055DEFF280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2" name="ïṣ1íḋe">
            <a:extLst>
              <a:ext uri="{FF2B5EF4-FFF2-40B4-BE49-F238E27FC236}">
                <a16:creationId xmlns:a16="http://schemas.microsoft.com/office/drawing/2014/main" id="{55D84DCB-B963-3B14-4548-B947B9CAB761}"/>
              </a:ext>
            </a:extLst>
          </p:cNvPr>
          <p:cNvSpPr txBox="1"/>
          <p:nvPr/>
        </p:nvSpPr>
        <p:spPr>
          <a:xfrm>
            <a:off x="2699712" y="1669149"/>
            <a:ext cx="9128111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利率风险管理</a:t>
            </a:r>
            <a:r>
              <a:rPr lang="en-US" altLang="zh-CN" sz="2400" dirty="0">
                <a:solidFill>
                  <a:schemeClr val="tx1"/>
                </a:solidFill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</a:rPr>
              <a:t>信用利差：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DEAA72-1B37-9440-C4F3-DE87008229AC}"/>
              </a:ext>
            </a:extLst>
          </p:cNvPr>
          <p:cNvSpPr txBox="1"/>
          <p:nvPr/>
        </p:nvSpPr>
        <p:spPr>
          <a:xfrm>
            <a:off x="2746946" y="2323362"/>
            <a:ext cx="3115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</a:rPr>
              <a:t>市场数据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896703-BED6-769C-B7BE-237A262337C0}"/>
              </a:ext>
            </a:extLst>
          </p:cNvPr>
          <p:cNvSpPr txBox="1"/>
          <p:nvPr/>
        </p:nvSpPr>
        <p:spPr>
          <a:xfrm>
            <a:off x="2746946" y="3237949"/>
            <a:ext cx="436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</a:rPr>
              <a:t>信用远期定价公式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BEF1691-2EFD-6EEC-CC64-8DD3F0105A50}"/>
              </a:ext>
            </a:extLst>
          </p:cNvPr>
          <p:cNvGrpSpPr/>
          <p:nvPr/>
        </p:nvGrpSpPr>
        <p:grpSpPr>
          <a:xfrm>
            <a:off x="13351532" y="2340931"/>
            <a:ext cx="4685386" cy="2566175"/>
            <a:chOff x="7344901" y="1910343"/>
            <a:chExt cx="4685386" cy="2566175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C0B2F93-8A0C-DBEA-ADB8-750E84BDA3DD}"/>
                    </a:ext>
                  </a:extLst>
                </p:cNvPr>
                <p:cNvSpPr txBox="1"/>
                <p:nvPr/>
              </p:nvSpPr>
              <p:spPr>
                <a:xfrm>
                  <a:off x="7344902" y="1910343"/>
                  <a:ext cx="4685385" cy="1037848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f>
                              <m:f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nary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C0B2F93-8A0C-DBEA-ADB8-750E84BDA3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902" y="1910343"/>
                  <a:ext cx="4685385" cy="1037848"/>
                </a:xfrm>
                <a:prstGeom prst="rect">
                  <a:avLst/>
                </a:prstGeom>
                <a:blipFill>
                  <a:blip r:embed="rId2"/>
                  <a:stretch>
                    <a:fillRect l="-9730" t="-115854" b="-1780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90973A4-EA22-C36D-3BEF-FA6C13F719F1}"/>
                    </a:ext>
                  </a:extLst>
                </p:cNvPr>
                <p:cNvSpPr txBox="1"/>
                <p:nvPr/>
              </p:nvSpPr>
              <p:spPr>
                <a:xfrm>
                  <a:off x="7344901" y="3309019"/>
                  <a:ext cx="4685385" cy="1167499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kumimoji="1" lang="en-US" altLang="zh-CN" sz="2400" b="0" i="1" dirty="0">
                    <a:latin typeface="Cambria Math" panose="02040503050406030204" pitchFamily="18" charset="0"/>
                  </a:endParaRPr>
                </a:p>
                <a:p>
                  <a:pPr algn="ctr"/>
                  <a:endParaRPr kumimoji="1" lang="en-US" altLang="zh-CN" sz="2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𝑟𝑒𝑓𝑒𝑟𝑠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𝐶𝑟𝑒𝑑𝑖𝑡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𝑠𝑝𝑟𝑒𝑎𝑑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90973A4-EA22-C36D-3BEF-FA6C13F71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901" y="3309019"/>
                  <a:ext cx="4685385" cy="1167499"/>
                </a:xfrm>
                <a:prstGeom prst="rect">
                  <a:avLst/>
                </a:prstGeom>
                <a:blipFill>
                  <a:blip r:embed="rId3"/>
                  <a:stretch>
                    <a:fillRect l="-2973" t="-2151"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C3662A0-B249-E2BA-1A74-AF3E59FA7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318" y="2211256"/>
            <a:ext cx="8720168" cy="3404718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5C1F851-79F7-3BA1-53CA-26830FCB5BFA}"/>
              </a:ext>
            </a:extLst>
          </p:cNvPr>
          <p:cNvSpPr txBox="1"/>
          <p:nvPr/>
        </p:nvSpPr>
        <p:spPr>
          <a:xfrm>
            <a:off x="2746946" y="4177427"/>
            <a:ext cx="436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</a:rPr>
              <a:t>不同信用等级利差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F1E5D12-6DEF-24FB-EE45-0C8DCE0B6890}"/>
              </a:ext>
            </a:extLst>
          </p:cNvPr>
          <p:cNvGrpSpPr/>
          <p:nvPr/>
        </p:nvGrpSpPr>
        <p:grpSpPr>
          <a:xfrm>
            <a:off x="7315201" y="3359616"/>
            <a:ext cx="4658057" cy="641245"/>
            <a:chOff x="7315201" y="3359616"/>
            <a:chExt cx="4658057" cy="641245"/>
          </a:xfrm>
        </p:grpSpPr>
        <p:sp>
          <p:nvSpPr>
            <p:cNvPr id="13" name="右箭头 12">
              <a:extLst>
                <a:ext uri="{FF2B5EF4-FFF2-40B4-BE49-F238E27FC236}">
                  <a16:creationId xmlns:a16="http://schemas.microsoft.com/office/drawing/2014/main" id="{A055E398-0028-2D8B-C7FB-B67FB56CF976}"/>
                </a:ext>
              </a:extLst>
            </p:cNvPr>
            <p:cNvSpPr/>
            <p:nvPr/>
          </p:nvSpPr>
          <p:spPr>
            <a:xfrm>
              <a:off x="7315201" y="3359616"/>
              <a:ext cx="1017788" cy="641245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4AF3AD13-367D-7060-3478-F5AA8157CC81}"/>
                    </a:ext>
                  </a:extLst>
                </p:cNvPr>
                <p:cNvSpPr txBox="1"/>
                <p:nvPr/>
              </p:nvSpPr>
              <p:spPr>
                <a:xfrm>
                  <a:off x="8509553" y="3359617"/>
                  <a:ext cx="3463705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𝑷𝒓𝒊𝒄𝒆</m:t>
                        </m:r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∝ </m:t>
                        </m:r>
                        <m:r>
                          <a:rPr kumimoji="1" lang="en-US" altLang="zh-CN" sz="4000" b="1" i="1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𝑹𝒊</m:t>
                        </m:r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kumimoji="1" lang="en-US" altLang="zh-CN" sz="4000" b="1" i="1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kumimoji="1" lang="zh-CN" altLang="en-US" sz="4000" b="1" i="1" dirty="0">
                    <a:solidFill>
                      <a:schemeClr val="accent1"/>
                    </a:solidFill>
                    <a:effectLst>
                      <a:outerShdw blurRad="1270000" dist="38100" sx="102000" sy="102000" algn="tl" rotWithShape="0">
                        <a:schemeClr val="accent1">
                          <a:lumMod val="75000"/>
                        </a:schemeClr>
                      </a:outerShd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4AF3AD13-367D-7060-3478-F5AA8157C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9553" y="3359617"/>
                  <a:ext cx="3463705" cy="615553"/>
                </a:xfrm>
                <a:prstGeom prst="rect">
                  <a:avLst/>
                </a:prstGeom>
                <a:blipFill>
                  <a:blip r:embed="rId5"/>
                  <a:stretch>
                    <a:fillRect l="-25641" t="-136735" r="-28938" b="-169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182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ïšľídé">
            <a:extLst>
              <a:ext uri="{FF2B5EF4-FFF2-40B4-BE49-F238E27FC236}">
                <a16:creationId xmlns:a16="http://schemas.microsoft.com/office/drawing/2014/main" id="{09AB14A3-D56F-8063-88B7-68514FA4D360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ïṥḷíďé">
            <a:extLst>
              <a:ext uri="{FF2B5EF4-FFF2-40B4-BE49-F238E27FC236}">
                <a16:creationId xmlns:a16="http://schemas.microsoft.com/office/drawing/2014/main" id="{456746EC-91A7-D52F-B66A-1C0C0B657A73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5723163"/>
            <a:ext cx="0" cy="7596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085417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6132797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51008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" name="î$ľiďé">
            <a:extLst>
              <a:ext uri="{FF2B5EF4-FFF2-40B4-BE49-F238E27FC236}">
                <a16:creationId xmlns:a16="http://schemas.microsoft.com/office/drawing/2014/main" id="{8464E8B0-71D6-B5A9-DCA5-118277706A57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ïšlîḑe">
            <a:extLst>
              <a:ext uri="{FF2B5EF4-FFF2-40B4-BE49-F238E27FC236}">
                <a16:creationId xmlns:a16="http://schemas.microsoft.com/office/drawing/2014/main" id="{1ECF3909-694C-4051-BB61-CEDB38A8BAD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ïṧľïḍe">
            <a:extLst>
              <a:ext uri="{FF2B5EF4-FFF2-40B4-BE49-F238E27FC236}">
                <a16:creationId xmlns:a16="http://schemas.microsoft.com/office/drawing/2014/main" id="{018B0D87-DAC4-A89E-2EC7-2930F7D3C6D4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isḻíḋe">
            <a:extLst>
              <a:ext uri="{FF2B5EF4-FFF2-40B4-BE49-F238E27FC236}">
                <a16:creationId xmlns:a16="http://schemas.microsoft.com/office/drawing/2014/main" id="{6CEE4B2B-242F-8B56-D6E3-26055DEFF280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ïṣ1íḋe">
                <a:extLst>
                  <a:ext uri="{FF2B5EF4-FFF2-40B4-BE49-F238E27FC236}">
                    <a16:creationId xmlns:a16="http://schemas.microsoft.com/office/drawing/2014/main" id="{55D84DCB-B963-3B14-4548-B947B9CAB761}"/>
                  </a:ext>
                </a:extLst>
              </p:cNvPr>
              <p:cNvSpPr txBox="1"/>
              <p:nvPr/>
            </p:nvSpPr>
            <p:spPr>
              <a:xfrm>
                <a:off x="2699712" y="1669149"/>
                <a:ext cx="8406551" cy="3503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绿色普惠信贷定价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——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绿色利差：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绿色利差：承担了更多的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CACO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降低，</a:t>
                </a:r>
                <a:r>
                  <a:rPr lang="zh-CN" altLang="en-US" sz="2000" b="1" dirty="0">
                    <a:solidFill>
                      <a:schemeClr val="accent3"/>
                    </a:solidFill>
                  </a:rPr>
                  <a:t>造成更高的资本约束的风险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，对于利润创造能力降低的补偿。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数据获取：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利率（价格）构成：无风险利率（市场风险）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+ 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信用利差（信用风险）</a:t>
                </a:r>
                <a:r>
                  <a:rPr lang="en-US" altLang="zh-CN" sz="2000" b="1" dirty="0">
                    <a:solidFill>
                      <a:schemeClr val="accent3"/>
                    </a:solidFill>
                  </a:rPr>
                  <a:t>+</a:t>
                </a:r>
                <a:r>
                  <a:rPr lang="zh-CN" altLang="en-US" sz="2000" b="1" dirty="0">
                    <a:solidFill>
                      <a:schemeClr val="accent3"/>
                    </a:solidFill>
                  </a:rPr>
                  <a:t> 绿色利差（碳指数风险）</a:t>
                </a:r>
                <a:endParaRPr lang="en-US" altLang="zh-CN" sz="2000" b="1" dirty="0">
                  <a:solidFill>
                    <a:schemeClr val="accent3"/>
                  </a:solidFill>
                </a:endParaRP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不同信用等级的零息收益率曲线（期限结构）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思想：无套利定价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——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计算价差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accent3"/>
                    </a:solidFill>
                  </a:rPr>
                  <a:t>绿色利差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=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endParaRPr lang="en-US" altLang="zh-CN" sz="22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ïṣ1íḋe">
                <a:extLst>
                  <a:ext uri="{FF2B5EF4-FFF2-40B4-BE49-F238E27FC236}">
                    <a16:creationId xmlns:a16="http://schemas.microsoft.com/office/drawing/2014/main" id="{55D84DCB-B963-3B14-4548-B947B9CA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12" y="1669149"/>
                <a:ext cx="8406551" cy="3503138"/>
              </a:xfrm>
              <a:prstGeom prst="rect">
                <a:avLst/>
              </a:prstGeom>
              <a:blipFill>
                <a:blip r:embed="rId2"/>
                <a:stretch>
                  <a:fillRect l="-1056" t="-361" r="-2112" b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AA870FA-D31A-31C6-34F4-00C29E1D6439}"/>
              </a:ext>
            </a:extLst>
          </p:cNvPr>
          <p:cNvSpPr txBox="1"/>
          <p:nvPr/>
        </p:nvSpPr>
        <p:spPr>
          <a:xfrm>
            <a:off x="-12049669" y="2323362"/>
            <a:ext cx="3115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历史数据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2AA192-519D-DD7D-1003-5110A5F95F06}"/>
              </a:ext>
            </a:extLst>
          </p:cNvPr>
          <p:cNvSpPr txBox="1"/>
          <p:nvPr/>
        </p:nvSpPr>
        <p:spPr>
          <a:xfrm>
            <a:off x="-12049669" y="3237949"/>
            <a:ext cx="436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  <a:effectLst>
                  <a:outerShdw blurRad="1270000" dist="38100" sx="102000" sy="102000" algn="tl" rotWithShape="0">
                    <a:srgbClr val="FFAB66"/>
                  </a:outerShdw>
                </a:effectLst>
                <a:latin typeface="Cambria Math" panose="02040503050406030204" pitchFamily="18" charset="0"/>
              </a:rPr>
              <a:t>绿色</a:t>
            </a:r>
            <a:r>
              <a:rPr kumimoji="1" lang="zh-CN" altLang="en-US" sz="40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远期定价公式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4A6DDE-FD5B-67EF-A57A-AD9219F36A77}"/>
              </a:ext>
            </a:extLst>
          </p:cNvPr>
          <p:cNvSpPr txBox="1"/>
          <p:nvPr/>
        </p:nvSpPr>
        <p:spPr>
          <a:xfrm>
            <a:off x="-12049669" y="4177427"/>
            <a:ext cx="436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不同</a:t>
            </a:r>
            <a:r>
              <a:rPr kumimoji="1" lang="zh-CN" altLang="en-US" sz="4000" b="1" i="1" dirty="0">
                <a:solidFill>
                  <a:schemeClr val="accent1"/>
                </a:solidFill>
                <a:effectLst>
                  <a:outerShdw blurRad="1270000" dist="38100" sx="102000" sy="102000" algn="tl" rotWithShape="0">
                    <a:srgbClr val="FFAB66"/>
                  </a:outerShdw>
                </a:effectLst>
                <a:latin typeface="Cambria Math" panose="02040503050406030204" pitchFamily="18" charset="0"/>
              </a:rPr>
              <a:t>碳指数</a:t>
            </a:r>
            <a:r>
              <a:rPr kumimoji="1" lang="zh-CN" altLang="en-US" sz="40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利差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2164F64-BFBE-336E-C0A6-A787DE349E44}"/>
              </a:ext>
            </a:extLst>
          </p:cNvPr>
          <p:cNvGrpSpPr/>
          <p:nvPr/>
        </p:nvGrpSpPr>
        <p:grpSpPr>
          <a:xfrm>
            <a:off x="-7688897" y="3359616"/>
            <a:ext cx="4864124" cy="641245"/>
            <a:chOff x="7177291" y="3359616"/>
            <a:chExt cx="4864124" cy="641245"/>
          </a:xfrm>
        </p:grpSpPr>
        <p:sp>
          <p:nvSpPr>
            <p:cNvPr id="20" name="右箭头 19">
              <a:extLst>
                <a:ext uri="{FF2B5EF4-FFF2-40B4-BE49-F238E27FC236}">
                  <a16:creationId xmlns:a16="http://schemas.microsoft.com/office/drawing/2014/main" id="{1190F735-BF41-1A3A-C1E7-DF2E5063CE7C}"/>
                </a:ext>
              </a:extLst>
            </p:cNvPr>
            <p:cNvSpPr/>
            <p:nvPr/>
          </p:nvSpPr>
          <p:spPr>
            <a:xfrm>
              <a:off x="7177291" y="3359616"/>
              <a:ext cx="558612" cy="641245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918E86D-52D3-DA52-3E93-4F9722EF7D96}"/>
                    </a:ext>
                  </a:extLst>
                </p:cNvPr>
                <p:cNvSpPr txBox="1"/>
                <p:nvPr/>
              </p:nvSpPr>
              <p:spPr>
                <a:xfrm>
                  <a:off x="7734146" y="3359617"/>
                  <a:ext cx="4307269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𝑷𝒓𝒊𝒄𝒆</m:t>
                        </m:r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∝</m:t>
                        </m:r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4000" b="1" i="1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𝑹𝒊</m:t>
                        </m:r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kumimoji="1" lang="en-US" altLang="zh-CN" sz="4000" b="1" i="1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kumimoji="1" lang="zh-CN" altLang="en-US" sz="4000" b="1" i="1" dirty="0">
                    <a:solidFill>
                      <a:schemeClr val="accent1"/>
                    </a:solidFill>
                    <a:effectLst>
                      <a:outerShdw blurRad="1270000" dist="38100" sx="102000" sy="102000" algn="tl" rotWithShape="0">
                        <a:schemeClr val="accent1">
                          <a:lumMod val="75000"/>
                        </a:schemeClr>
                      </a:outerShd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918E86D-52D3-DA52-3E93-4F9722EF7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146" y="3359617"/>
                  <a:ext cx="4307269" cy="615553"/>
                </a:xfrm>
                <a:prstGeom prst="rect">
                  <a:avLst/>
                </a:prstGeom>
                <a:blipFill>
                  <a:blip r:embed="rId3"/>
                  <a:stretch>
                    <a:fillRect l="-20294" t="-136735" r="-23529" b="-169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592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ïšľídé">
            <a:extLst>
              <a:ext uri="{FF2B5EF4-FFF2-40B4-BE49-F238E27FC236}">
                <a16:creationId xmlns:a16="http://schemas.microsoft.com/office/drawing/2014/main" id="{09AB14A3-D56F-8063-88B7-68514FA4D360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ïṥḷíďé">
            <a:extLst>
              <a:ext uri="{FF2B5EF4-FFF2-40B4-BE49-F238E27FC236}">
                <a16:creationId xmlns:a16="http://schemas.microsoft.com/office/drawing/2014/main" id="{456746EC-91A7-D52F-B66A-1C0C0B657A73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5723163"/>
            <a:ext cx="0" cy="7596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085417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6132797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51008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" name="î$ľiďé">
            <a:extLst>
              <a:ext uri="{FF2B5EF4-FFF2-40B4-BE49-F238E27FC236}">
                <a16:creationId xmlns:a16="http://schemas.microsoft.com/office/drawing/2014/main" id="{8464E8B0-71D6-B5A9-DCA5-118277706A57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ïšlîḑe">
            <a:extLst>
              <a:ext uri="{FF2B5EF4-FFF2-40B4-BE49-F238E27FC236}">
                <a16:creationId xmlns:a16="http://schemas.microsoft.com/office/drawing/2014/main" id="{1ECF3909-694C-4051-BB61-CEDB38A8BAD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ïṧľïḍe">
            <a:extLst>
              <a:ext uri="{FF2B5EF4-FFF2-40B4-BE49-F238E27FC236}">
                <a16:creationId xmlns:a16="http://schemas.microsoft.com/office/drawing/2014/main" id="{018B0D87-DAC4-A89E-2EC7-2930F7D3C6D4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isḻíḋe">
            <a:extLst>
              <a:ext uri="{FF2B5EF4-FFF2-40B4-BE49-F238E27FC236}">
                <a16:creationId xmlns:a16="http://schemas.microsoft.com/office/drawing/2014/main" id="{6CEE4B2B-242F-8B56-D6E3-26055DEFF280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2" name="ïṣ1íḋe">
            <a:extLst>
              <a:ext uri="{FF2B5EF4-FFF2-40B4-BE49-F238E27FC236}">
                <a16:creationId xmlns:a16="http://schemas.microsoft.com/office/drawing/2014/main" id="{55D84DCB-B963-3B14-4548-B947B9CAB761}"/>
              </a:ext>
            </a:extLst>
          </p:cNvPr>
          <p:cNvSpPr txBox="1"/>
          <p:nvPr/>
        </p:nvSpPr>
        <p:spPr>
          <a:xfrm>
            <a:off x="2699712" y="1669149"/>
            <a:ext cx="8406551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绿色普惠信贷定价</a:t>
            </a:r>
            <a:r>
              <a:rPr lang="en-US" altLang="zh-CN" sz="2400" dirty="0">
                <a:solidFill>
                  <a:schemeClr val="tx1"/>
                </a:solidFill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</a:rPr>
              <a:t>绿色利差：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8695AC-B1BD-CAFC-1D3F-3B30BD5A94DF}"/>
              </a:ext>
            </a:extLst>
          </p:cNvPr>
          <p:cNvSpPr txBox="1"/>
          <p:nvPr/>
        </p:nvSpPr>
        <p:spPr>
          <a:xfrm>
            <a:off x="2746946" y="2323362"/>
            <a:ext cx="3115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历史数据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A6D4E7-6EE7-14CA-6E5C-7B4E916625D8}"/>
              </a:ext>
            </a:extLst>
          </p:cNvPr>
          <p:cNvSpPr txBox="1"/>
          <p:nvPr/>
        </p:nvSpPr>
        <p:spPr>
          <a:xfrm>
            <a:off x="2746946" y="3237949"/>
            <a:ext cx="436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/>
                </a:solidFill>
                <a:effectLst>
                  <a:outerShdw blurRad="1270000" dist="38100" sx="102000" sy="102000" algn="tl" rotWithShape="0">
                    <a:srgbClr val="FFAB66"/>
                  </a:outerShdw>
                </a:effectLst>
                <a:latin typeface="Cambria Math" panose="02040503050406030204" pitchFamily="18" charset="0"/>
              </a:rPr>
              <a:t>绿色</a:t>
            </a:r>
            <a:r>
              <a:rPr kumimoji="1" lang="zh-CN" altLang="en-US" sz="40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远期定价公式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9F90E6-329D-4A53-F190-719DFF8B989D}"/>
              </a:ext>
            </a:extLst>
          </p:cNvPr>
          <p:cNvSpPr txBox="1"/>
          <p:nvPr/>
        </p:nvSpPr>
        <p:spPr>
          <a:xfrm>
            <a:off x="2746946" y="4177427"/>
            <a:ext cx="436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不同</a:t>
            </a:r>
            <a:r>
              <a:rPr kumimoji="1" lang="zh-CN" altLang="en-US" sz="4000" b="1" i="1" dirty="0">
                <a:solidFill>
                  <a:schemeClr val="accent1"/>
                </a:solidFill>
                <a:effectLst>
                  <a:outerShdw blurRad="1270000" dist="38100" sx="102000" sy="102000" algn="tl" rotWithShape="0">
                    <a:srgbClr val="FFAB66"/>
                  </a:outerShdw>
                </a:effectLst>
                <a:latin typeface="Cambria Math" panose="02040503050406030204" pitchFamily="18" charset="0"/>
              </a:rPr>
              <a:t>碳指数</a:t>
            </a:r>
            <a:r>
              <a:rPr kumimoji="1" lang="zh-CN" altLang="en-US" sz="40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利差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7B49E4-8F29-36D5-E721-93E0EE4A4630}"/>
              </a:ext>
            </a:extLst>
          </p:cNvPr>
          <p:cNvGrpSpPr/>
          <p:nvPr/>
        </p:nvGrpSpPr>
        <p:grpSpPr>
          <a:xfrm>
            <a:off x="7107718" y="3359616"/>
            <a:ext cx="4864124" cy="641245"/>
            <a:chOff x="7177291" y="3359616"/>
            <a:chExt cx="4864124" cy="641245"/>
          </a:xfrm>
        </p:grpSpPr>
        <p:sp>
          <p:nvSpPr>
            <p:cNvPr id="20" name="右箭头 19">
              <a:extLst>
                <a:ext uri="{FF2B5EF4-FFF2-40B4-BE49-F238E27FC236}">
                  <a16:creationId xmlns:a16="http://schemas.microsoft.com/office/drawing/2014/main" id="{BA974829-DB9C-080B-3D50-4E3BA3E2C817}"/>
                </a:ext>
              </a:extLst>
            </p:cNvPr>
            <p:cNvSpPr/>
            <p:nvPr/>
          </p:nvSpPr>
          <p:spPr>
            <a:xfrm>
              <a:off x="7177291" y="3359616"/>
              <a:ext cx="558612" cy="641245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612BB24-84AF-4C39-FCE8-7A67DCF2857A}"/>
                    </a:ext>
                  </a:extLst>
                </p:cNvPr>
                <p:cNvSpPr txBox="1"/>
                <p:nvPr/>
              </p:nvSpPr>
              <p:spPr>
                <a:xfrm>
                  <a:off x="7734146" y="3359617"/>
                  <a:ext cx="4307269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𝑷𝒓𝒊𝒄𝒆</m:t>
                        </m:r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∝</m:t>
                        </m:r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4000" b="1" i="1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𝑹𝒊</m:t>
                        </m:r>
                        <m:r>
                          <a:rPr kumimoji="1" lang="en-US" altLang="zh-CN" sz="40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kumimoji="1" lang="en-US" altLang="zh-CN" sz="4000" b="1" i="1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kumimoji="1" lang="zh-CN" altLang="en-US" sz="4000" b="1" i="1" dirty="0">
                    <a:solidFill>
                      <a:schemeClr val="accent1"/>
                    </a:solidFill>
                    <a:effectLst>
                      <a:outerShdw blurRad="1270000" dist="38100" sx="102000" sy="102000" algn="tl" rotWithShape="0">
                        <a:schemeClr val="accent1">
                          <a:lumMod val="75000"/>
                        </a:schemeClr>
                      </a:outerShd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612BB24-84AF-4C39-FCE8-7A67DCF28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146" y="3359617"/>
                  <a:ext cx="4307269" cy="615553"/>
                </a:xfrm>
                <a:prstGeom prst="rect">
                  <a:avLst/>
                </a:prstGeom>
                <a:blipFill>
                  <a:blip r:embed="rId2"/>
                  <a:stretch>
                    <a:fillRect l="-20294" t="-136735" r="-23529" b="-169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194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6136115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498369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5749337"/>
            <a:ext cx="0" cy="7596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12662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7" name="ïšľídé">
            <a:extLst>
              <a:ext uri="{FF2B5EF4-FFF2-40B4-BE49-F238E27FC236}">
                <a16:creationId xmlns:a16="http://schemas.microsoft.com/office/drawing/2014/main" id="{04C4F8E3-FCE6-D22E-C836-008C45F10724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ïṥḷíďé">
            <a:extLst>
              <a:ext uri="{FF2B5EF4-FFF2-40B4-BE49-F238E27FC236}">
                <a16:creationId xmlns:a16="http://schemas.microsoft.com/office/drawing/2014/main" id="{26DA2E09-C3F1-01DF-93F1-41471B426B36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21" name="î$ľiďé">
            <a:extLst>
              <a:ext uri="{FF2B5EF4-FFF2-40B4-BE49-F238E27FC236}">
                <a16:creationId xmlns:a16="http://schemas.microsoft.com/office/drawing/2014/main" id="{DD4196D9-7672-4F21-FE1D-F308A99FC312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ïšlîḑe">
            <a:extLst>
              <a:ext uri="{FF2B5EF4-FFF2-40B4-BE49-F238E27FC236}">
                <a16:creationId xmlns:a16="http://schemas.microsoft.com/office/drawing/2014/main" id="{7D1F5CD1-B45F-C626-F779-8331594C283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ïṧľïḍe">
            <a:extLst>
              <a:ext uri="{FF2B5EF4-FFF2-40B4-BE49-F238E27FC236}">
                <a16:creationId xmlns:a16="http://schemas.microsoft.com/office/drawing/2014/main" id="{F58C3271-8BFD-04DB-1288-E1B4D542D8AD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isḻíḋe">
            <a:extLst>
              <a:ext uri="{FF2B5EF4-FFF2-40B4-BE49-F238E27FC236}">
                <a16:creationId xmlns:a16="http://schemas.microsoft.com/office/drawing/2014/main" id="{01AD0BBF-FF5A-F5F5-C3B9-6D200431F76B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ïṣ1íḋe">
                <a:extLst>
                  <a:ext uri="{FF2B5EF4-FFF2-40B4-BE49-F238E27FC236}">
                    <a16:creationId xmlns:a16="http://schemas.microsoft.com/office/drawing/2014/main" id="{0D6AC14E-3A67-D0DA-24DB-CCDBBBC85CB0}"/>
                  </a:ext>
                </a:extLst>
              </p:cNvPr>
              <p:cNvSpPr txBox="1"/>
              <p:nvPr/>
            </p:nvSpPr>
            <p:spPr>
              <a:xfrm>
                <a:off x="2699712" y="1669149"/>
                <a:ext cx="9128111" cy="1609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风险补偿定价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——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绿色在险价值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𝐺𝑟𝑒𝑒𝑛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𝑉𝑎𝑅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：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在险价值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𝑉𝑎𝑅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：在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置信水平下，资产在未来特定时间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内遭受的最大损失。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参数法公式：</a:t>
                </a:r>
                <a:r>
                  <a:rPr lang="en-US" altLang="zh-CN" sz="2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𝑉𝑎𝑅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需要得知（风险引致的）</a:t>
                </a:r>
                <a:r>
                  <a:rPr lang="zh-CN" altLang="en-US" sz="2000" b="1" dirty="0">
                    <a:solidFill>
                      <a:schemeClr val="accent1"/>
                    </a:solidFill>
                  </a:rPr>
                  <a:t>损失率（</a:t>
                </a:r>
                <a:r>
                  <a:rPr lang="en-US" altLang="zh-CN" sz="2000" b="1" dirty="0">
                    <a:solidFill>
                      <a:schemeClr val="accent1"/>
                    </a:solidFill>
                  </a:rPr>
                  <a:t>1-</a:t>
                </a:r>
                <a:r>
                  <a:rPr lang="zh-CN" altLang="en-US" sz="2000" b="1" dirty="0">
                    <a:solidFill>
                      <a:schemeClr val="accent1"/>
                    </a:solidFill>
                  </a:rPr>
                  <a:t>收益率）的统计分布信息</a:t>
                </a:r>
                <a:endParaRPr lang="en-US" altLang="zh-CN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ïṣ1íḋe">
                <a:extLst>
                  <a:ext uri="{FF2B5EF4-FFF2-40B4-BE49-F238E27FC236}">
                    <a16:creationId xmlns:a16="http://schemas.microsoft.com/office/drawing/2014/main" id="{0D6AC14E-3A67-D0DA-24DB-CCDBBBC85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12" y="1669149"/>
                <a:ext cx="9128111" cy="1609543"/>
              </a:xfrm>
              <a:prstGeom prst="rect">
                <a:avLst/>
              </a:prstGeom>
              <a:blipFill>
                <a:blip r:embed="rId2"/>
                <a:stretch>
                  <a:fillRect l="-972" t="-781" r="-3472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987DC6D-EAF2-226B-FAE0-2C92C7860963}"/>
                  </a:ext>
                </a:extLst>
              </p:cNvPr>
              <p:cNvSpPr txBox="1"/>
              <p:nvPr/>
            </p:nvSpPr>
            <p:spPr>
              <a:xfrm>
                <a:off x="4483392" y="3835619"/>
                <a:ext cx="430726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𝑷𝒓𝒊𝒄𝒆</m:t>
                      </m:r>
                      <m:r>
                        <a:rPr kumimoji="1" lang="en-US" altLang="zh-CN" sz="40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∝</m:t>
                      </m:r>
                      <m:r>
                        <a:rPr kumimoji="1" lang="en-US" altLang="zh-CN" sz="40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kumimoji="1" lang="en-US" altLang="zh-CN" sz="40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4000" b="1" i="1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𝑹𝒊</m:t>
                      </m:r>
                      <m:r>
                        <a:rPr kumimoji="1" lang="en-US" altLang="zh-CN" sz="40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kumimoji="1" lang="en-US" altLang="zh-CN" sz="4000" b="1" i="1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kumimoji="1" lang="zh-CN" altLang="en-US" sz="4000" b="1" i="1" dirty="0">
                  <a:solidFill>
                    <a:schemeClr val="accent1"/>
                  </a:solidFill>
                  <a:effectLst>
                    <a:outerShdw blurRad="1270000" dist="38100" sx="102000" sy="102000" algn="tl" rotWithShape="0">
                      <a:schemeClr val="accent1">
                        <a:lumMod val="75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987DC6D-EAF2-226B-FAE0-2C92C7860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392" y="3835619"/>
                <a:ext cx="4307269" cy="615553"/>
              </a:xfrm>
              <a:prstGeom prst="rect">
                <a:avLst/>
              </a:prstGeom>
              <a:blipFill>
                <a:blip r:embed="rId3"/>
                <a:stretch>
                  <a:fillRect l="-19941" t="-134000" r="-23460" b="-16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45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6136115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498369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5749337"/>
            <a:ext cx="0" cy="7596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12662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7" name="ïšľídé">
            <a:extLst>
              <a:ext uri="{FF2B5EF4-FFF2-40B4-BE49-F238E27FC236}">
                <a16:creationId xmlns:a16="http://schemas.microsoft.com/office/drawing/2014/main" id="{04C4F8E3-FCE6-D22E-C836-008C45F10724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ïṥḷíďé">
            <a:extLst>
              <a:ext uri="{FF2B5EF4-FFF2-40B4-BE49-F238E27FC236}">
                <a16:creationId xmlns:a16="http://schemas.microsoft.com/office/drawing/2014/main" id="{26DA2E09-C3F1-01DF-93F1-41471B426B36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21" name="î$ľiďé">
            <a:extLst>
              <a:ext uri="{FF2B5EF4-FFF2-40B4-BE49-F238E27FC236}">
                <a16:creationId xmlns:a16="http://schemas.microsoft.com/office/drawing/2014/main" id="{DD4196D9-7672-4F21-FE1D-F308A99FC312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ïšlîḑe">
            <a:extLst>
              <a:ext uri="{FF2B5EF4-FFF2-40B4-BE49-F238E27FC236}">
                <a16:creationId xmlns:a16="http://schemas.microsoft.com/office/drawing/2014/main" id="{7D1F5CD1-B45F-C626-F779-8331594C283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ïṧľïḍe">
            <a:extLst>
              <a:ext uri="{FF2B5EF4-FFF2-40B4-BE49-F238E27FC236}">
                <a16:creationId xmlns:a16="http://schemas.microsoft.com/office/drawing/2014/main" id="{F58C3271-8BFD-04DB-1288-E1B4D542D8AD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isḻíḋe">
            <a:extLst>
              <a:ext uri="{FF2B5EF4-FFF2-40B4-BE49-F238E27FC236}">
                <a16:creationId xmlns:a16="http://schemas.microsoft.com/office/drawing/2014/main" id="{01AD0BBF-FF5A-F5F5-C3B9-6D200431F76B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ïṣ1íḋe">
                <a:extLst>
                  <a:ext uri="{FF2B5EF4-FFF2-40B4-BE49-F238E27FC236}">
                    <a16:creationId xmlns:a16="http://schemas.microsoft.com/office/drawing/2014/main" id="{0D6AC14E-3A67-D0DA-24DB-CCDBBBC85CB0}"/>
                  </a:ext>
                </a:extLst>
              </p:cNvPr>
              <p:cNvSpPr txBox="1"/>
              <p:nvPr/>
            </p:nvSpPr>
            <p:spPr>
              <a:xfrm>
                <a:off x="2699712" y="1669149"/>
                <a:ext cx="9128111" cy="1609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风险补偿定价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——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绿色在险价值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𝐺𝑟𝑒𝑒𝑛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𝑉𝑎𝑅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：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在险价值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𝑉𝑎𝑅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：在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置信水平下，资产在未来特定时间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内遭受的最大损失。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参数法公式：</a:t>
                </a:r>
                <a:r>
                  <a:rPr lang="en-US" altLang="zh-CN" sz="2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𝑉𝑎𝑅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需要得知（风险引致的）</a:t>
                </a:r>
                <a:r>
                  <a:rPr lang="zh-CN" altLang="en-US" sz="2000" b="1" dirty="0">
                    <a:solidFill>
                      <a:schemeClr val="accent1"/>
                    </a:solidFill>
                  </a:rPr>
                  <a:t>损失率（</a:t>
                </a:r>
                <a:r>
                  <a:rPr lang="en-US" altLang="zh-CN" sz="2000" b="1" dirty="0">
                    <a:solidFill>
                      <a:schemeClr val="accent1"/>
                    </a:solidFill>
                  </a:rPr>
                  <a:t>1-</a:t>
                </a:r>
                <a:r>
                  <a:rPr lang="zh-CN" altLang="en-US" sz="2000" b="1" dirty="0">
                    <a:solidFill>
                      <a:schemeClr val="accent1"/>
                    </a:solidFill>
                  </a:rPr>
                  <a:t>收益率）的统计分布信息</a:t>
                </a:r>
                <a:endParaRPr lang="en-US" altLang="zh-CN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ïṣ1íḋe">
                <a:extLst>
                  <a:ext uri="{FF2B5EF4-FFF2-40B4-BE49-F238E27FC236}">
                    <a16:creationId xmlns:a16="http://schemas.microsoft.com/office/drawing/2014/main" id="{0D6AC14E-3A67-D0DA-24DB-CCDBBBC85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12" y="1669149"/>
                <a:ext cx="9128111" cy="1609543"/>
              </a:xfrm>
              <a:prstGeom prst="rect">
                <a:avLst/>
              </a:prstGeom>
              <a:blipFill>
                <a:blip r:embed="rId2"/>
                <a:stretch>
                  <a:fillRect l="-972" t="-781" r="-3472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987DC6D-EAF2-226B-FAE0-2C92C7860963}"/>
                  </a:ext>
                </a:extLst>
              </p:cNvPr>
              <p:cNvSpPr txBox="1"/>
              <p:nvPr/>
            </p:nvSpPr>
            <p:spPr>
              <a:xfrm>
                <a:off x="2758654" y="3790010"/>
                <a:ext cx="430726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𝑷𝒓𝒊𝒄𝒆</m:t>
                      </m:r>
                      <m:r>
                        <a:rPr kumimoji="1" lang="en-US" altLang="zh-CN" sz="40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∝</m:t>
                      </m:r>
                      <m:r>
                        <a:rPr kumimoji="1" lang="en-US" altLang="zh-CN" sz="40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kumimoji="1" lang="en-US" altLang="zh-CN" sz="40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4000" b="1" i="1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𝑹𝒊</m:t>
                      </m:r>
                      <m:r>
                        <a:rPr kumimoji="1" lang="en-US" altLang="zh-CN" sz="40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kumimoji="1" lang="en-US" altLang="zh-CN" sz="4000" b="1" i="1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kumimoji="1" lang="zh-CN" altLang="en-US" sz="4000" b="1" i="1" dirty="0">
                  <a:solidFill>
                    <a:schemeClr val="accent1"/>
                  </a:solidFill>
                  <a:effectLst>
                    <a:outerShdw blurRad="1270000" dist="38100" sx="102000" sy="102000" algn="tl" rotWithShape="0">
                      <a:schemeClr val="accent1">
                        <a:lumMod val="75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987DC6D-EAF2-226B-FAE0-2C92C7860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654" y="3790010"/>
                <a:ext cx="4307269" cy="615553"/>
              </a:xfrm>
              <a:prstGeom prst="rect">
                <a:avLst/>
              </a:prstGeom>
              <a:blipFill>
                <a:blip r:embed="rId3"/>
                <a:stretch>
                  <a:fillRect l="-20294" t="-136000" r="-23529" b="-16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9EE4D1-7F68-DE4A-907D-D14CC269EB5E}"/>
                  </a:ext>
                </a:extLst>
              </p:cNvPr>
              <p:cNvSpPr txBox="1"/>
              <p:nvPr/>
            </p:nvSpPr>
            <p:spPr>
              <a:xfrm>
                <a:off x="6933532" y="3647549"/>
                <a:ext cx="501922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𝑫𝒊𝒔𝒕𝒓𝒊𝒃𝒖𝒕𝒊𝒐</m:t>
                      </m:r>
                      <m:r>
                        <a:rPr kumimoji="1" lang="en-US" altLang="zh-CN" sz="4800" b="1" i="1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9EE4D1-7F68-DE4A-907D-D14CC269E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532" y="3647549"/>
                <a:ext cx="5019222" cy="830997"/>
              </a:xfrm>
              <a:prstGeom prst="rect">
                <a:avLst/>
              </a:prstGeom>
              <a:blipFill>
                <a:blip r:embed="rId4"/>
                <a:stretch>
                  <a:fillRect l="-14861" t="-100000" r="-18892" b="-1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64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6136115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498369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5749337"/>
            <a:ext cx="0" cy="7596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126620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7" name="ïšľídé">
            <a:extLst>
              <a:ext uri="{FF2B5EF4-FFF2-40B4-BE49-F238E27FC236}">
                <a16:creationId xmlns:a16="http://schemas.microsoft.com/office/drawing/2014/main" id="{04C4F8E3-FCE6-D22E-C836-008C45F10724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ïṥḷíďé">
            <a:extLst>
              <a:ext uri="{FF2B5EF4-FFF2-40B4-BE49-F238E27FC236}">
                <a16:creationId xmlns:a16="http://schemas.microsoft.com/office/drawing/2014/main" id="{26DA2E09-C3F1-01DF-93F1-41471B426B36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21" name="î$ľiďé">
            <a:extLst>
              <a:ext uri="{FF2B5EF4-FFF2-40B4-BE49-F238E27FC236}">
                <a16:creationId xmlns:a16="http://schemas.microsoft.com/office/drawing/2014/main" id="{DD4196D9-7672-4F21-FE1D-F308A99FC312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ïšlîḑe">
            <a:extLst>
              <a:ext uri="{FF2B5EF4-FFF2-40B4-BE49-F238E27FC236}">
                <a16:creationId xmlns:a16="http://schemas.microsoft.com/office/drawing/2014/main" id="{7D1F5CD1-B45F-C626-F779-8331594C283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ïṧľïḍe">
            <a:extLst>
              <a:ext uri="{FF2B5EF4-FFF2-40B4-BE49-F238E27FC236}">
                <a16:creationId xmlns:a16="http://schemas.microsoft.com/office/drawing/2014/main" id="{F58C3271-8BFD-04DB-1288-E1B4D542D8AD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isḻíḋe">
            <a:extLst>
              <a:ext uri="{FF2B5EF4-FFF2-40B4-BE49-F238E27FC236}">
                <a16:creationId xmlns:a16="http://schemas.microsoft.com/office/drawing/2014/main" id="{01AD0BBF-FF5A-F5F5-C3B9-6D200431F76B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ïṣ1íḋe">
                <a:extLst>
                  <a:ext uri="{FF2B5EF4-FFF2-40B4-BE49-F238E27FC236}">
                    <a16:creationId xmlns:a16="http://schemas.microsoft.com/office/drawing/2014/main" id="{0D6AC14E-3A67-D0DA-24DB-CCDBBBC85CB0}"/>
                  </a:ext>
                </a:extLst>
              </p:cNvPr>
              <p:cNvSpPr txBox="1"/>
              <p:nvPr/>
            </p:nvSpPr>
            <p:spPr>
              <a:xfrm>
                <a:off x="2699712" y="1669149"/>
                <a:ext cx="9128111" cy="1609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风险补偿定价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——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绿色在险价值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𝐺𝑟𝑒𝑒𝑛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𝑉𝑎𝑅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：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在险价值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𝑉𝑎𝑅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：在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置信水平下，资产在未来特定时间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内遭受的最大损失。</a:t>
                </a:r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参数法公式：</a:t>
                </a:r>
                <a:r>
                  <a:rPr lang="en-US" altLang="zh-CN" sz="2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𝑉𝑎𝑅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需要得知（风险引致的）</a:t>
                </a:r>
                <a:r>
                  <a:rPr lang="zh-CN" altLang="en-US" sz="2000" b="1" dirty="0">
                    <a:solidFill>
                      <a:schemeClr val="accent1"/>
                    </a:solidFill>
                  </a:rPr>
                  <a:t>损失的统计分布信息</a:t>
                </a:r>
                <a:endParaRPr lang="en-US" altLang="zh-CN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ïṣ1íḋe">
                <a:extLst>
                  <a:ext uri="{FF2B5EF4-FFF2-40B4-BE49-F238E27FC236}">
                    <a16:creationId xmlns:a16="http://schemas.microsoft.com/office/drawing/2014/main" id="{0D6AC14E-3A67-D0DA-24DB-CCDBBBC85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12" y="1669149"/>
                <a:ext cx="9128111" cy="1609543"/>
              </a:xfrm>
              <a:prstGeom prst="rect">
                <a:avLst/>
              </a:prstGeom>
              <a:blipFill>
                <a:blip r:embed="rId2"/>
                <a:stretch>
                  <a:fillRect l="-972" t="-781" r="-3472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 descr="图示&#10;&#10;低可信度描述已自动生成">
            <a:extLst>
              <a:ext uri="{FF2B5EF4-FFF2-40B4-BE49-F238E27FC236}">
                <a16:creationId xmlns:a16="http://schemas.microsoft.com/office/drawing/2014/main" id="{75127DB9-3B9D-5FBF-E72F-71903452B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01" y="3309118"/>
            <a:ext cx="10101039" cy="313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33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6136115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498369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6141219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518502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7" name="ïšľídé">
            <a:extLst>
              <a:ext uri="{FF2B5EF4-FFF2-40B4-BE49-F238E27FC236}">
                <a16:creationId xmlns:a16="http://schemas.microsoft.com/office/drawing/2014/main" id="{04C4F8E3-FCE6-D22E-C836-008C45F10724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ïṥḷíďé">
            <a:extLst>
              <a:ext uri="{FF2B5EF4-FFF2-40B4-BE49-F238E27FC236}">
                <a16:creationId xmlns:a16="http://schemas.microsoft.com/office/drawing/2014/main" id="{26DA2E09-C3F1-01DF-93F1-41471B426B36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21" name="î$ľiďé">
            <a:extLst>
              <a:ext uri="{FF2B5EF4-FFF2-40B4-BE49-F238E27FC236}">
                <a16:creationId xmlns:a16="http://schemas.microsoft.com/office/drawing/2014/main" id="{DD4196D9-7672-4F21-FE1D-F308A99FC312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ïšlîḑe">
            <a:extLst>
              <a:ext uri="{FF2B5EF4-FFF2-40B4-BE49-F238E27FC236}">
                <a16:creationId xmlns:a16="http://schemas.microsoft.com/office/drawing/2014/main" id="{7D1F5CD1-B45F-C626-F779-8331594C283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ïṧľïḍe">
            <a:extLst>
              <a:ext uri="{FF2B5EF4-FFF2-40B4-BE49-F238E27FC236}">
                <a16:creationId xmlns:a16="http://schemas.microsoft.com/office/drawing/2014/main" id="{F58C3271-8BFD-04DB-1288-E1B4D542D8AD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isḻíḋe">
            <a:extLst>
              <a:ext uri="{FF2B5EF4-FFF2-40B4-BE49-F238E27FC236}">
                <a16:creationId xmlns:a16="http://schemas.microsoft.com/office/drawing/2014/main" id="{01AD0BBF-FF5A-F5F5-C3B9-6D200431F76B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53" name="图片 52" descr="图示&#10;&#10;低可信度描述已自动生成">
            <a:extLst>
              <a:ext uri="{FF2B5EF4-FFF2-40B4-BE49-F238E27FC236}">
                <a16:creationId xmlns:a16="http://schemas.microsoft.com/office/drawing/2014/main" id="{75127DB9-3B9D-5FBF-E72F-71903452B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63" y="-4544180"/>
            <a:ext cx="10101039" cy="3135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C321353-0C29-AA76-DAED-A19ED1FD81A7}"/>
                  </a:ext>
                </a:extLst>
              </p:cNvPr>
              <p:cNvSpPr txBox="1"/>
              <p:nvPr/>
            </p:nvSpPr>
            <p:spPr>
              <a:xfrm>
                <a:off x="4740835" y="3148007"/>
                <a:ext cx="415876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𝑷𝒓𝒊𝒄𝒆</m:t>
                      </m:r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∝ </m:t>
                      </m:r>
                      <m:r>
                        <a:rPr kumimoji="1" lang="en-US" altLang="zh-CN" sz="4800" b="1" i="1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𝑹𝒊</m:t>
                      </m:r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kumimoji="1" lang="en-US" altLang="zh-CN" sz="4800" b="1" i="1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kumimoji="1" lang="zh-CN" altLang="en-US" sz="4800" b="1" i="1" dirty="0">
                  <a:solidFill>
                    <a:schemeClr val="accent1"/>
                  </a:solidFill>
                  <a:effectLst>
                    <a:outerShdw blurRad="1270000" dist="38100" sx="102000" sy="102000" algn="tl" rotWithShape="0">
                      <a:schemeClr val="accent1">
                        <a:lumMod val="75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C321353-0C29-AA76-DAED-A19ED1FD8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835" y="3148007"/>
                <a:ext cx="4158767" cy="738664"/>
              </a:xfrm>
              <a:prstGeom prst="rect">
                <a:avLst/>
              </a:prstGeom>
              <a:blipFill>
                <a:blip r:embed="rId3"/>
                <a:stretch>
                  <a:fillRect l="-24390" t="-126667" r="-27744" b="-15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20CC3B-5C21-12E9-3488-1630E57AE6A8}"/>
                  </a:ext>
                </a:extLst>
              </p:cNvPr>
              <p:cNvSpPr txBox="1"/>
              <p:nvPr/>
            </p:nvSpPr>
            <p:spPr>
              <a:xfrm>
                <a:off x="6645551" y="3101841"/>
                <a:ext cx="501922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perspectiveRelaxed">
                    <a:rot lat="5400000" lon="0" rev="0"/>
                  </a:camera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𝑫𝒊𝒔𝒕𝒓𝒊𝒃𝒖𝒕𝒊𝒐</m:t>
                      </m:r>
                      <m:r>
                        <a:rPr kumimoji="1" lang="en-US" altLang="zh-CN" sz="4800" b="1" i="1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20CC3B-5C21-12E9-3488-1630E57A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51" y="3101841"/>
                <a:ext cx="5019222" cy="830997"/>
              </a:xfrm>
              <a:prstGeom prst="rect">
                <a:avLst/>
              </a:prstGeom>
              <a:blipFill>
                <a:blip r:embed="rId4"/>
                <a:stretch>
                  <a:fillRect l="-21465" r="-26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24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6AFE78-4812-F623-5615-9FCF4451D348}"/>
              </a:ext>
            </a:extLst>
          </p:cNvPr>
          <p:cNvSpPr txBox="1"/>
          <p:nvPr/>
        </p:nvSpPr>
        <p:spPr>
          <a:xfrm>
            <a:off x="-5758076" y="5740525"/>
            <a:ext cx="4082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东方雨后彩虹小组</a:t>
            </a:r>
            <a:endParaRPr kumimoji="1" lang="en-US" altLang="zh-CN" sz="20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  <a:p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Fintech product design</a:t>
            </a:r>
            <a:r>
              <a:rPr kumimoji="1" lang="zh-CN" altLang="en-US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 </a:t>
            </a:r>
            <a:r>
              <a:rPr kumimoji="1" lang="en" altLang="zh-CN" sz="2400" b="1" i="1" dirty="0"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presentation</a:t>
            </a:r>
            <a:endParaRPr kumimoji="1" lang="zh-CN" altLang="en-US" sz="2400" b="1" i="1" dirty="0"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6" name="iṣ1iḑè">
            <a:extLst>
              <a:ext uri="{FF2B5EF4-FFF2-40B4-BE49-F238E27FC236}">
                <a16:creationId xmlns:a16="http://schemas.microsoft.com/office/drawing/2014/main" id="{01195A9B-5D81-2835-CB3C-EBFEC262E5D8}"/>
              </a:ext>
            </a:extLst>
          </p:cNvPr>
          <p:cNvSpPr txBox="1">
            <a:spLocks/>
          </p:cNvSpPr>
          <p:nvPr/>
        </p:nvSpPr>
        <p:spPr>
          <a:xfrm>
            <a:off x="1074616" y="1380627"/>
            <a:ext cx="4749241" cy="1636575"/>
          </a:xfrm>
          <a:prstGeom prst="rect">
            <a:avLst/>
          </a:prstGeom>
        </p:spPr>
        <p:txBody>
          <a:bodyPr>
            <a:scene3d>
              <a:camera prst="orthographicFront">
                <a:rot lat="5400000" lon="0" rev="0"/>
              </a:camera>
              <a:lightRig rig="threePt" dir="t"/>
            </a:scene3d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9600" dirty="0" err="1"/>
              <a:t>FI</a:t>
            </a:r>
            <a:r>
              <a:rPr lang="en-US" altLang="zh-CN" sz="6000" dirty="0" err="1"/>
              <a:t>nancial</a:t>
            </a:r>
            <a:endParaRPr lang="zh-CN" altLang="en-US" sz="6000" dirty="0"/>
          </a:p>
        </p:txBody>
      </p:sp>
      <p:sp>
        <p:nvSpPr>
          <p:cNvPr id="7" name="iṣ1iḑè">
            <a:extLst>
              <a:ext uri="{FF2B5EF4-FFF2-40B4-BE49-F238E27FC236}">
                <a16:creationId xmlns:a16="http://schemas.microsoft.com/office/drawing/2014/main" id="{0A22490B-CFAF-2070-33B5-EA83559A5EA3}"/>
              </a:ext>
            </a:extLst>
          </p:cNvPr>
          <p:cNvSpPr txBox="1">
            <a:spLocks/>
          </p:cNvSpPr>
          <p:nvPr/>
        </p:nvSpPr>
        <p:spPr>
          <a:xfrm>
            <a:off x="5823857" y="2610713"/>
            <a:ext cx="5965372" cy="16365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9600" dirty="0" err="1"/>
              <a:t>CO</a:t>
            </a:r>
            <a:r>
              <a:rPr lang="en-US" altLang="zh-CN" sz="6000" dirty="0" err="1"/>
              <a:t>nsumption</a:t>
            </a:r>
            <a:endParaRPr lang="zh-CN" altLang="en-US" sz="6000" dirty="0"/>
          </a:p>
        </p:txBody>
      </p:sp>
      <p:sp>
        <p:nvSpPr>
          <p:cNvPr id="2" name="iṣ1iḑè">
            <a:extLst>
              <a:ext uri="{FF2B5EF4-FFF2-40B4-BE49-F238E27FC236}">
                <a16:creationId xmlns:a16="http://schemas.microsoft.com/office/drawing/2014/main" id="{820B04CF-F529-C2E8-39F7-BC66BF475B6B}"/>
              </a:ext>
            </a:extLst>
          </p:cNvPr>
          <p:cNvSpPr txBox="1">
            <a:spLocks/>
          </p:cNvSpPr>
          <p:nvPr/>
        </p:nvSpPr>
        <p:spPr>
          <a:xfrm>
            <a:off x="1074616" y="2610713"/>
            <a:ext cx="4749241" cy="163657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9600" dirty="0" err="1"/>
              <a:t>CA</a:t>
            </a:r>
            <a:r>
              <a:rPr lang="en-US" altLang="zh-CN" sz="6000" dirty="0" err="1"/>
              <a:t>rbon</a:t>
            </a:r>
            <a:endParaRPr lang="zh-CN" alt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838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6074537" y="-531000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6385435" y="-531000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6770426" y="-531000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7093627" y="-531000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72035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931588" y="6136115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5612715" y="5498369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762016" y="6141219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9443143" y="5518502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7" name="ïšľídé">
            <a:extLst>
              <a:ext uri="{FF2B5EF4-FFF2-40B4-BE49-F238E27FC236}">
                <a16:creationId xmlns:a16="http://schemas.microsoft.com/office/drawing/2014/main" id="{04C4F8E3-FCE6-D22E-C836-008C45F10724}"/>
              </a:ext>
            </a:extLst>
          </p:cNvPr>
          <p:cNvCxnSpPr>
            <a:cxnSpLocks/>
          </p:cNvCxnSpPr>
          <p:nvPr/>
        </p:nvCxnSpPr>
        <p:spPr>
          <a:xfrm>
            <a:off x="210116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ïṥḷíďé">
            <a:extLst>
              <a:ext uri="{FF2B5EF4-FFF2-40B4-BE49-F238E27FC236}">
                <a16:creationId xmlns:a16="http://schemas.microsoft.com/office/drawing/2014/main" id="{26DA2E09-C3F1-01DF-93F1-41471B426B36}"/>
              </a:ext>
            </a:extLst>
          </p:cNvPr>
          <p:cNvSpPr/>
          <p:nvPr/>
        </p:nvSpPr>
        <p:spPr>
          <a:xfrm>
            <a:off x="178228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21" name="î$ľiďé">
            <a:extLst>
              <a:ext uri="{FF2B5EF4-FFF2-40B4-BE49-F238E27FC236}">
                <a16:creationId xmlns:a16="http://schemas.microsoft.com/office/drawing/2014/main" id="{DD4196D9-7672-4F21-FE1D-F308A99FC312}"/>
              </a:ext>
            </a:extLst>
          </p:cNvPr>
          <p:cNvSpPr txBox="1"/>
          <p:nvPr/>
        </p:nvSpPr>
        <p:spPr>
          <a:xfrm>
            <a:off x="239926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ïšlîḑe">
            <a:extLst>
              <a:ext uri="{FF2B5EF4-FFF2-40B4-BE49-F238E27FC236}">
                <a16:creationId xmlns:a16="http://schemas.microsoft.com/office/drawing/2014/main" id="{7D1F5CD1-B45F-C626-F779-8331594C283A}"/>
              </a:ext>
            </a:extLst>
          </p:cNvPr>
          <p:cNvSpPr txBox="1"/>
          <p:nvPr/>
        </p:nvSpPr>
        <p:spPr>
          <a:xfrm>
            <a:off x="622968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ïṧľïḍe">
            <a:extLst>
              <a:ext uri="{FF2B5EF4-FFF2-40B4-BE49-F238E27FC236}">
                <a16:creationId xmlns:a16="http://schemas.microsoft.com/office/drawing/2014/main" id="{F58C3271-8BFD-04DB-1288-E1B4D542D8AD}"/>
              </a:ext>
            </a:extLst>
          </p:cNvPr>
          <p:cNvSpPr txBox="1"/>
          <p:nvPr/>
        </p:nvSpPr>
        <p:spPr>
          <a:xfrm>
            <a:off x="1006217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isḻíḋe">
            <a:extLst>
              <a:ext uri="{FF2B5EF4-FFF2-40B4-BE49-F238E27FC236}">
                <a16:creationId xmlns:a16="http://schemas.microsoft.com/office/drawing/2014/main" id="{01AD0BBF-FF5A-F5F5-C3B9-6D200431F76B}"/>
              </a:ext>
            </a:extLst>
          </p:cNvPr>
          <p:cNvSpPr/>
          <p:nvPr/>
        </p:nvSpPr>
        <p:spPr>
          <a:xfrm>
            <a:off x="210116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C321353-0C29-AA76-DAED-A19ED1FD81A7}"/>
                  </a:ext>
                </a:extLst>
              </p:cNvPr>
              <p:cNvSpPr txBox="1"/>
              <p:nvPr/>
            </p:nvSpPr>
            <p:spPr>
              <a:xfrm>
                <a:off x="2543901" y="3148007"/>
                <a:ext cx="415876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𝑷𝒓𝒊𝒄𝒆</m:t>
                      </m:r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∝ </m:t>
                      </m:r>
                      <m:r>
                        <a:rPr kumimoji="1" lang="en-US" altLang="zh-CN" sz="4800" b="1" i="1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𝑹𝒊</m:t>
                      </m:r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kumimoji="1" lang="en-US" altLang="zh-CN" sz="4800" b="1" i="1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kumimoji="1" lang="zh-CN" altLang="en-US" sz="4800" b="1" i="1" dirty="0">
                  <a:solidFill>
                    <a:schemeClr val="accent1"/>
                  </a:solidFill>
                  <a:effectLst>
                    <a:outerShdw blurRad="1270000" dist="38100" sx="102000" sy="102000" algn="tl" rotWithShape="0">
                      <a:schemeClr val="accent1">
                        <a:lumMod val="75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C321353-0C29-AA76-DAED-A19ED1FD8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01" y="3148007"/>
                <a:ext cx="4158767" cy="738664"/>
              </a:xfrm>
              <a:prstGeom prst="rect">
                <a:avLst/>
              </a:prstGeom>
              <a:blipFill>
                <a:blip r:embed="rId2"/>
                <a:stretch>
                  <a:fillRect l="-24390" t="-126667" r="-27744" b="-15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20CC3B-5C21-12E9-3488-1630E57AE6A8}"/>
                  </a:ext>
                </a:extLst>
              </p:cNvPr>
              <p:cNvSpPr txBox="1"/>
              <p:nvPr/>
            </p:nvSpPr>
            <p:spPr>
              <a:xfrm>
                <a:off x="6645551" y="3101841"/>
                <a:ext cx="501922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1" lang="en-US" altLang="zh-CN" sz="4800" b="1" i="1" smtClean="0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𝑫𝒊𝒔𝒕𝒓𝒊𝒃𝒖𝒕𝒊𝒐</m:t>
                      </m:r>
                      <m:r>
                        <a:rPr kumimoji="1" lang="en-US" altLang="zh-CN" sz="4800" b="1" i="1">
                          <a:solidFill>
                            <a:schemeClr val="accent1"/>
                          </a:solidFill>
                          <a:effectLst>
                            <a:outerShdw blurRad="1270000" dist="38100" sx="102000" sy="102000" algn="tl" rotWithShape="0">
                              <a:schemeClr val="accent1">
                                <a:lumMod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20CC3B-5C21-12E9-3488-1630E57A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51" y="3101841"/>
                <a:ext cx="5019222" cy="830997"/>
              </a:xfrm>
              <a:prstGeom prst="rect">
                <a:avLst/>
              </a:prstGeom>
              <a:blipFill>
                <a:blip r:embed="rId3"/>
                <a:stretch>
                  <a:fillRect l="-15152" t="-100000" r="-19192" b="-1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33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40E9A-85E6-02A9-C744-BB78054963D2}"/>
              </a:ext>
            </a:extLst>
          </p:cNvPr>
          <p:cNvGrpSpPr/>
          <p:nvPr/>
        </p:nvGrpSpPr>
        <p:grpSpPr>
          <a:xfrm>
            <a:off x="-8934001" y="-615083"/>
            <a:ext cx="7920000" cy="7920000"/>
            <a:chOff x="3859186" y="-484108"/>
            <a:chExt cx="7920000" cy="79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4B86CB-7350-FB14-7AE7-55B01AAEE7F5}"/>
                </a:ext>
              </a:extLst>
            </p:cNvPr>
            <p:cNvSpPr/>
            <p:nvPr/>
          </p:nvSpPr>
          <p:spPr>
            <a:xfrm>
              <a:off x="3859186" y="-484108"/>
              <a:ext cx="7920000" cy="79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0B2B915-967E-BA7E-DB5C-211AA8EB3AE7}"/>
                </a:ext>
              </a:extLst>
            </p:cNvPr>
            <p:cNvGrpSpPr/>
            <p:nvPr/>
          </p:nvGrpSpPr>
          <p:grpSpPr>
            <a:xfrm>
              <a:off x="9445225" y="2011124"/>
              <a:ext cx="2261429" cy="2190874"/>
              <a:chOff x="9550639" y="1699846"/>
              <a:chExt cx="2261429" cy="2190874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9D5A34-A2E2-031E-7A91-AE408B61E73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引入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：</a:t>
                </a:r>
                <a:r>
                  <a:rPr kumimoji="0" lang="en-GB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产品定价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593ED84-A759-B148-6F14-34C7DE6DA7CC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A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C92DFD-5BD8-8CAE-12F9-3908CE1708E1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思考：一个苹果如何定价；一克黄金如何定价？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4EAA7-17F5-E4A7-BBE0-019D09405DFE}"/>
              </a:ext>
            </a:extLst>
          </p:cNvPr>
          <p:cNvGrpSpPr/>
          <p:nvPr/>
        </p:nvGrpSpPr>
        <p:grpSpPr>
          <a:xfrm>
            <a:off x="-9244899" y="-615083"/>
            <a:ext cx="7920000" cy="7920000"/>
            <a:chOff x="1237032" y="-484108"/>
            <a:chExt cx="7920000" cy="792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B50E5E-5A3F-09B3-B6AE-069A4A485218}"/>
                </a:ext>
              </a:extLst>
            </p:cNvPr>
            <p:cNvSpPr/>
            <p:nvPr/>
          </p:nvSpPr>
          <p:spPr>
            <a:xfrm>
              <a:off x="1237032" y="-484108"/>
              <a:ext cx="7920000" cy="792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33B7847-F48F-995B-738C-E7D870367B00}"/>
                </a:ext>
              </a:extLst>
            </p:cNvPr>
            <p:cNvGrpSpPr/>
            <p:nvPr/>
          </p:nvGrpSpPr>
          <p:grpSpPr>
            <a:xfrm>
              <a:off x="6854621" y="2011124"/>
              <a:ext cx="2261429" cy="2190874"/>
              <a:chOff x="9550639" y="1699846"/>
              <a:chExt cx="2261429" cy="219087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82D92-E84B-0EF0-76C1-06E4FBC5CF63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b="1" dirty="0" err="1">
                    <a:solidFill>
                      <a:schemeClr val="bg1"/>
                    </a:solidFill>
                  </a:rPr>
                  <a:t>金融产品定价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088BD7-1C12-640E-55E0-9F69A2672802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B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1095C9-FE7D-292E-D2B1-B61371D2D10B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现金流贴现定价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估值定价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 风险与损失定价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D47861-CFA9-C7D3-66DC-67FF596364F7}"/>
              </a:ext>
            </a:extLst>
          </p:cNvPr>
          <p:cNvGrpSpPr/>
          <p:nvPr/>
        </p:nvGrpSpPr>
        <p:grpSpPr>
          <a:xfrm>
            <a:off x="-9629890" y="-615083"/>
            <a:ext cx="7920000" cy="7920000"/>
            <a:chOff x="-1394555" y="-484108"/>
            <a:chExt cx="7920000" cy="792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B0CDDF-919E-A6D9-7A81-5AD60134BE1D}"/>
                </a:ext>
              </a:extLst>
            </p:cNvPr>
            <p:cNvSpPr/>
            <p:nvPr/>
          </p:nvSpPr>
          <p:spPr>
            <a:xfrm>
              <a:off x="-1394555" y="-484108"/>
              <a:ext cx="7920000" cy="792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19A22-D225-E9DD-7921-22FD55D90393}"/>
                </a:ext>
              </a:extLst>
            </p:cNvPr>
            <p:cNvGrpSpPr/>
            <p:nvPr/>
          </p:nvGrpSpPr>
          <p:grpSpPr>
            <a:xfrm>
              <a:off x="4094855" y="2011124"/>
              <a:ext cx="2261429" cy="3175759"/>
              <a:chOff x="9550639" y="1699846"/>
              <a:chExt cx="2261429" cy="317575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3A54E3D-8194-E8C9-D399-4FAF910DC3C8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商业银行信贷定价：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6CD8CA-2A94-B4DB-1AE7-AA21BCDE5264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C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327A3CE-CB0E-3859-F483-714059EDCE97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商业银行产品定价法：关系定价法</a:t>
                </a:r>
                <a:endParaRPr kumimoji="1" lang="en-US" altLang="zh-CN" sz="1600" dirty="0">
                  <a:solidFill>
                    <a:schemeClr val="bg1"/>
                  </a:solidFill>
                </a:endParaRPr>
              </a:p>
              <a:p>
                <a:r>
                  <a:rPr kumimoji="1" lang="en-US" altLang="zh-CN" sz="1600" dirty="0">
                    <a:solidFill>
                      <a:schemeClr val="bg1"/>
                    </a:solidFill>
                  </a:rPr>
                  <a:t>·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 信贷产品定价：</a:t>
                </a:r>
                <a:r>
                  <a:rPr kumimoji="1" lang="en-US" altLang="zh-CN" sz="1600" dirty="0">
                    <a:solidFill>
                      <a:schemeClr val="bg1"/>
                    </a:solidFill>
                  </a:rPr>
                  <a:t>KMV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CreditMetrics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模型、信用等级转移矩阵和信用利差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C6A93B-BB53-A770-79F9-92F3758195C1}"/>
              </a:ext>
            </a:extLst>
          </p:cNvPr>
          <p:cNvGrpSpPr/>
          <p:nvPr/>
        </p:nvGrpSpPr>
        <p:grpSpPr>
          <a:xfrm>
            <a:off x="-9953091" y="-615083"/>
            <a:ext cx="7920000" cy="7920000"/>
            <a:chOff x="-4180316" y="-484108"/>
            <a:chExt cx="7920000" cy="792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87F8FD-17E8-2831-575D-F06F70061B75}"/>
                </a:ext>
              </a:extLst>
            </p:cNvPr>
            <p:cNvSpPr/>
            <p:nvPr/>
          </p:nvSpPr>
          <p:spPr>
            <a:xfrm>
              <a:off x="-4180316" y="-484108"/>
              <a:ext cx="7920000" cy="79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3175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B9384B-4873-9235-FF71-3E924E02F777}"/>
                </a:ext>
              </a:extLst>
            </p:cNvPr>
            <p:cNvGrpSpPr/>
            <p:nvPr/>
          </p:nvGrpSpPr>
          <p:grpSpPr>
            <a:xfrm>
              <a:off x="1020766" y="2011124"/>
              <a:ext cx="2261429" cy="2683316"/>
              <a:chOff x="9550639" y="1699846"/>
              <a:chExt cx="2261429" cy="268331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B81F5A-D0C6-2638-08C7-81404F59432F}"/>
                  </a:ext>
                </a:extLst>
              </p:cNvPr>
              <p:cNvSpPr txBox="1"/>
              <p:nvPr/>
            </p:nvSpPr>
            <p:spPr>
              <a:xfrm>
                <a:off x="9550639" y="2367877"/>
                <a:ext cx="2261429" cy="39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信用在险价值：</a:t>
                </a:r>
                <a:endPara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19577-DE0F-08FB-264B-855619BDE0F7}"/>
                  </a:ext>
                </a:extLst>
              </p:cNvPr>
              <p:cNvSpPr txBox="1"/>
              <p:nvPr/>
            </p:nvSpPr>
            <p:spPr>
              <a:xfrm>
                <a:off x="10124507" y="1699846"/>
                <a:ext cx="11136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bg1"/>
                    </a:solidFill>
                  </a:rPr>
                  <a:t>D</a:t>
                </a:r>
                <a:endParaRPr kumimoji="1" lang="zh-CN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170F1A-1A15-233D-01B8-C7349CDB652C}"/>
                  </a:ext>
                </a:extLst>
              </p:cNvPr>
              <p:cNvSpPr txBox="1"/>
              <p:nvPr/>
            </p:nvSpPr>
            <p:spPr>
              <a:xfrm>
                <a:off x="9725923" y="3059723"/>
                <a:ext cx="19108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</a:rPr>
                  <a:t>基于在险价值的思想和信用风险损失的概率分布，得出的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，基于</a:t>
                </a:r>
                <a:r>
                  <a:rPr kumimoji="1" lang="en-US" altLang="zh-CN" sz="1600" dirty="0" err="1">
                    <a:solidFill>
                      <a:schemeClr val="bg1"/>
                    </a:solidFill>
                  </a:rPr>
                  <a:t>VaR</a:t>
                </a:r>
                <a:r>
                  <a:rPr kumimoji="1" lang="zh-CN" altLang="en-US" sz="1600" dirty="0">
                    <a:solidFill>
                      <a:schemeClr val="bg1"/>
                    </a:solidFill>
                  </a:rPr>
                  <a:t>进行产品定价</a:t>
                </a:r>
              </a:p>
            </p:txBody>
          </p:sp>
        </p:grpSp>
      </p:grpSp>
      <p:cxnSp>
        <p:nvCxnSpPr>
          <p:cNvPr id="10" name="ïṡľíḓê">
            <a:extLst>
              <a:ext uri="{FF2B5EF4-FFF2-40B4-BE49-F238E27FC236}">
                <a16:creationId xmlns:a16="http://schemas.microsoft.com/office/drawing/2014/main" id="{3C086D6E-3FF2-C42F-0845-ACA7190B65DD}"/>
              </a:ext>
            </a:extLst>
          </p:cNvPr>
          <p:cNvCxnSpPr>
            <a:cxnSpLocks/>
          </p:cNvCxnSpPr>
          <p:nvPr/>
        </p:nvCxnSpPr>
        <p:spPr>
          <a:xfrm>
            <a:off x="24616" y="6489500"/>
            <a:ext cx="12187824" cy="22165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ïṥľîḋé">
            <a:extLst>
              <a:ext uri="{FF2B5EF4-FFF2-40B4-BE49-F238E27FC236}">
                <a16:creationId xmlns:a16="http://schemas.microsoft.com/office/drawing/2014/main" id="{C9573098-3F36-70B8-1C91-8C1695C98FAB}"/>
              </a:ext>
            </a:extLst>
          </p:cNvPr>
          <p:cNvCxnSpPr>
            <a:cxnSpLocks/>
          </p:cNvCxnSpPr>
          <p:nvPr/>
        </p:nvCxnSpPr>
        <p:spPr>
          <a:xfrm>
            <a:off x="5235848" y="6136115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ṥľide">
            <a:extLst>
              <a:ext uri="{FF2B5EF4-FFF2-40B4-BE49-F238E27FC236}">
                <a16:creationId xmlns:a16="http://schemas.microsoft.com/office/drawing/2014/main" id="{4F58610C-8F0F-FC58-9D6F-B5DC8332C884}"/>
              </a:ext>
            </a:extLst>
          </p:cNvPr>
          <p:cNvSpPr/>
          <p:nvPr/>
        </p:nvSpPr>
        <p:spPr>
          <a:xfrm>
            <a:off x="4916975" y="5498369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17" name="ïšḷïďé">
            <a:extLst>
              <a:ext uri="{FF2B5EF4-FFF2-40B4-BE49-F238E27FC236}">
                <a16:creationId xmlns:a16="http://schemas.microsoft.com/office/drawing/2014/main" id="{9E9C6FE5-8714-8D14-541B-C08FBDE12F87}"/>
              </a:ext>
            </a:extLst>
          </p:cNvPr>
          <p:cNvCxnSpPr>
            <a:cxnSpLocks/>
          </p:cNvCxnSpPr>
          <p:nvPr/>
        </p:nvCxnSpPr>
        <p:spPr>
          <a:xfrm>
            <a:off x="9066276" y="6141219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ṩḻïďe">
            <a:extLst>
              <a:ext uri="{FF2B5EF4-FFF2-40B4-BE49-F238E27FC236}">
                <a16:creationId xmlns:a16="http://schemas.microsoft.com/office/drawing/2014/main" id="{E2404B24-4E25-C63E-623D-2D60F059BC10}"/>
              </a:ext>
            </a:extLst>
          </p:cNvPr>
          <p:cNvSpPr/>
          <p:nvPr/>
        </p:nvSpPr>
        <p:spPr>
          <a:xfrm>
            <a:off x="8747403" y="5518502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cxnSp>
        <p:nvCxnSpPr>
          <p:cNvPr id="7" name="ïšľídé">
            <a:extLst>
              <a:ext uri="{FF2B5EF4-FFF2-40B4-BE49-F238E27FC236}">
                <a16:creationId xmlns:a16="http://schemas.microsoft.com/office/drawing/2014/main" id="{04C4F8E3-FCE6-D22E-C836-008C45F10724}"/>
              </a:ext>
            </a:extLst>
          </p:cNvPr>
          <p:cNvCxnSpPr>
            <a:cxnSpLocks/>
          </p:cNvCxnSpPr>
          <p:nvPr/>
        </p:nvCxnSpPr>
        <p:spPr>
          <a:xfrm>
            <a:off x="1405420" y="6111614"/>
            <a:ext cx="0" cy="3600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ïṥḷíďé">
            <a:extLst>
              <a:ext uri="{FF2B5EF4-FFF2-40B4-BE49-F238E27FC236}">
                <a16:creationId xmlns:a16="http://schemas.microsoft.com/office/drawing/2014/main" id="{26DA2E09-C3F1-01DF-93F1-41471B426B36}"/>
              </a:ext>
            </a:extLst>
          </p:cNvPr>
          <p:cNvSpPr/>
          <p:nvPr/>
        </p:nvSpPr>
        <p:spPr>
          <a:xfrm>
            <a:off x="1086547" y="5470118"/>
            <a:ext cx="637746" cy="6377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21" name="î$ľiďé">
            <a:extLst>
              <a:ext uri="{FF2B5EF4-FFF2-40B4-BE49-F238E27FC236}">
                <a16:creationId xmlns:a16="http://schemas.microsoft.com/office/drawing/2014/main" id="{DD4196D9-7672-4F21-FE1D-F308A99FC312}"/>
              </a:ext>
            </a:extLst>
          </p:cNvPr>
          <p:cNvSpPr txBox="1"/>
          <p:nvPr/>
        </p:nvSpPr>
        <p:spPr>
          <a:xfrm>
            <a:off x="1703521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正向定价：关系定价，与 碳指数程度定价法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ïšlîḑe">
            <a:extLst>
              <a:ext uri="{FF2B5EF4-FFF2-40B4-BE49-F238E27FC236}">
                <a16:creationId xmlns:a16="http://schemas.microsoft.com/office/drawing/2014/main" id="{7D1F5CD1-B45F-C626-F779-8331594C283A}"/>
              </a:ext>
            </a:extLst>
          </p:cNvPr>
          <p:cNvSpPr txBox="1"/>
          <p:nvPr/>
        </p:nvSpPr>
        <p:spPr>
          <a:xfrm>
            <a:off x="5533949" y="5701710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负向定价：信用利差，与 绿色利差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ïṧľïḍe">
            <a:extLst>
              <a:ext uri="{FF2B5EF4-FFF2-40B4-BE49-F238E27FC236}">
                <a16:creationId xmlns:a16="http://schemas.microsoft.com/office/drawing/2014/main" id="{F58C3271-8BFD-04DB-1288-E1B4D542D8AD}"/>
              </a:ext>
            </a:extLst>
          </p:cNvPr>
          <p:cNvSpPr txBox="1"/>
          <p:nvPr/>
        </p:nvSpPr>
        <p:spPr>
          <a:xfrm>
            <a:off x="9366431" y="5720489"/>
            <a:ext cx="208818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/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风险补偿定价：绿色在险价值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isḻíḋe">
            <a:extLst>
              <a:ext uri="{FF2B5EF4-FFF2-40B4-BE49-F238E27FC236}">
                <a16:creationId xmlns:a16="http://schemas.microsoft.com/office/drawing/2014/main" id="{01AD0BBF-FF5A-F5F5-C3B9-6D200431F76B}"/>
              </a:ext>
            </a:extLst>
          </p:cNvPr>
          <p:cNvSpPr/>
          <p:nvPr/>
        </p:nvSpPr>
        <p:spPr>
          <a:xfrm>
            <a:off x="482570" y="421932"/>
            <a:ext cx="491501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2-2.</a:t>
            </a:r>
            <a:r>
              <a:rPr lang="zh-CN" altLang="en-US" sz="2800" b="1" dirty="0"/>
              <a:t>金融产品固有属性：</a:t>
            </a:r>
            <a:endParaRPr lang="en-US" altLang="zh-CN" sz="2800" b="1" dirty="0"/>
          </a:p>
          <a:p>
            <a:pPr>
              <a:buSzPct val="25000"/>
            </a:pPr>
            <a:r>
              <a:rPr lang="zh-CN" altLang="en-US" sz="2800" b="1" dirty="0">
                <a:solidFill>
                  <a:schemeClr val="accent1"/>
                </a:solidFill>
              </a:rPr>
              <a:t>绿色普惠信贷产品定价理论</a:t>
            </a:r>
            <a:r>
              <a:rPr lang="en-US" altLang="zh-CN" sz="2800" b="1" dirty="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61CF5EF-B25B-41EE-D074-6192EABBCD65}"/>
              </a:ext>
            </a:extLst>
          </p:cNvPr>
          <p:cNvGrpSpPr/>
          <p:nvPr/>
        </p:nvGrpSpPr>
        <p:grpSpPr>
          <a:xfrm>
            <a:off x="5397589" y="987885"/>
            <a:ext cx="6861150" cy="584775"/>
            <a:chOff x="2543901" y="3101841"/>
            <a:chExt cx="6861150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C321353-0C29-AA76-DAED-A19ED1FD81A7}"/>
                    </a:ext>
                  </a:extLst>
                </p:cNvPr>
                <p:cNvSpPr txBox="1"/>
                <p:nvPr/>
              </p:nvSpPr>
              <p:spPr>
                <a:xfrm>
                  <a:off x="2543901" y="3148007"/>
                  <a:ext cx="27687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𝑷𝒓𝒊𝒄𝒆</m:t>
                        </m:r>
                        <m:r>
                          <a:rPr kumimoji="1" lang="en-US" altLang="zh-CN" sz="32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∝ </m:t>
                        </m:r>
                        <m:r>
                          <a:rPr kumimoji="1" lang="en-US" altLang="zh-CN" sz="3200" b="1" i="1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𝑹𝒊</m:t>
                        </m:r>
                        <m:r>
                          <a:rPr kumimoji="1" lang="en-US" altLang="zh-CN" sz="32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kumimoji="1" lang="en-US" altLang="zh-CN" sz="3200" b="1" i="1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kumimoji="1" lang="zh-CN" altLang="en-US" sz="3200" b="1" i="1" dirty="0">
                    <a:solidFill>
                      <a:schemeClr val="accent1"/>
                    </a:solidFill>
                    <a:effectLst>
                      <a:outerShdw blurRad="1270000" dist="38100" sx="102000" sy="102000" algn="tl" rotWithShape="0">
                        <a:schemeClr val="accent1">
                          <a:lumMod val="75000"/>
                        </a:schemeClr>
                      </a:outerShd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C321353-0C29-AA76-DAED-A19ED1FD8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3901" y="3148007"/>
                  <a:ext cx="2768771" cy="492443"/>
                </a:xfrm>
                <a:prstGeom prst="rect">
                  <a:avLst/>
                </a:prstGeom>
                <a:blipFill>
                  <a:blip r:embed="rId2"/>
                  <a:stretch>
                    <a:fillRect l="-26364" t="-142500" r="-30000" b="-17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B20CC3B-5C21-12E9-3488-1630E57AE6A8}"/>
                    </a:ext>
                  </a:extLst>
                </p:cNvPr>
                <p:cNvSpPr txBox="1"/>
                <p:nvPr/>
              </p:nvSpPr>
              <p:spPr>
                <a:xfrm>
                  <a:off x="4385829" y="3101841"/>
                  <a:ext cx="501922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kumimoji="1" lang="en-US" altLang="zh-CN" sz="3200" b="1" i="1" smtClean="0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𝑫𝒊𝒔𝒕𝒓𝒊𝒃𝒖𝒕𝒊𝒐</m:t>
                        </m:r>
                        <m:r>
                          <a:rPr kumimoji="1" lang="en-US" altLang="zh-CN" sz="3200" b="1" i="1">
                            <a:solidFill>
                              <a:schemeClr val="accent1"/>
                            </a:solidFill>
                            <a:effectLst>
                              <a:outerShdw blurRad="1270000" dist="38100" sx="102000" sy="102000" algn="tl" rotWithShape="0">
                                <a:schemeClr val="accent1">
                                  <a:lumMod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B20CC3B-5C21-12E9-3488-1630E57AE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5829" y="3101841"/>
                  <a:ext cx="5019222" cy="584775"/>
                </a:xfrm>
                <a:prstGeom prst="rect">
                  <a:avLst/>
                </a:prstGeom>
                <a:blipFill>
                  <a:blip r:embed="rId3"/>
                  <a:stretch>
                    <a:fillRect t="-104255" b="-1212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FB08FF5-50B1-7CD3-E2DA-28B072706499}"/>
              </a:ext>
            </a:extLst>
          </p:cNvPr>
          <p:cNvGrpSpPr/>
          <p:nvPr/>
        </p:nvGrpSpPr>
        <p:grpSpPr>
          <a:xfrm>
            <a:off x="3608997" y="2009805"/>
            <a:ext cx="7588248" cy="720000"/>
            <a:chOff x="2338389" y="3264891"/>
            <a:chExt cx="7588248" cy="720000"/>
          </a:xfrm>
        </p:grpSpPr>
        <p:sp>
          <p:nvSpPr>
            <p:cNvPr id="16" name="ïś1íḓê">
              <a:extLst>
                <a:ext uri="{FF2B5EF4-FFF2-40B4-BE49-F238E27FC236}">
                  <a16:creationId xmlns:a16="http://schemas.microsoft.com/office/drawing/2014/main" id="{DD0EA0B7-BE60-AF1E-29E5-9A8EDC254FCA}"/>
                </a:ext>
              </a:extLst>
            </p:cNvPr>
            <p:cNvSpPr/>
            <p:nvPr/>
          </p:nvSpPr>
          <p:spPr>
            <a:xfrm>
              <a:off x="2338389" y="326489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îSḷiḋè">
              <a:extLst>
                <a:ext uri="{FF2B5EF4-FFF2-40B4-BE49-F238E27FC236}">
                  <a16:creationId xmlns:a16="http://schemas.microsoft.com/office/drawing/2014/main" id="{516663E3-5E0B-A17E-0D84-4DC2F3041C01}"/>
                </a:ext>
              </a:extLst>
            </p:cNvPr>
            <p:cNvSpPr txBox="1"/>
            <p:nvPr/>
          </p:nvSpPr>
          <p:spPr>
            <a:xfrm>
              <a:off x="2944480" y="3440225"/>
              <a:ext cx="15467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历史模拟法</a:t>
              </a:r>
              <a:endParaRPr lang="en-US" altLang="zh-CN" sz="1800" b="1" dirty="0"/>
            </a:p>
          </p:txBody>
        </p:sp>
        <p:sp>
          <p:nvSpPr>
            <p:cNvPr id="20" name="ïṥľîḑe">
              <a:extLst>
                <a:ext uri="{FF2B5EF4-FFF2-40B4-BE49-F238E27FC236}">
                  <a16:creationId xmlns:a16="http://schemas.microsoft.com/office/drawing/2014/main" id="{A332B3C4-0CE9-60DF-EFAC-EB01823C1701}"/>
                </a:ext>
              </a:extLst>
            </p:cNvPr>
            <p:cNvSpPr/>
            <p:nvPr/>
          </p:nvSpPr>
          <p:spPr>
            <a:xfrm>
              <a:off x="5707289" y="3346008"/>
              <a:ext cx="4009798" cy="543430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相关产品交易活跃、市场有效性增加后，利用历史数据模拟替代分布假设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ïšḷíďé">
              <a:extLst>
                <a:ext uri="{FF2B5EF4-FFF2-40B4-BE49-F238E27FC236}">
                  <a16:creationId xmlns:a16="http://schemas.microsoft.com/office/drawing/2014/main" id="{2F9462A3-20D3-0D10-E6AB-8F49633805ED}"/>
                </a:ext>
              </a:extLst>
            </p:cNvPr>
            <p:cNvSpPr txBox="1"/>
            <p:nvPr/>
          </p:nvSpPr>
          <p:spPr>
            <a:xfrm>
              <a:off x="2408845" y="339405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01</a:t>
              </a:r>
            </a:p>
          </p:txBody>
        </p:sp>
        <p:cxnSp>
          <p:nvCxnSpPr>
            <p:cNvPr id="45" name="îṡḷiḍè">
              <a:extLst>
                <a:ext uri="{FF2B5EF4-FFF2-40B4-BE49-F238E27FC236}">
                  <a16:creationId xmlns:a16="http://schemas.microsoft.com/office/drawing/2014/main" id="{11375286-05CC-3366-D46D-107313A02739}"/>
                </a:ext>
              </a:extLst>
            </p:cNvPr>
            <p:cNvCxnSpPr>
              <a:cxnSpLocks/>
            </p:cNvCxnSpPr>
            <p:nvPr/>
          </p:nvCxnSpPr>
          <p:spPr>
            <a:xfrm>
              <a:off x="2948415" y="339675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7CA89D7-A531-58F7-B59D-47704B7E13FC}"/>
              </a:ext>
            </a:extLst>
          </p:cNvPr>
          <p:cNvGrpSpPr/>
          <p:nvPr/>
        </p:nvGrpSpPr>
        <p:grpSpPr>
          <a:xfrm>
            <a:off x="3608997" y="3055740"/>
            <a:ext cx="7588248" cy="720000"/>
            <a:chOff x="2338389" y="3264891"/>
            <a:chExt cx="7588248" cy="720000"/>
          </a:xfrm>
        </p:grpSpPr>
        <p:sp>
          <p:nvSpPr>
            <p:cNvPr id="47" name="ïś1íḓê">
              <a:extLst>
                <a:ext uri="{FF2B5EF4-FFF2-40B4-BE49-F238E27FC236}">
                  <a16:creationId xmlns:a16="http://schemas.microsoft.com/office/drawing/2014/main" id="{97641C31-0B2F-FF28-C73B-E4A3FF821760}"/>
                </a:ext>
              </a:extLst>
            </p:cNvPr>
            <p:cNvSpPr/>
            <p:nvPr/>
          </p:nvSpPr>
          <p:spPr>
            <a:xfrm>
              <a:off x="2338389" y="326489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îSḷiḋè">
              <a:extLst>
                <a:ext uri="{FF2B5EF4-FFF2-40B4-BE49-F238E27FC236}">
                  <a16:creationId xmlns:a16="http://schemas.microsoft.com/office/drawing/2014/main" id="{23EDBA14-25E4-9EDD-4562-316149956FBB}"/>
                </a:ext>
              </a:extLst>
            </p:cNvPr>
            <p:cNvSpPr txBox="1"/>
            <p:nvPr/>
          </p:nvSpPr>
          <p:spPr>
            <a:xfrm>
              <a:off x="2944480" y="3440225"/>
              <a:ext cx="1546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刻画波动率</a:t>
              </a:r>
              <a:endParaRPr lang="en-US" altLang="zh-CN" sz="1800" b="1" dirty="0"/>
            </a:p>
          </p:txBody>
        </p:sp>
        <p:sp>
          <p:nvSpPr>
            <p:cNvPr id="49" name="ïṥľîḑe">
              <a:extLst>
                <a:ext uri="{FF2B5EF4-FFF2-40B4-BE49-F238E27FC236}">
                  <a16:creationId xmlns:a16="http://schemas.microsoft.com/office/drawing/2014/main" id="{55DAAB08-6C8D-56E7-E7AD-EF2D1BA0351F}"/>
                </a:ext>
              </a:extLst>
            </p:cNvPr>
            <p:cNvSpPr/>
            <p:nvPr/>
          </p:nvSpPr>
          <p:spPr>
            <a:xfrm>
              <a:off x="5707289" y="3357025"/>
              <a:ext cx="4009798" cy="49600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根据绿色消费时序数据的性质，进行水平值和波动率建模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0" name="ïšḷíďé">
              <a:extLst>
                <a:ext uri="{FF2B5EF4-FFF2-40B4-BE49-F238E27FC236}">
                  <a16:creationId xmlns:a16="http://schemas.microsoft.com/office/drawing/2014/main" id="{2AC6A914-A6D6-CD19-2496-B96E14927BD3}"/>
                </a:ext>
              </a:extLst>
            </p:cNvPr>
            <p:cNvSpPr txBox="1"/>
            <p:nvPr/>
          </p:nvSpPr>
          <p:spPr>
            <a:xfrm>
              <a:off x="2408845" y="339405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02</a:t>
              </a:r>
            </a:p>
          </p:txBody>
        </p:sp>
        <p:cxnSp>
          <p:nvCxnSpPr>
            <p:cNvPr id="51" name="îṡḷiḍè">
              <a:extLst>
                <a:ext uri="{FF2B5EF4-FFF2-40B4-BE49-F238E27FC236}">
                  <a16:creationId xmlns:a16="http://schemas.microsoft.com/office/drawing/2014/main" id="{71F068B0-9789-2631-29B4-7941A762DF61}"/>
                </a:ext>
              </a:extLst>
            </p:cNvPr>
            <p:cNvCxnSpPr>
              <a:cxnSpLocks/>
            </p:cNvCxnSpPr>
            <p:nvPr/>
          </p:nvCxnSpPr>
          <p:spPr>
            <a:xfrm>
              <a:off x="2948415" y="339675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3EF3561-DFFA-D304-BAE7-6D2FB31210AC}"/>
              </a:ext>
            </a:extLst>
          </p:cNvPr>
          <p:cNvSpPr txBox="1"/>
          <p:nvPr/>
        </p:nvSpPr>
        <p:spPr>
          <a:xfrm>
            <a:off x="470315" y="2108950"/>
            <a:ext cx="4446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优化方向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r>
              <a:rPr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B22B31-D55C-AA20-25D7-50FDC79778A1}"/>
                  </a:ext>
                </a:extLst>
              </p:cNvPr>
              <p:cNvSpPr txBox="1"/>
              <p:nvPr/>
            </p:nvSpPr>
            <p:spPr>
              <a:xfrm>
                <a:off x="770190" y="4323101"/>
                <a:ext cx="10920554" cy="512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𝐺𝐴𝑅𝐶𝐻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 :    </m:t>
                      </m:r>
                      <m:sSubSup>
                        <m:sSub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6B22B31-D55C-AA20-25D7-50FDC7977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90" y="4323101"/>
                <a:ext cx="10920554" cy="512000"/>
              </a:xfrm>
              <a:prstGeom prst="rect">
                <a:avLst/>
              </a:prstGeom>
              <a:blipFill>
                <a:blip r:embed="rId4"/>
                <a:stretch>
                  <a:fillRect l="-232" t="-2439" r="-348" b="-36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044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ṣḷíḑê">
            <a:extLst>
              <a:ext uri="{FF2B5EF4-FFF2-40B4-BE49-F238E27FC236}">
                <a16:creationId xmlns:a16="http://schemas.microsoft.com/office/drawing/2014/main" id="{A61BA295-469D-D462-AC49-6923010B4EAD}"/>
              </a:ext>
            </a:extLst>
          </p:cNvPr>
          <p:cNvSpPr txBox="1"/>
          <p:nvPr/>
        </p:nvSpPr>
        <p:spPr>
          <a:xfrm>
            <a:off x="1055897" y="4336213"/>
            <a:ext cx="3431457" cy="1039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zh-CN" altLang="en-US" sz="1100" dirty="0"/>
              <a:t>       </a:t>
            </a:r>
            <a:r>
              <a:rPr lang="en-US" sz="1100" dirty="0" err="1"/>
              <a:t>同为绿色金融领域的评价类金融投融资产品</a:t>
            </a:r>
            <a:r>
              <a:rPr lang="zh-CN" altLang="en-US" sz="1100" dirty="0"/>
              <a:t>，</a:t>
            </a:r>
            <a:r>
              <a:rPr lang="en-US" altLang="zh-CN" sz="1100" dirty="0"/>
              <a:t>ESG</a:t>
            </a:r>
            <a:r>
              <a:rPr lang="zh-CN" altLang="en-US" sz="1100" dirty="0"/>
              <a:t>相关产品亦发挥着日益增长的重要作用。</a:t>
            </a:r>
            <a:endParaRPr lang="en-US" altLang="zh-CN" sz="1100" dirty="0"/>
          </a:p>
          <a:p>
            <a:r>
              <a:rPr lang="zh-CN" altLang="en-US" sz="1100" dirty="0"/>
              <a:t>       区分</a:t>
            </a:r>
            <a:r>
              <a:rPr lang="en-US" altLang="zh-CN" sz="1100" dirty="0"/>
              <a:t>ESG</a:t>
            </a:r>
            <a:r>
              <a:rPr lang="zh-CN" altLang="en-US" sz="1100" dirty="0"/>
              <a:t>和我们的绿色普惠信贷产品的异同，具有重要的现实意义。这也决定了产品的</a:t>
            </a:r>
            <a:r>
              <a:rPr lang="zh-CN" altLang="en-US" sz="1100" b="1" dirty="0"/>
              <a:t>存在必要性和不可替代性。</a:t>
            </a:r>
            <a:endParaRPr lang="en-US" sz="1100" b="1" dirty="0"/>
          </a:p>
        </p:txBody>
      </p:sp>
      <p:sp>
        <p:nvSpPr>
          <p:cNvPr id="3" name="îŝḻíde">
            <a:extLst>
              <a:ext uri="{FF2B5EF4-FFF2-40B4-BE49-F238E27FC236}">
                <a16:creationId xmlns:a16="http://schemas.microsoft.com/office/drawing/2014/main" id="{CEABF7CD-E82D-5FC7-C403-18909CA97C38}"/>
              </a:ext>
            </a:extLst>
          </p:cNvPr>
          <p:cNvSpPr txBox="1"/>
          <p:nvPr/>
        </p:nvSpPr>
        <p:spPr>
          <a:xfrm>
            <a:off x="4487356" y="4336213"/>
            <a:ext cx="1980119" cy="839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en-US" dirty="0"/>
              <a:t>Demonstrate necessity and uniqueness:</a:t>
            </a:r>
          </a:p>
          <a:p>
            <a:r>
              <a:rPr lang="en-US" dirty="0"/>
              <a:t>Green inclusive credit and ESG differences.</a:t>
            </a:r>
            <a:endParaRPr lang="en-US" altLang="zh-CN" dirty="0"/>
          </a:p>
        </p:txBody>
      </p:sp>
      <p:sp>
        <p:nvSpPr>
          <p:cNvPr id="4" name="ïṧ1ïḓè">
            <a:extLst>
              <a:ext uri="{FF2B5EF4-FFF2-40B4-BE49-F238E27FC236}">
                <a16:creationId xmlns:a16="http://schemas.microsoft.com/office/drawing/2014/main" id="{5704A85F-2394-17EA-292B-8807D03A1D5A}"/>
              </a:ext>
            </a:extLst>
          </p:cNvPr>
          <p:cNvSpPr txBox="1"/>
          <p:nvPr/>
        </p:nvSpPr>
        <p:spPr>
          <a:xfrm>
            <a:off x="7911438" y="1962814"/>
            <a:ext cx="259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适用领域：投资</a:t>
            </a:r>
            <a:r>
              <a:rPr lang="en-US" altLang="zh-CN" b="1" dirty="0"/>
              <a:t>/</a:t>
            </a:r>
            <a:r>
              <a:rPr lang="zh-CN" altLang="en-US" b="1" dirty="0"/>
              <a:t>消费</a:t>
            </a:r>
            <a:endParaRPr lang="en-US" altLang="zh-CN" b="1" dirty="0"/>
          </a:p>
        </p:txBody>
      </p:sp>
      <p:sp>
        <p:nvSpPr>
          <p:cNvPr id="35" name="iṩlïde">
            <a:extLst>
              <a:ext uri="{FF2B5EF4-FFF2-40B4-BE49-F238E27FC236}">
                <a16:creationId xmlns:a16="http://schemas.microsoft.com/office/drawing/2014/main" id="{F49CA238-FD28-C326-2717-3FD67D48F604}"/>
              </a:ext>
            </a:extLst>
          </p:cNvPr>
          <p:cNvSpPr txBox="1"/>
          <p:nvPr/>
        </p:nvSpPr>
        <p:spPr>
          <a:xfrm>
            <a:off x="7911439" y="2281332"/>
            <a:ext cx="2918382" cy="458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en-US" altLang="zh-CN" sz="1050" dirty="0"/>
              <a:t>Application field and perspective: Investment/consumption</a:t>
            </a:r>
          </a:p>
        </p:txBody>
      </p:sp>
      <p:cxnSp>
        <p:nvCxnSpPr>
          <p:cNvPr id="36" name="îṡ1iḍê">
            <a:extLst>
              <a:ext uri="{FF2B5EF4-FFF2-40B4-BE49-F238E27FC236}">
                <a16:creationId xmlns:a16="http://schemas.microsoft.com/office/drawing/2014/main" id="{96B43376-5130-5643-5B9E-70D874CFDE65}"/>
              </a:ext>
            </a:extLst>
          </p:cNvPr>
          <p:cNvCxnSpPr>
            <a:cxnSpLocks/>
          </p:cNvCxnSpPr>
          <p:nvPr/>
        </p:nvCxnSpPr>
        <p:spPr>
          <a:xfrm flipH="1">
            <a:off x="8015748" y="1822768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ļíḍè">
            <a:extLst>
              <a:ext uri="{FF2B5EF4-FFF2-40B4-BE49-F238E27FC236}">
                <a16:creationId xmlns:a16="http://schemas.microsoft.com/office/drawing/2014/main" id="{7EF1F6EC-2400-EBD0-441C-A7B2AA475D00}"/>
              </a:ext>
            </a:extLst>
          </p:cNvPr>
          <p:cNvSpPr txBox="1"/>
          <p:nvPr/>
        </p:nvSpPr>
        <p:spPr>
          <a:xfrm>
            <a:off x="7911439" y="3278556"/>
            <a:ext cx="310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侧重角度：高净值</a:t>
            </a:r>
            <a:r>
              <a:rPr lang="en-US" altLang="zh-CN" b="1" dirty="0"/>
              <a:t>/</a:t>
            </a:r>
            <a:r>
              <a:rPr lang="zh-CN" altLang="en-US" b="1" dirty="0"/>
              <a:t>普惠金融</a:t>
            </a:r>
            <a:endParaRPr lang="en-US" altLang="zh-CN" b="1" dirty="0"/>
          </a:p>
        </p:txBody>
      </p:sp>
      <p:sp>
        <p:nvSpPr>
          <p:cNvPr id="38" name="î$ḻîḓê">
            <a:extLst>
              <a:ext uri="{FF2B5EF4-FFF2-40B4-BE49-F238E27FC236}">
                <a16:creationId xmlns:a16="http://schemas.microsoft.com/office/drawing/2014/main" id="{F3F4B841-ECF0-372E-4D76-8B1A12C11EC7}"/>
              </a:ext>
            </a:extLst>
          </p:cNvPr>
          <p:cNvSpPr txBox="1"/>
          <p:nvPr/>
        </p:nvSpPr>
        <p:spPr>
          <a:xfrm>
            <a:off x="7911439" y="3597074"/>
            <a:ext cx="2918382" cy="26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en-US" altLang="zh-CN" sz="1050" dirty="0"/>
              <a:t>Focus: High net worth/Inclusive finance</a:t>
            </a:r>
          </a:p>
        </p:txBody>
      </p:sp>
      <p:cxnSp>
        <p:nvCxnSpPr>
          <p:cNvPr id="39" name="ï$1îḓé">
            <a:extLst>
              <a:ext uri="{FF2B5EF4-FFF2-40B4-BE49-F238E27FC236}">
                <a16:creationId xmlns:a16="http://schemas.microsoft.com/office/drawing/2014/main" id="{D51FE156-BF14-DE32-1FF8-61A4EF2DB909}"/>
              </a:ext>
            </a:extLst>
          </p:cNvPr>
          <p:cNvCxnSpPr>
            <a:cxnSpLocks/>
          </p:cNvCxnSpPr>
          <p:nvPr/>
        </p:nvCxnSpPr>
        <p:spPr>
          <a:xfrm flipH="1">
            <a:off x="8015748" y="3138510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0000">
                  <a:schemeClr val="accent5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ïṣ1íďè">
            <a:extLst>
              <a:ext uri="{FF2B5EF4-FFF2-40B4-BE49-F238E27FC236}">
                <a16:creationId xmlns:a16="http://schemas.microsoft.com/office/drawing/2014/main" id="{0DAFD3B6-CAC0-A21F-7CDC-4FE2FF695D77}"/>
              </a:ext>
            </a:extLst>
          </p:cNvPr>
          <p:cNvSpPr txBox="1"/>
          <p:nvPr/>
        </p:nvSpPr>
        <p:spPr>
          <a:xfrm>
            <a:off x="7911438" y="4594299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受众群体：工商主体</a:t>
            </a:r>
            <a:r>
              <a:rPr lang="en-US" altLang="zh-CN" b="1" dirty="0"/>
              <a:t>/</a:t>
            </a:r>
            <a:r>
              <a:rPr lang="zh-CN" altLang="en-US" b="1" dirty="0"/>
              <a:t>普罗大众</a:t>
            </a:r>
            <a:endParaRPr lang="en-US" altLang="zh-CN" b="1" dirty="0"/>
          </a:p>
        </p:txBody>
      </p:sp>
      <p:sp>
        <p:nvSpPr>
          <p:cNvPr id="41" name="íŝḻïḓê">
            <a:extLst>
              <a:ext uri="{FF2B5EF4-FFF2-40B4-BE49-F238E27FC236}">
                <a16:creationId xmlns:a16="http://schemas.microsoft.com/office/drawing/2014/main" id="{336E8195-709F-301D-EEBA-30E21EDA8871}"/>
              </a:ext>
            </a:extLst>
          </p:cNvPr>
          <p:cNvSpPr txBox="1"/>
          <p:nvPr/>
        </p:nvSpPr>
        <p:spPr>
          <a:xfrm>
            <a:off x="7911439" y="4912817"/>
            <a:ext cx="2918382" cy="45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en-US" altLang="zh-CN" sz="1050" dirty="0"/>
              <a:t>Audience: business subjects/the general public</a:t>
            </a:r>
          </a:p>
        </p:txBody>
      </p:sp>
      <p:cxnSp>
        <p:nvCxnSpPr>
          <p:cNvPr id="42" name="iŝľidé">
            <a:extLst>
              <a:ext uri="{FF2B5EF4-FFF2-40B4-BE49-F238E27FC236}">
                <a16:creationId xmlns:a16="http://schemas.microsoft.com/office/drawing/2014/main" id="{4D5B5F2A-90F1-AA29-40D3-0AB675F7F81C}"/>
              </a:ext>
            </a:extLst>
          </p:cNvPr>
          <p:cNvCxnSpPr>
            <a:cxnSpLocks/>
          </p:cNvCxnSpPr>
          <p:nvPr/>
        </p:nvCxnSpPr>
        <p:spPr>
          <a:xfrm flipH="1">
            <a:off x="8015748" y="4454253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ísľïdé">
            <a:extLst>
              <a:ext uri="{FF2B5EF4-FFF2-40B4-BE49-F238E27FC236}">
                <a16:creationId xmlns:a16="http://schemas.microsoft.com/office/drawing/2014/main" id="{F0F6C28A-16AB-CC81-61F5-6384AF988BDC}"/>
              </a:ext>
            </a:extLst>
          </p:cNvPr>
          <p:cNvSpPr/>
          <p:nvPr/>
        </p:nvSpPr>
        <p:spPr>
          <a:xfrm>
            <a:off x="1055897" y="1273768"/>
            <a:ext cx="5411577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 altLang="zh-CN" sz="2800" b="1" dirty="0"/>
              <a:t>2-3.</a:t>
            </a:r>
            <a:r>
              <a:rPr lang="zh-CN" altLang="en-US" sz="2800" b="1" dirty="0"/>
              <a:t>证明必要性和独特性：</a:t>
            </a:r>
            <a:endParaRPr lang="en-US" altLang="zh-CN" sz="2800" b="1" dirty="0"/>
          </a:p>
          <a:p>
            <a:r>
              <a:rPr lang="zh-CN" altLang="en-US" sz="2800" b="1" dirty="0">
                <a:solidFill>
                  <a:schemeClr val="accent1"/>
                </a:solidFill>
              </a:rPr>
              <a:t>“碳易贷”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与“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ESG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金融”区别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44" name="îşḷídé">
            <a:extLst>
              <a:ext uri="{FF2B5EF4-FFF2-40B4-BE49-F238E27FC236}">
                <a16:creationId xmlns:a16="http://schemas.microsoft.com/office/drawing/2014/main" id="{7A775A53-FA27-361C-7C26-9A15A3B2AE44}"/>
              </a:ext>
            </a:extLst>
          </p:cNvPr>
          <p:cNvSpPr/>
          <p:nvPr/>
        </p:nvSpPr>
        <p:spPr>
          <a:xfrm>
            <a:off x="1098621" y="2644600"/>
            <a:ext cx="5368854" cy="1383114"/>
          </a:xfrm>
          <a:prstGeom prst="roundRect">
            <a:avLst>
              <a:gd name="adj" fmla="val 1600"/>
            </a:avLst>
          </a:prstGeom>
          <a:blipFill>
            <a:blip r:embed="rId2"/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26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E021A31-923D-7A48-AD6F-B1C6BF0E86B5}"/>
              </a:ext>
            </a:extLst>
          </p:cNvPr>
          <p:cNvGrpSpPr/>
          <p:nvPr/>
        </p:nvGrpSpPr>
        <p:grpSpPr>
          <a:xfrm>
            <a:off x="659608" y="183651"/>
            <a:ext cx="10858500" cy="6858000"/>
            <a:chOff x="660400" y="0"/>
            <a:chExt cx="10858500" cy="6858000"/>
          </a:xfrm>
        </p:grpSpPr>
        <p:cxnSp>
          <p:nvCxnSpPr>
            <p:cNvPr id="24" name="直接连接符 2">
              <a:extLst>
                <a:ext uri="{FF2B5EF4-FFF2-40B4-BE49-F238E27FC236}">
                  <a16:creationId xmlns:a16="http://schemas.microsoft.com/office/drawing/2014/main" id="{B9F82E18-A38E-504C-ABE5-662532A100E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">
              <a:extLst>
                <a:ext uri="{FF2B5EF4-FFF2-40B4-BE49-F238E27FC236}">
                  <a16:creationId xmlns:a16="http://schemas.microsoft.com/office/drawing/2014/main" id="{8B0A6AAB-EDB4-D949-8357-FAB100A98544}"/>
                </a:ext>
              </a:extLst>
            </p:cNvPr>
            <p:cNvCxnSpPr>
              <a:cxnSpLocks/>
            </p:cNvCxnSpPr>
            <p:nvPr/>
          </p:nvCxnSpPr>
          <p:spPr>
            <a:xfrm>
              <a:off x="115189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4">
              <a:extLst>
                <a:ext uri="{FF2B5EF4-FFF2-40B4-BE49-F238E27FC236}">
                  <a16:creationId xmlns:a16="http://schemas.microsoft.com/office/drawing/2014/main" id="{0340D269-0278-144C-B7F3-A9638134DBB0}"/>
                </a:ext>
              </a:extLst>
            </p:cNvPr>
            <p:cNvCxnSpPr>
              <a:cxnSpLocks/>
            </p:cNvCxnSpPr>
            <p:nvPr/>
          </p:nvCxnSpPr>
          <p:spPr>
            <a:xfrm>
              <a:off x="93472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5">
              <a:extLst>
                <a:ext uri="{FF2B5EF4-FFF2-40B4-BE49-F238E27FC236}">
                  <a16:creationId xmlns:a16="http://schemas.microsoft.com/office/drawing/2014/main" id="{866F2A37-53D4-7F4E-8F8F-A3C8FEB6CA7C}"/>
                </a:ext>
              </a:extLst>
            </p:cNvPr>
            <p:cNvCxnSpPr>
              <a:cxnSpLocks/>
            </p:cNvCxnSpPr>
            <p:nvPr/>
          </p:nvCxnSpPr>
          <p:spPr>
            <a:xfrm>
              <a:off x="71755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6">
              <a:extLst>
                <a:ext uri="{FF2B5EF4-FFF2-40B4-BE49-F238E27FC236}">
                  <a16:creationId xmlns:a16="http://schemas.microsoft.com/office/drawing/2014/main" id="{512972CB-A1EA-1947-A1C5-2817401397AB}"/>
                </a:ext>
              </a:extLst>
            </p:cNvPr>
            <p:cNvCxnSpPr>
              <a:cxnSpLocks/>
            </p:cNvCxnSpPr>
            <p:nvPr/>
          </p:nvCxnSpPr>
          <p:spPr>
            <a:xfrm>
              <a:off x="50038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7">
              <a:extLst>
                <a:ext uri="{FF2B5EF4-FFF2-40B4-BE49-F238E27FC236}">
                  <a16:creationId xmlns:a16="http://schemas.microsoft.com/office/drawing/2014/main" id="{B0BEC203-6C73-0440-A601-0500751BB3BF}"/>
                </a:ext>
              </a:extLst>
            </p:cNvPr>
            <p:cNvCxnSpPr>
              <a:cxnSpLocks/>
            </p:cNvCxnSpPr>
            <p:nvPr/>
          </p:nvCxnSpPr>
          <p:spPr>
            <a:xfrm>
              <a:off x="28321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EF96659-41E3-6D40-B169-AF3501664D9A}"/>
              </a:ext>
            </a:extLst>
          </p:cNvPr>
          <p:cNvSpPr txBox="1"/>
          <p:nvPr/>
        </p:nvSpPr>
        <p:spPr>
          <a:xfrm>
            <a:off x="5225746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2">
                    <a:alpha val="5000"/>
                  </a:schemeClr>
                </a:solidFill>
              </a:rPr>
              <a:t>1</a:t>
            </a:r>
            <a:endParaRPr lang="en-GB" sz="23900" b="1" spc="-300" dirty="0">
              <a:solidFill>
                <a:schemeClr val="tx2">
                  <a:alpha val="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4CCE7F-AC75-374F-AC99-A2A49A6ACD74}"/>
              </a:ext>
            </a:extLst>
          </p:cNvPr>
          <p:cNvSpPr txBox="1"/>
          <p:nvPr/>
        </p:nvSpPr>
        <p:spPr>
          <a:xfrm>
            <a:off x="4807071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对比传统信贷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违约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与利益不相关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F0CAF316-0015-7F41-A7BF-1D4B68536A65}"/>
              </a:ext>
            </a:extLst>
          </p:cNvPr>
          <p:cNvCxnSpPr/>
          <p:nvPr/>
        </p:nvCxnSpPr>
        <p:spPr>
          <a:xfrm>
            <a:off x="4903896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91C0DEA-8C4D-3244-86C1-81EE08DD5A0E}"/>
              </a:ext>
            </a:extLst>
          </p:cNvPr>
          <p:cNvSpPr txBox="1"/>
          <p:nvPr/>
        </p:nvSpPr>
        <p:spPr>
          <a:xfrm>
            <a:off x="4807071" y="5873077"/>
            <a:ext cx="2261429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Compared with traditional credit: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Breach of contract has nothing to do with profit.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C01B5B-8237-AA4E-8416-3A64AE642C48}"/>
              </a:ext>
            </a:extLst>
          </p:cNvPr>
          <p:cNvSpPr txBox="1"/>
          <p:nvPr/>
        </p:nvSpPr>
        <p:spPr>
          <a:xfrm>
            <a:off x="7617430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</a:rPr>
              <a:t>2</a:t>
            </a:r>
            <a:endParaRPr lang="en-GB" sz="23900" b="1" spc="-300" dirty="0">
              <a:solidFill>
                <a:schemeClr val="tx1">
                  <a:lumMod val="50000"/>
                  <a:lumOff val="50000"/>
                  <a:alpha val="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7545529-8E1C-5B49-8A87-9367AF63A795}"/>
              </a:ext>
            </a:extLst>
          </p:cNvPr>
          <p:cNvSpPr txBox="1"/>
          <p:nvPr/>
        </p:nvSpPr>
        <p:spPr>
          <a:xfrm>
            <a:off x="7079487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金融产品固有属性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：定价</a:t>
            </a:r>
            <a:r>
              <a:rPr lang="zh-CN" altLang="en-US" b="1" dirty="0">
                <a:solidFill>
                  <a:schemeClr val="accent1"/>
                </a:solidFill>
              </a:rPr>
              <a:t>理论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16" name="直接连接符 25">
            <a:extLst>
              <a:ext uri="{FF2B5EF4-FFF2-40B4-BE49-F238E27FC236}">
                <a16:creationId xmlns:a16="http://schemas.microsoft.com/office/drawing/2014/main" id="{7F6A4A2A-3FC7-0441-BF47-3FE07E116CC8}"/>
              </a:ext>
            </a:extLst>
          </p:cNvPr>
          <p:cNvCxnSpPr/>
          <p:nvPr/>
        </p:nvCxnSpPr>
        <p:spPr>
          <a:xfrm>
            <a:off x="7176312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246BAB8-20C0-494D-ABF1-B8624FDDA9F1}"/>
              </a:ext>
            </a:extLst>
          </p:cNvPr>
          <p:cNvSpPr txBox="1"/>
          <p:nvPr/>
        </p:nvSpPr>
        <p:spPr>
          <a:xfrm>
            <a:off x="7079487" y="5873077"/>
            <a:ext cx="2261429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Intrinsic properties of financial products: pricing theory.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2A63EA-3BF9-A540-8F68-4BC2EA922797}"/>
              </a:ext>
            </a:extLst>
          </p:cNvPr>
          <p:cNvSpPr txBox="1"/>
          <p:nvPr/>
        </p:nvSpPr>
        <p:spPr>
          <a:xfrm>
            <a:off x="9787306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</a:rPr>
              <a:t>3</a:t>
            </a:r>
            <a:endParaRPr lang="en-GB" sz="23900" b="1" spc="-300" dirty="0">
              <a:solidFill>
                <a:schemeClr val="tx1">
                  <a:lumMod val="50000"/>
                  <a:lumOff val="50000"/>
                  <a:alpha val="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F86C0B-AF58-E34A-BF1B-238914072FEB}"/>
              </a:ext>
            </a:extLst>
          </p:cNvPr>
          <p:cNvSpPr txBox="1"/>
          <p:nvPr/>
        </p:nvSpPr>
        <p:spPr>
          <a:xfrm>
            <a:off x="9249363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区分ESG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绿色投资与消费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20" name="直接连接符 30">
            <a:extLst>
              <a:ext uri="{FF2B5EF4-FFF2-40B4-BE49-F238E27FC236}">
                <a16:creationId xmlns:a16="http://schemas.microsoft.com/office/drawing/2014/main" id="{745EF3CC-7D23-B843-B00A-50CEA9A64B95}"/>
              </a:ext>
            </a:extLst>
          </p:cNvPr>
          <p:cNvCxnSpPr/>
          <p:nvPr/>
        </p:nvCxnSpPr>
        <p:spPr>
          <a:xfrm>
            <a:off x="9346188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02215FC-968C-6841-B140-2AC83140F1A3}"/>
              </a:ext>
            </a:extLst>
          </p:cNvPr>
          <p:cNvSpPr txBox="1"/>
          <p:nvPr/>
        </p:nvSpPr>
        <p:spPr>
          <a:xfrm>
            <a:off x="9249363" y="5873077"/>
            <a:ext cx="2261429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Differentiating ESG: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investment and consumption.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76CA42-9D28-7444-9AC6-3A2076DDE120}"/>
              </a:ext>
            </a:extLst>
          </p:cNvPr>
          <p:cNvSpPr txBox="1"/>
          <p:nvPr/>
        </p:nvSpPr>
        <p:spPr>
          <a:xfrm>
            <a:off x="554507" y="1313951"/>
            <a:ext cx="4446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产品设计</a:t>
            </a:r>
            <a:endParaRPr lang="en-US" altLang="zh-CN" sz="4000" b="1" dirty="0"/>
          </a:p>
          <a:p>
            <a:r>
              <a:rPr lang="en-US" altLang="zh-CN" sz="4000" b="1" dirty="0">
                <a:solidFill>
                  <a:schemeClr val="accent1"/>
                </a:solidFill>
              </a:rPr>
              <a:t>Input</a:t>
            </a:r>
          </a:p>
        </p:txBody>
      </p:sp>
      <p:cxnSp>
        <p:nvCxnSpPr>
          <p:cNvPr id="23" name="直接连接符 34">
            <a:extLst>
              <a:ext uri="{FF2B5EF4-FFF2-40B4-BE49-F238E27FC236}">
                <a16:creationId xmlns:a16="http://schemas.microsoft.com/office/drawing/2014/main" id="{AAD4A27D-659C-5445-8A16-6EA3ABAF7C20}"/>
              </a:ext>
            </a:extLst>
          </p:cNvPr>
          <p:cNvCxnSpPr>
            <a:cxnSpLocks/>
          </p:cNvCxnSpPr>
          <p:nvPr/>
        </p:nvCxnSpPr>
        <p:spPr>
          <a:xfrm flipH="1">
            <a:off x="659608" y="2804386"/>
            <a:ext cx="673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FF5DC-EB8B-3D49-6C71-573940D24C45}"/>
              </a:ext>
            </a:extLst>
          </p:cNvPr>
          <p:cNvGrpSpPr/>
          <p:nvPr/>
        </p:nvGrpSpPr>
        <p:grpSpPr>
          <a:xfrm>
            <a:off x="3763233" y="1891591"/>
            <a:ext cx="7588248" cy="720000"/>
            <a:chOff x="2338389" y="4265951"/>
            <a:chExt cx="7588248" cy="720000"/>
          </a:xfrm>
        </p:grpSpPr>
        <p:sp>
          <p:nvSpPr>
            <p:cNvPr id="3" name="íSḻïḓê">
              <a:extLst>
                <a:ext uri="{FF2B5EF4-FFF2-40B4-BE49-F238E27FC236}">
                  <a16:creationId xmlns:a16="http://schemas.microsoft.com/office/drawing/2014/main" id="{2B6F2BE1-F90D-BE95-3746-056E0D93AD01}"/>
                </a:ext>
              </a:extLst>
            </p:cNvPr>
            <p:cNvSpPr/>
            <p:nvPr/>
          </p:nvSpPr>
          <p:spPr>
            <a:xfrm>
              <a:off x="2338389" y="426595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i$ľîḋe">
              <a:extLst>
                <a:ext uri="{FF2B5EF4-FFF2-40B4-BE49-F238E27FC236}">
                  <a16:creationId xmlns:a16="http://schemas.microsoft.com/office/drawing/2014/main" id="{0C21F121-FF29-45F3-2880-40045BF8E824}"/>
                </a:ext>
              </a:extLst>
            </p:cNvPr>
            <p:cNvSpPr txBox="1"/>
            <p:nvPr/>
          </p:nvSpPr>
          <p:spPr>
            <a:xfrm>
              <a:off x="2944481" y="444128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核心目标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îşḷíḋé">
              <a:extLst>
                <a:ext uri="{FF2B5EF4-FFF2-40B4-BE49-F238E27FC236}">
                  <a16:creationId xmlns:a16="http://schemas.microsoft.com/office/drawing/2014/main" id="{86868E93-80E5-9015-0A4B-68E7D475C217}"/>
                </a:ext>
              </a:extLst>
            </p:cNvPr>
            <p:cNvSpPr/>
            <p:nvPr/>
          </p:nvSpPr>
          <p:spPr>
            <a:xfrm>
              <a:off x="5707289" y="4434562"/>
              <a:ext cx="4009798" cy="264705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促进绿色消费 </a:t>
              </a:r>
              <a:r>
                <a:rPr lang="en-US" altLang="zh-CN" dirty="0">
                  <a:solidFill>
                    <a:schemeClr val="bg1"/>
                  </a:solidFill>
                </a:rPr>
                <a:t>——</a:t>
              </a:r>
              <a:r>
                <a:rPr lang="zh-CN" altLang="en-US" dirty="0">
                  <a:solidFill>
                    <a:schemeClr val="bg1"/>
                  </a:solidFill>
                </a:rPr>
                <a:t>绿色金融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32" name="iṣḻídè">
              <a:extLst>
                <a:ext uri="{FF2B5EF4-FFF2-40B4-BE49-F238E27FC236}">
                  <a16:creationId xmlns:a16="http://schemas.microsoft.com/office/drawing/2014/main" id="{83364A9E-CDBE-627D-5A71-6E5B272C4641}"/>
                </a:ext>
              </a:extLst>
            </p:cNvPr>
            <p:cNvSpPr txBox="1"/>
            <p:nvPr/>
          </p:nvSpPr>
          <p:spPr>
            <a:xfrm>
              <a:off x="2408845" y="439511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cxnSp>
          <p:nvCxnSpPr>
            <p:cNvPr id="33" name="iśḻîḑe">
              <a:extLst>
                <a:ext uri="{FF2B5EF4-FFF2-40B4-BE49-F238E27FC236}">
                  <a16:creationId xmlns:a16="http://schemas.microsoft.com/office/drawing/2014/main" id="{F35F2A1A-E6A3-1ADD-AD3A-DD25D9F39457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4397810"/>
              <a:ext cx="0" cy="456283"/>
            </a:xfrm>
            <a:prstGeom prst="line">
              <a:avLst/>
            </a:prstGeom>
            <a:ln w="31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85D8FE-B869-D2AA-455B-576F834A386D}"/>
              </a:ext>
            </a:extLst>
          </p:cNvPr>
          <p:cNvGrpSpPr/>
          <p:nvPr/>
        </p:nvGrpSpPr>
        <p:grpSpPr>
          <a:xfrm>
            <a:off x="3763233" y="2892651"/>
            <a:ext cx="7588248" cy="720000"/>
            <a:chOff x="2338389" y="5267011"/>
            <a:chExt cx="7588248" cy="720000"/>
          </a:xfrm>
        </p:grpSpPr>
        <p:sp>
          <p:nvSpPr>
            <p:cNvPr id="35" name="ï$lîḍê">
              <a:extLst>
                <a:ext uri="{FF2B5EF4-FFF2-40B4-BE49-F238E27FC236}">
                  <a16:creationId xmlns:a16="http://schemas.microsoft.com/office/drawing/2014/main" id="{C0BA3878-4EA6-4BCC-AE17-0FAB471FE322}"/>
                </a:ext>
              </a:extLst>
            </p:cNvPr>
            <p:cNvSpPr/>
            <p:nvPr/>
          </p:nvSpPr>
          <p:spPr>
            <a:xfrm>
              <a:off x="2338389" y="526701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ïşliḑê">
              <a:extLst>
                <a:ext uri="{FF2B5EF4-FFF2-40B4-BE49-F238E27FC236}">
                  <a16:creationId xmlns:a16="http://schemas.microsoft.com/office/drawing/2014/main" id="{FFF23A2F-C5A6-3AE7-BD36-4F25E7026542}"/>
                </a:ext>
              </a:extLst>
            </p:cNvPr>
            <p:cNvSpPr txBox="1"/>
            <p:nvPr/>
          </p:nvSpPr>
          <p:spPr>
            <a:xfrm>
              <a:off x="2944481" y="544234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实现基础</a:t>
              </a:r>
              <a:endParaRPr lang="en-US" altLang="zh-CN" sz="1800" b="1" dirty="0"/>
            </a:p>
          </p:txBody>
        </p:sp>
        <p:sp>
          <p:nvSpPr>
            <p:cNvPr id="37" name="í$ļidé">
              <a:extLst>
                <a:ext uri="{FF2B5EF4-FFF2-40B4-BE49-F238E27FC236}">
                  <a16:creationId xmlns:a16="http://schemas.microsoft.com/office/drawing/2014/main" id="{601F318E-538B-6F15-3034-B45DF2E422FE}"/>
                </a:ext>
              </a:extLst>
            </p:cNvPr>
            <p:cNvSpPr/>
            <p:nvPr/>
          </p:nvSpPr>
          <p:spPr>
            <a:xfrm>
              <a:off x="5707289" y="5442345"/>
              <a:ext cx="4009798" cy="2621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“碳足迹”标签 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技术赋能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îṩḷïḍê">
              <a:extLst>
                <a:ext uri="{FF2B5EF4-FFF2-40B4-BE49-F238E27FC236}">
                  <a16:creationId xmlns:a16="http://schemas.microsoft.com/office/drawing/2014/main" id="{657A808A-D5A3-12B6-F1B9-AF7533ED45B0}"/>
                </a:ext>
              </a:extLst>
            </p:cNvPr>
            <p:cNvSpPr txBox="1"/>
            <p:nvPr/>
          </p:nvSpPr>
          <p:spPr>
            <a:xfrm>
              <a:off x="2408845" y="539617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03</a:t>
              </a:r>
            </a:p>
          </p:txBody>
        </p:sp>
        <p:cxnSp>
          <p:nvCxnSpPr>
            <p:cNvPr id="39" name="isļîḋê">
              <a:extLst>
                <a:ext uri="{FF2B5EF4-FFF2-40B4-BE49-F238E27FC236}">
                  <a16:creationId xmlns:a16="http://schemas.microsoft.com/office/drawing/2014/main" id="{341CBBEC-DC48-98CD-2B91-9245C35B69DB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539887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DBFB7D7-7F7A-7FC7-589F-8A9120C48847}"/>
              </a:ext>
            </a:extLst>
          </p:cNvPr>
          <p:cNvGrpSpPr/>
          <p:nvPr/>
        </p:nvGrpSpPr>
        <p:grpSpPr>
          <a:xfrm>
            <a:off x="3763233" y="890531"/>
            <a:ext cx="7588248" cy="720000"/>
            <a:chOff x="2338389" y="3264891"/>
            <a:chExt cx="7588248" cy="720000"/>
          </a:xfrm>
        </p:grpSpPr>
        <p:sp>
          <p:nvSpPr>
            <p:cNvPr id="41" name="ïś1íḓê">
              <a:extLst>
                <a:ext uri="{FF2B5EF4-FFF2-40B4-BE49-F238E27FC236}">
                  <a16:creationId xmlns:a16="http://schemas.microsoft.com/office/drawing/2014/main" id="{618794B5-7431-FB3C-F125-7B083616EAA6}"/>
                </a:ext>
              </a:extLst>
            </p:cNvPr>
            <p:cNvSpPr/>
            <p:nvPr/>
          </p:nvSpPr>
          <p:spPr>
            <a:xfrm>
              <a:off x="2338389" y="326489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îSḷiḋè">
              <a:extLst>
                <a:ext uri="{FF2B5EF4-FFF2-40B4-BE49-F238E27FC236}">
                  <a16:creationId xmlns:a16="http://schemas.microsoft.com/office/drawing/2014/main" id="{5789994F-0D65-AA9D-47F1-D56B28FD51AB}"/>
                </a:ext>
              </a:extLst>
            </p:cNvPr>
            <p:cNvSpPr txBox="1"/>
            <p:nvPr/>
          </p:nvSpPr>
          <p:spPr>
            <a:xfrm>
              <a:off x="2944481" y="344022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产品性质</a:t>
              </a:r>
              <a:endParaRPr lang="en-US" altLang="zh-CN" sz="1800" b="1" dirty="0"/>
            </a:p>
          </p:txBody>
        </p:sp>
        <p:sp>
          <p:nvSpPr>
            <p:cNvPr id="43" name="ïṥľîḑe">
              <a:extLst>
                <a:ext uri="{FF2B5EF4-FFF2-40B4-BE49-F238E27FC236}">
                  <a16:creationId xmlns:a16="http://schemas.microsoft.com/office/drawing/2014/main" id="{42D77BDC-C035-C97B-2FBC-857842579914}"/>
                </a:ext>
              </a:extLst>
            </p:cNvPr>
            <p:cNvSpPr/>
            <p:nvPr/>
          </p:nvSpPr>
          <p:spPr>
            <a:xfrm>
              <a:off x="5707289" y="3434144"/>
              <a:ext cx="4009798" cy="287991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零售业信贷产品 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普惠金融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ïšḷíďé">
              <a:extLst>
                <a:ext uri="{FF2B5EF4-FFF2-40B4-BE49-F238E27FC236}">
                  <a16:creationId xmlns:a16="http://schemas.microsoft.com/office/drawing/2014/main" id="{FF542D12-9B37-D917-A253-5C6B1F134104}"/>
                </a:ext>
              </a:extLst>
            </p:cNvPr>
            <p:cNvSpPr txBox="1"/>
            <p:nvPr/>
          </p:nvSpPr>
          <p:spPr>
            <a:xfrm>
              <a:off x="2408845" y="339405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01</a:t>
              </a:r>
            </a:p>
          </p:txBody>
        </p:sp>
        <p:cxnSp>
          <p:nvCxnSpPr>
            <p:cNvPr id="45" name="îṡḷiḍè">
              <a:extLst>
                <a:ext uri="{FF2B5EF4-FFF2-40B4-BE49-F238E27FC236}">
                  <a16:creationId xmlns:a16="http://schemas.microsoft.com/office/drawing/2014/main" id="{5E5643A3-E4AD-5625-DF9D-C6A8E95750F5}"/>
                </a:ext>
              </a:extLst>
            </p:cNvPr>
            <p:cNvCxnSpPr>
              <a:cxnSpLocks/>
            </p:cNvCxnSpPr>
            <p:nvPr/>
          </p:nvCxnSpPr>
          <p:spPr>
            <a:xfrm>
              <a:off x="2948415" y="339675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6581F506-FFD7-88A9-C245-4CE45294B87A}"/>
              </a:ext>
            </a:extLst>
          </p:cNvPr>
          <p:cNvSpPr txBox="1"/>
          <p:nvPr/>
        </p:nvSpPr>
        <p:spPr>
          <a:xfrm>
            <a:off x="4807071" y="7611396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+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金融监管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绿色资本金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47" name="直接连接符 14">
            <a:extLst>
              <a:ext uri="{FF2B5EF4-FFF2-40B4-BE49-F238E27FC236}">
                <a16:creationId xmlns:a16="http://schemas.microsoft.com/office/drawing/2014/main" id="{BE8AD4AB-4F8E-0AD9-BD69-C061159B3F81}"/>
              </a:ext>
            </a:extLst>
          </p:cNvPr>
          <p:cNvCxnSpPr/>
          <p:nvPr/>
        </p:nvCxnSpPr>
        <p:spPr>
          <a:xfrm>
            <a:off x="4903896" y="8341409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97424441-7C54-5282-B662-13D33D1E2E71}"/>
              </a:ext>
            </a:extLst>
          </p:cNvPr>
          <p:cNvSpPr txBox="1"/>
          <p:nvPr/>
        </p:nvSpPr>
        <p:spPr>
          <a:xfrm>
            <a:off x="4807071" y="8473062"/>
            <a:ext cx="2261429" cy="44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Financial regulation: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capital.</a:t>
            </a:r>
          </a:p>
        </p:txBody>
      </p:sp>
    </p:spTree>
    <p:extLst>
      <p:ext uri="{BB962C8B-B14F-4D97-AF65-F5344CB8AC3E}">
        <p14:creationId xmlns:p14="http://schemas.microsoft.com/office/powerpoint/2010/main" val="389391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E021A31-923D-7A48-AD6F-B1C6BF0E86B5}"/>
              </a:ext>
            </a:extLst>
          </p:cNvPr>
          <p:cNvGrpSpPr/>
          <p:nvPr/>
        </p:nvGrpSpPr>
        <p:grpSpPr>
          <a:xfrm>
            <a:off x="659608" y="183651"/>
            <a:ext cx="10858500" cy="6858000"/>
            <a:chOff x="660400" y="0"/>
            <a:chExt cx="10858500" cy="6858000"/>
          </a:xfrm>
        </p:grpSpPr>
        <p:cxnSp>
          <p:nvCxnSpPr>
            <p:cNvPr id="24" name="直接连接符 2">
              <a:extLst>
                <a:ext uri="{FF2B5EF4-FFF2-40B4-BE49-F238E27FC236}">
                  <a16:creationId xmlns:a16="http://schemas.microsoft.com/office/drawing/2014/main" id="{B9F82E18-A38E-504C-ABE5-662532A100E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">
              <a:extLst>
                <a:ext uri="{FF2B5EF4-FFF2-40B4-BE49-F238E27FC236}">
                  <a16:creationId xmlns:a16="http://schemas.microsoft.com/office/drawing/2014/main" id="{8B0A6AAB-EDB4-D949-8357-FAB100A98544}"/>
                </a:ext>
              </a:extLst>
            </p:cNvPr>
            <p:cNvCxnSpPr>
              <a:cxnSpLocks/>
            </p:cNvCxnSpPr>
            <p:nvPr/>
          </p:nvCxnSpPr>
          <p:spPr>
            <a:xfrm>
              <a:off x="115189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4">
              <a:extLst>
                <a:ext uri="{FF2B5EF4-FFF2-40B4-BE49-F238E27FC236}">
                  <a16:creationId xmlns:a16="http://schemas.microsoft.com/office/drawing/2014/main" id="{0340D269-0278-144C-B7F3-A9638134DBB0}"/>
                </a:ext>
              </a:extLst>
            </p:cNvPr>
            <p:cNvCxnSpPr>
              <a:cxnSpLocks/>
            </p:cNvCxnSpPr>
            <p:nvPr/>
          </p:nvCxnSpPr>
          <p:spPr>
            <a:xfrm>
              <a:off x="93472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5">
              <a:extLst>
                <a:ext uri="{FF2B5EF4-FFF2-40B4-BE49-F238E27FC236}">
                  <a16:creationId xmlns:a16="http://schemas.microsoft.com/office/drawing/2014/main" id="{866F2A37-53D4-7F4E-8F8F-A3C8FEB6CA7C}"/>
                </a:ext>
              </a:extLst>
            </p:cNvPr>
            <p:cNvCxnSpPr>
              <a:cxnSpLocks/>
            </p:cNvCxnSpPr>
            <p:nvPr/>
          </p:nvCxnSpPr>
          <p:spPr>
            <a:xfrm>
              <a:off x="71755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6">
              <a:extLst>
                <a:ext uri="{FF2B5EF4-FFF2-40B4-BE49-F238E27FC236}">
                  <a16:creationId xmlns:a16="http://schemas.microsoft.com/office/drawing/2014/main" id="{512972CB-A1EA-1947-A1C5-2817401397AB}"/>
                </a:ext>
              </a:extLst>
            </p:cNvPr>
            <p:cNvCxnSpPr>
              <a:cxnSpLocks/>
            </p:cNvCxnSpPr>
            <p:nvPr/>
          </p:nvCxnSpPr>
          <p:spPr>
            <a:xfrm>
              <a:off x="50038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7">
              <a:extLst>
                <a:ext uri="{FF2B5EF4-FFF2-40B4-BE49-F238E27FC236}">
                  <a16:creationId xmlns:a16="http://schemas.microsoft.com/office/drawing/2014/main" id="{B0BEC203-6C73-0440-A601-0500751BB3BF}"/>
                </a:ext>
              </a:extLst>
            </p:cNvPr>
            <p:cNvCxnSpPr>
              <a:cxnSpLocks/>
            </p:cNvCxnSpPr>
            <p:nvPr/>
          </p:nvCxnSpPr>
          <p:spPr>
            <a:xfrm>
              <a:off x="28321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EF96659-41E3-6D40-B169-AF3501664D9A}"/>
              </a:ext>
            </a:extLst>
          </p:cNvPr>
          <p:cNvSpPr txBox="1"/>
          <p:nvPr/>
        </p:nvSpPr>
        <p:spPr>
          <a:xfrm>
            <a:off x="5364895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2">
                    <a:alpha val="5000"/>
                  </a:schemeClr>
                </a:solidFill>
              </a:rPr>
              <a:t>1</a:t>
            </a:r>
            <a:endParaRPr lang="en-GB" sz="23900" b="1" spc="-300" dirty="0">
              <a:solidFill>
                <a:schemeClr val="tx2">
                  <a:alpha val="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C01B5B-8237-AA4E-8416-3A64AE642C48}"/>
              </a:ext>
            </a:extLst>
          </p:cNvPr>
          <p:cNvSpPr txBox="1"/>
          <p:nvPr/>
        </p:nvSpPr>
        <p:spPr>
          <a:xfrm>
            <a:off x="7617430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</a:rPr>
              <a:t>2</a:t>
            </a:r>
            <a:endParaRPr lang="en-GB" sz="23900" b="1" spc="-300" dirty="0">
              <a:solidFill>
                <a:schemeClr val="tx1">
                  <a:lumMod val="50000"/>
                  <a:lumOff val="50000"/>
                  <a:alpha val="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7545529-8E1C-5B49-8A87-9367AF63A795}"/>
              </a:ext>
            </a:extLst>
          </p:cNvPr>
          <p:cNvSpPr txBox="1"/>
          <p:nvPr/>
        </p:nvSpPr>
        <p:spPr>
          <a:xfrm>
            <a:off x="7079487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金融产品固有属性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：定价</a:t>
            </a:r>
            <a:r>
              <a:rPr lang="zh-CN" altLang="en-US" b="1" dirty="0">
                <a:solidFill>
                  <a:schemeClr val="accent1"/>
                </a:solidFill>
              </a:rPr>
              <a:t>理论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16" name="直接连接符 25">
            <a:extLst>
              <a:ext uri="{FF2B5EF4-FFF2-40B4-BE49-F238E27FC236}">
                <a16:creationId xmlns:a16="http://schemas.microsoft.com/office/drawing/2014/main" id="{7F6A4A2A-3FC7-0441-BF47-3FE07E116CC8}"/>
              </a:ext>
            </a:extLst>
          </p:cNvPr>
          <p:cNvCxnSpPr/>
          <p:nvPr/>
        </p:nvCxnSpPr>
        <p:spPr>
          <a:xfrm>
            <a:off x="7176312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246BAB8-20C0-494D-ABF1-B8624FDDA9F1}"/>
              </a:ext>
            </a:extLst>
          </p:cNvPr>
          <p:cNvSpPr txBox="1"/>
          <p:nvPr/>
        </p:nvSpPr>
        <p:spPr>
          <a:xfrm>
            <a:off x="7079487" y="5873077"/>
            <a:ext cx="2261429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Intrinsic properties of financial products: pricing theory.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2A63EA-3BF9-A540-8F68-4BC2EA922797}"/>
              </a:ext>
            </a:extLst>
          </p:cNvPr>
          <p:cNvSpPr txBox="1"/>
          <p:nvPr/>
        </p:nvSpPr>
        <p:spPr>
          <a:xfrm>
            <a:off x="9787306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</a:rPr>
              <a:t>3</a:t>
            </a:r>
            <a:endParaRPr lang="en-GB" sz="23900" b="1" spc="-300" dirty="0">
              <a:solidFill>
                <a:schemeClr val="tx1">
                  <a:lumMod val="50000"/>
                  <a:lumOff val="50000"/>
                  <a:alpha val="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F86C0B-AF58-E34A-BF1B-238914072FEB}"/>
              </a:ext>
            </a:extLst>
          </p:cNvPr>
          <p:cNvSpPr txBox="1"/>
          <p:nvPr/>
        </p:nvSpPr>
        <p:spPr>
          <a:xfrm>
            <a:off x="9249363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区分ESG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绿色投资与消费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20" name="直接连接符 30">
            <a:extLst>
              <a:ext uri="{FF2B5EF4-FFF2-40B4-BE49-F238E27FC236}">
                <a16:creationId xmlns:a16="http://schemas.microsoft.com/office/drawing/2014/main" id="{745EF3CC-7D23-B843-B00A-50CEA9A64B95}"/>
              </a:ext>
            </a:extLst>
          </p:cNvPr>
          <p:cNvCxnSpPr/>
          <p:nvPr/>
        </p:nvCxnSpPr>
        <p:spPr>
          <a:xfrm>
            <a:off x="9346188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02215FC-968C-6841-B140-2AC83140F1A3}"/>
              </a:ext>
            </a:extLst>
          </p:cNvPr>
          <p:cNvSpPr txBox="1"/>
          <p:nvPr/>
        </p:nvSpPr>
        <p:spPr>
          <a:xfrm>
            <a:off x="9249363" y="5873077"/>
            <a:ext cx="2261429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Differentiating ESG: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investment and consumption.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76CA42-9D28-7444-9AC6-3A2076DDE120}"/>
              </a:ext>
            </a:extLst>
          </p:cNvPr>
          <p:cNvSpPr txBox="1"/>
          <p:nvPr/>
        </p:nvSpPr>
        <p:spPr>
          <a:xfrm>
            <a:off x="554507" y="1313951"/>
            <a:ext cx="4446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产品设计</a:t>
            </a:r>
            <a:endParaRPr lang="en-US" altLang="zh-CN" sz="4000" b="1" dirty="0"/>
          </a:p>
          <a:p>
            <a:r>
              <a:rPr lang="en-US" altLang="zh-CN" sz="4000" b="1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23" name="直接连接符 34">
            <a:extLst>
              <a:ext uri="{FF2B5EF4-FFF2-40B4-BE49-F238E27FC236}">
                <a16:creationId xmlns:a16="http://schemas.microsoft.com/office/drawing/2014/main" id="{AAD4A27D-659C-5445-8A16-6EA3ABAF7C20}"/>
              </a:ext>
            </a:extLst>
          </p:cNvPr>
          <p:cNvCxnSpPr>
            <a:cxnSpLocks/>
          </p:cNvCxnSpPr>
          <p:nvPr/>
        </p:nvCxnSpPr>
        <p:spPr>
          <a:xfrm flipH="1">
            <a:off x="659608" y="2804386"/>
            <a:ext cx="673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FF5DC-EB8B-3D49-6C71-573940D24C45}"/>
              </a:ext>
            </a:extLst>
          </p:cNvPr>
          <p:cNvGrpSpPr/>
          <p:nvPr/>
        </p:nvGrpSpPr>
        <p:grpSpPr>
          <a:xfrm>
            <a:off x="3763233" y="1891591"/>
            <a:ext cx="7588248" cy="720000"/>
            <a:chOff x="2338389" y="4265951"/>
            <a:chExt cx="7588248" cy="720000"/>
          </a:xfrm>
        </p:grpSpPr>
        <p:sp>
          <p:nvSpPr>
            <p:cNvPr id="3" name="íSḻïḓê">
              <a:extLst>
                <a:ext uri="{FF2B5EF4-FFF2-40B4-BE49-F238E27FC236}">
                  <a16:creationId xmlns:a16="http://schemas.microsoft.com/office/drawing/2014/main" id="{2B6F2BE1-F90D-BE95-3746-056E0D93AD01}"/>
                </a:ext>
              </a:extLst>
            </p:cNvPr>
            <p:cNvSpPr/>
            <p:nvPr/>
          </p:nvSpPr>
          <p:spPr>
            <a:xfrm>
              <a:off x="2338389" y="426595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i$ľîḋe">
              <a:extLst>
                <a:ext uri="{FF2B5EF4-FFF2-40B4-BE49-F238E27FC236}">
                  <a16:creationId xmlns:a16="http://schemas.microsoft.com/office/drawing/2014/main" id="{0C21F121-FF29-45F3-2880-40045BF8E824}"/>
                </a:ext>
              </a:extLst>
            </p:cNvPr>
            <p:cNvSpPr txBox="1"/>
            <p:nvPr/>
          </p:nvSpPr>
          <p:spPr>
            <a:xfrm>
              <a:off x="2944481" y="444128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核心目标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îşḷíḋé">
              <a:extLst>
                <a:ext uri="{FF2B5EF4-FFF2-40B4-BE49-F238E27FC236}">
                  <a16:creationId xmlns:a16="http://schemas.microsoft.com/office/drawing/2014/main" id="{86868E93-80E5-9015-0A4B-68E7D475C217}"/>
                </a:ext>
              </a:extLst>
            </p:cNvPr>
            <p:cNvSpPr/>
            <p:nvPr/>
          </p:nvSpPr>
          <p:spPr>
            <a:xfrm>
              <a:off x="5707289" y="4434562"/>
              <a:ext cx="4009798" cy="264705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促进绿色消费 </a:t>
              </a:r>
              <a:r>
                <a:rPr lang="en-US" altLang="zh-CN" dirty="0">
                  <a:solidFill>
                    <a:schemeClr val="bg1"/>
                  </a:solidFill>
                </a:rPr>
                <a:t>——</a:t>
              </a:r>
              <a:r>
                <a:rPr lang="zh-CN" altLang="en-US" dirty="0">
                  <a:solidFill>
                    <a:schemeClr val="bg1"/>
                  </a:solidFill>
                </a:rPr>
                <a:t>绿色金融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32" name="iṣḻídè">
              <a:extLst>
                <a:ext uri="{FF2B5EF4-FFF2-40B4-BE49-F238E27FC236}">
                  <a16:creationId xmlns:a16="http://schemas.microsoft.com/office/drawing/2014/main" id="{83364A9E-CDBE-627D-5A71-6E5B272C4641}"/>
                </a:ext>
              </a:extLst>
            </p:cNvPr>
            <p:cNvSpPr txBox="1"/>
            <p:nvPr/>
          </p:nvSpPr>
          <p:spPr>
            <a:xfrm>
              <a:off x="2408845" y="439511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cxnSp>
          <p:nvCxnSpPr>
            <p:cNvPr id="33" name="iśḻîḑe">
              <a:extLst>
                <a:ext uri="{FF2B5EF4-FFF2-40B4-BE49-F238E27FC236}">
                  <a16:creationId xmlns:a16="http://schemas.microsoft.com/office/drawing/2014/main" id="{F35F2A1A-E6A3-1ADD-AD3A-DD25D9F39457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4397810"/>
              <a:ext cx="0" cy="456283"/>
            </a:xfrm>
            <a:prstGeom prst="line">
              <a:avLst/>
            </a:prstGeom>
            <a:ln w="31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85D8FE-B869-D2AA-455B-576F834A386D}"/>
              </a:ext>
            </a:extLst>
          </p:cNvPr>
          <p:cNvGrpSpPr/>
          <p:nvPr/>
        </p:nvGrpSpPr>
        <p:grpSpPr>
          <a:xfrm>
            <a:off x="3763233" y="2892651"/>
            <a:ext cx="7588248" cy="720000"/>
            <a:chOff x="2338389" y="5267011"/>
            <a:chExt cx="7588248" cy="720000"/>
          </a:xfrm>
        </p:grpSpPr>
        <p:sp>
          <p:nvSpPr>
            <p:cNvPr id="35" name="ï$lîḍê">
              <a:extLst>
                <a:ext uri="{FF2B5EF4-FFF2-40B4-BE49-F238E27FC236}">
                  <a16:creationId xmlns:a16="http://schemas.microsoft.com/office/drawing/2014/main" id="{C0BA3878-4EA6-4BCC-AE17-0FAB471FE322}"/>
                </a:ext>
              </a:extLst>
            </p:cNvPr>
            <p:cNvSpPr/>
            <p:nvPr/>
          </p:nvSpPr>
          <p:spPr>
            <a:xfrm>
              <a:off x="2338389" y="526701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ïşliḑê">
              <a:extLst>
                <a:ext uri="{FF2B5EF4-FFF2-40B4-BE49-F238E27FC236}">
                  <a16:creationId xmlns:a16="http://schemas.microsoft.com/office/drawing/2014/main" id="{FFF23A2F-C5A6-3AE7-BD36-4F25E7026542}"/>
                </a:ext>
              </a:extLst>
            </p:cNvPr>
            <p:cNvSpPr txBox="1"/>
            <p:nvPr/>
          </p:nvSpPr>
          <p:spPr>
            <a:xfrm>
              <a:off x="2944481" y="544234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实现基础</a:t>
              </a:r>
              <a:endParaRPr lang="en-US" altLang="zh-CN" sz="1800" b="1" dirty="0"/>
            </a:p>
          </p:txBody>
        </p:sp>
        <p:sp>
          <p:nvSpPr>
            <p:cNvPr id="37" name="í$ļidé">
              <a:extLst>
                <a:ext uri="{FF2B5EF4-FFF2-40B4-BE49-F238E27FC236}">
                  <a16:creationId xmlns:a16="http://schemas.microsoft.com/office/drawing/2014/main" id="{601F318E-538B-6F15-3034-B45DF2E422FE}"/>
                </a:ext>
              </a:extLst>
            </p:cNvPr>
            <p:cNvSpPr/>
            <p:nvPr/>
          </p:nvSpPr>
          <p:spPr>
            <a:xfrm>
              <a:off x="5707289" y="5442345"/>
              <a:ext cx="4009798" cy="2621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“碳足迹”标签 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技术赋能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îṩḷïḍê">
              <a:extLst>
                <a:ext uri="{FF2B5EF4-FFF2-40B4-BE49-F238E27FC236}">
                  <a16:creationId xmlns:a16="http://schemas.microsoft.com/office/drawing/2014/main" id="{657A808A-D5A3-12B6-F1B9-AF7533ED45B0}"/>
                </a:ext>
              </a:extLst>
            </p:cNvPr>
            <p:cNvSpPr txBox="1"/>
            <p:nvPr/>
          </p:nvSpPr>
          <p:spPr>
            <a:xfrm>
              <a:off x="2408845" y="539617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03</a:t>
              </a:r>
            </a:p>
          </p:txBody>
        </p:sp>
        <p:cxnSp>
          <p:nvCxnSpPr>
            <p:cNvPr id="39" name="isļîḋê">
              <a:extLst>
                <a:ext uri="{FF2B5EF4-FFF2-40B4-BE49-F238E27FC236}">
                  <a16:creationId xmlns:a16="http://schemas.microsoft.com/office/drawing/2014/main" id="{341CBBEC-DC48-98CD-2B91-9245C35B69DB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539887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DBFB7D7-7F7A-7FC7-589F-8A9120C48847}"/>
              </a:ext>
            </a:extLst>
          </p:cNvPr>
          <p:cNvGrpSpPr/>
          <p:nvPr/>
        </p:nvGrpSpPr>
        <p:grpSpPr>
          <a:xfrm>
            <a:off x="3763233" y="890531"/>
            <a:ext cx="7588248" cy="720000"/>
            <a:chOff x="2338389" y="3264891"/>
            <a:chExt cx="7588248" cy="720000"/>
          </a:xfrm>
        </p:grpSpPr>
        <p:sp>
          <p:nvSpPr>
            <p:cNvPr id="41" name="ïś1íḓê">
              <a:extLst>
                <a:ext uri="{FF2B5EF4-FFF2-40B4-BE49-F238E27FC236}">
                  <a16:creationId xmlns:a16="http://schemas.microsoft.com/office/drawing/2014/main" id="{618794B5-7431-FB3C-F125-7B083616EAA6}"/>
                </a:ext>
              </a:extLst>
            </p:cNvPr>
            <p:cNvSpPr/>
            <p:nvPr/>
          </p:nvSpPr>
          <p:spPr>
            <a:xfrm>
              <a:off x="2338389" y="326489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îSḷiḋè">
              <a:extLst>
                <a:ext uri="{FF2B5EF4-FFF2-40B4-BE49-F238E27FC236}">
                  <a16:creationId xmlns:a16="http://schemas.microsoft.com/office/drawing/2014/main" id="{5789994F-0D65-AA9D-47F1-D56B28FD51AB}"/>
                </a:ext>
              </a:extLst>
            </p:cNvPr>
            <p:cNvSpPr txBox="1"/>
            <p:nvPr/>
          </p:nvSpPr>
          <p:spPr>
            <a:xfrm>
              <a:off x="2944481" y="344022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产品性质</a:t>
              </a:r>
              <a:endParaRPr lang="en-US" altLang="zh-CN" sz="1800" b="1" dirty="0"/>
            </a:p>
          </p:txBody>
        </p:sp>
        <p:sp>
          <p:nvSpPr>
            <p:cNvPr id="43" name="ïṥľîḑe">
              <a:extLst>
                <a:ext uri="{FF2B5EF4-FFF2-40B4-BE49-F238E27FC236}">
                  <a16:creationId xmlns:a16="http://schemas.microsoft.com/office/drawing/2014/main" id="{42D77BDC-C035-C97B-2FBC-857842579914}"/>
                </a:ext>
              </a:extLst>
            </p:cNvPr>
            <p:cNvSpPr/>
            <p:nvPr/>
          </p:nvSpPr>
          <p:spPr>
            <a:xfrm>
              <a:off x="5707289" y="3434144"/>
              <a:ext cx="4009798" cy="287991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零售业信贷产品 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普惠金融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ïšḷíďé">
              <a:extLst>
                <a:ext uri="{FF2B5EF4-FFF2-40B4-BE49-F238E27FC236}">
                  <a16:creationId xmlns:a16="http://schemas.microsoft.com/office/drawing/2014/main" id="{FF542D12-9B37-D917-A253-5C6B1F134104}"/>
                </a:ext>
              </a:extLst>
            </p:cNvPr>
            <p:cNvSpPr txBox="1"/>
            <p:nvPr/>
          </p:nvSpPr>
          <p:spPr>
            <a:xfrm>
              <a:off x="2408845" y="339405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01</a:t>
              </a:r>
            </a:p>
          </p:txBody>
        </p:sp>
        <p:cxnSp>
          <p:nvCxnSpPr>
            <p:cNvPr id="45" name="îṡḷiḍè">
              <a:extLst>
                <a:ext uri="{FF2B5EF4-FFF2-40B4-BE49-F238E27FC236}">
                  <a16:creationId xmlns:a16="http://schemas.microsoft.com/office/drawing/2014/main" id="{5E5643A3-E4AD-5625-DF9D-C6A8E95750F5}"/>
                </a:ext>
              </a:extLst>
            </p:cNvPr>
            <p:cNvCxnSpPr>
              <a:cxnSpLocks/>
            </p:cNvCxnSpPr>
            <p:nvPr/>
          </p:nvCxnSpPr>
          <p:spPr>
            <a:xfrm>
              <a:off x="2948415" y="339675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9255FC5-C395-F834-D770-9AD2AA29E4F0}"/>
              </a:ext>
            </a:extLst>
          </p:cNvPr>
          <p:cNvSpPr txBox="1"/>
          <p:nvPr/>
        </p:nvSpPr>
        <p:spPr>
          <a:xfrm>
            <a:off x="4826952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</a:rPr>
              <a:t>+</a:t>
            </a:r>
            <a:r>
              <a:rPr lang="zh-CN" altLang="en-US" b="1" dirty="0">
                <a:solidFill>
                  <a:schemeClr val="accent3"/>
                </a:solidFill>
              </a:rPr>
              <a:t> </a:t>
            </a:r>
            <a:r>
              <a:rPr lang="en-US" b="1" dirty="0" err="1">
                <a:solidFill>
                  <a:schemeClr val="accent3"/>
                </a:solidFill>
              </a:rPr>
              <a:t>金融监管</a:t>
            </a:r>
            <a:r>
              <a:rPr lang="zh-CN" altLang="en-US" b="1" dirty="0">
                <a:solidFill>
                  <a:schemeClr val="accent3"/>
                </a:solidFill>
              </a:rPr>
              <a:t>：</a:t>
            </a:r>
            <a:endParaRPr lang="en-US" altLang="zh-CN" b="1" dirty="0">
              <a:solidFill>
                <a:schemeClr val="accent3"/>
              </a:solidFill>
            </a:endParaRPr>
          </a:p>
          <a:p>
            <a:r>
              <a:rPr lang="en-US" b="1" dirty="0" err="1">
                <a:solidFill>
                  <a:schemeClr val="accent3"/>
                </a:solidFill>
              </a:rPr>
              <a:t>绿色资本金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</p:txBody>
      </p:sp>
      <p:cxnSp>
        <p:nvCxnSpPr>
          <p:cNvPr id="46" name="直接连接符 14">
            <a:extLst>
              <a:ext uri="{FF2B5EF4-FFF2-40B4-BE49-F238E27FC236}">
                <a16:creationId xmlns:a16="http://schemas.microsoft.com/office/drawing/2014/main" id="{BAF62C8D-4FE1-1ED9-27EA-1F6C2C6F055A}"/>
              </a:ext>
            </a:extLst>
          </p:cNvPr>
          <p:cNvCxnSpPr/>
          <p:nvPr/>
        </p:nvCxnSpPr>
        <p:spPr>
          <a:xfrm>
            <a:off x="4923777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BB46D7A-F44A-8E47-3E88-2E09A7E18028}"/>
              </a:ext>
            </a:extLst>
          </p:cNvPr>
          <p:cNvSpPr txBox="1"/>
          <p:nvPr/>
        </p:nvSpPr>
        <p:spPr>
          <a:xfrm>
            <a:off x="4826952" y="5873077"/>
            <a:ext cx="2261429" cy="44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Financial regulation: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capital.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18DD3D2-E55A-250E-7772-B11C5B26B24A}"/>
              </a:ext>
            </a:extLst>
          </p:cNvPr>
          <p:cNvSpPr txBox="1"/>
          <p:nvPr/>
        </p:nvSpPr>
        <p:spPr>
          <a:xfrm>
            <a:off x="7079487" y="7611395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+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价格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属性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：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  <a:p>
            <a:r>
              <a:rPr lang="zh-CN" altLang="en-US" b="1" dirty="0">
                <a:solidFill>
                  <a:schemeClr val="accent1"/>
                </a:solidFill>
              </a:rPr>
              <a:t>𝐺</a:t>
            </a:r>
            <a:r>
              <a:rPr lang="en-US" altLang="zh-CN" b="1" dirty="0">
                <a:solidFill>
                  <a:schemeClr val="accent1"/>
                </a:solidFill>
              </a:rPr>
              <a:t>_𝑉𝑎𝑅</a:t>
            </a:r>
            <a:r>
              <a:rPr lang="zh-CN" altLang="en-US" b="1" dirty="0">
                <a:solidFill>
                  <a:schemeClr val="accent1"/>
                </a:solidFill>
              </a:rPr>
              <a:t>补偿定价</a:t>
            </a:r>
            <a:r>
              <a:rPr lang="en-US" altLang="zh-CN" b="1" dirty="0">
                <a:solidFill>
                  <a:schemeClr val="accent1"/>
                </a:solidFill>
              </a:rPr>
              <a:t>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52" name="直接连接符 25">
            <a:extLst>
              <a:ext uri="{FF2B5EF4-FFF2-40B4-BE49-F238E27FC236}">
                <a16:creationId xmlns:a16="http://schemas.microsoft.com/office/drawing/2014/main" id="{9DF4027D-0E5E-0B2C-D798-14BF1F9CB720}"/>
              </a:ext>
            </a:extLst>
          </p:cNvPr>
          <p:cNvCxnSpPr/>
          <p:nvPr/>
        </p:nvCxnSpPr>
        <p:spPr>
          <a:xfrm>
            <a:off x="7176312" y="8341408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7CA8A928-AE62-6BE2-095C-2049C08201C8}"/>
              </a:ext>
            </a:extLst>
          </p:cNvPr>
          <p:cNvSpPr txBox="1"/>
          <p:nvPr/>
        </p:nvSpPr>
        <p:spPr>
          <a:xfrm>
            <a:off x="7079487" y="8473061"/>
            <a:ext cx="2261429" cy="44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Price attributes: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at risk value.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9AD14D-1206-6C14-9336-3F3DB9A8159C}"/>
              </a:ext>
            </a:extLst>
          </p:cNvPr>
          <p:cNvSpPr txBox="1"/>
          <p:nvPr/>
        </p:nvSpPr>
        <p:spPr>
          <a:xfrm>
            <a:off x="-3044852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对比传统信贷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违约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与利益不相关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12" name="直接连接符 14">
            <a:extLst>
              <a:ext uri="{FF2B5EF4-FFF2-40B4-BE49-F238E27FC236}">
                <a16:creationId xmlns:a16="http://schemas.microsoft.com/office/drawing/2014/main" id="{78F73875-B4BA-FCE0-8ACB-CDB6D8FA977B}"/>
              </a:ext>
            </a:extLst>
          </p:cNvPr>
          <p:cNvCxnSpPr/>
          <p:nvPr/>
        </p:nvCxnSpPr>
        <p:spPr>
          <a:xfrm>
            <a:off x="-2948027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ED881CC-818A-BF76-926B-00113708C6DC}"/>
              </a:ext>
            </a:extLst>
          </p:cNvPr>
          <p:cNvSpPr txBox="1"/>
          <p:nvPr/>
        </p:nvSpPr>
        <p:spPr>
          <a:xfrm>
            <a:off x="-3044852" y="5873077"/>
            <a:ext cx="2261429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Compared with traditional credit: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Breach of contract has nothing to do with profit.</a:t>
            </a:r>
          </a:p>
        </p:txBody>
      </p:sp>
    </p:spTree>
    <p:extLst>
      <p:ext uri="{BB962C8B-B14F-4D97-AF65-F5344CB8AC3E}">
        <p14:creationId xmlns:p14="http://schemas.microsoft.com/office/powerpoint/2010/main" val="420783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E021A31-923D-7A48-AD6F-B1C6BF0E86B5}"/>
              </a:ext>
            </a:extLst>
          </p:cNvPr>
          <p:cNvGrpSpPr/>
          <p:nvPr/>
        </p:nvGrpSpPr>
        <p:grpSpPr>
          <a:xfrm>
            <a:off x="659608" y="183651"/>
            <a:ext cx="10858500" cy="6858000"/>
            <a:chOff x="660400" y="0"/>
            <a:chExt cx="10858500" cy="6858000"/>
          </a:xfrm>
        </p:grpSpPr>
        <p:cxnSp>
          <p:nvCxnSpPr>
            <p:cNvPr id="24" name="直接连接符 2">
              <a:extLst>
                <a:ext uri="{FF2B5EF4-FFF2-40B4-BE49-F238E27FC236}">
                  <a16:creationId xmlns:a16="http://schemas.microsoft.com/office/drawing/2014/main" id="{B9F82E18-A38E-504C-ABE5-662532A100E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">
              <a:extLst>
                <a:ext uri="{FF2B5EF4-FFF2-40B4-BE49-F238E27FC236}">
                  <a16:creationId xmlns:a16="http://schemas.microsoft.com/office/drawing/2014/main" id="{8B0A6AAB-EDB4-D949-8357-FAB100A98544}"/>
                </a:ext>
              </a:extLst>
            </p:cNvPr>
            <p:cNvCxnSpPr>
              <a:cxnSpLocks/>
            </p:cNvCxnSpPr>
            <p:nvPr/>
          </p:nvCxnSpPr>
          <p:spPr>
            <a:xfrm>
              <a:off x="115189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4">
              <a:extLst>
                <a:ext uri="{FF2B5EF4-FFF2-40B4-BE49-F238E27FC236}">
                  <a16:creationId xmlns:a16="http://schemas.microsoft.com/office/drawing/2014/main" id="{0340D269-0278-144C-B7F3-A9638134DBB0}"/>
                </a:ext>
              </a:extLst>
            </p:cNvPr>
            <p:cNvCxnSpPr>
              <a:cxnSpLocks/>
            </p:cNvCxnSpPr>
            <p:nvPr/>
          </p:nvCxnSpPr>
          <p:spPr>
            <a:xfrm>
              <a:off x="93472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5">
              <a:extLst>
                <a:ext uri="{FF2B5EF4-FFF2-40B4-BE49-F238E27FC236}">
                  <a16:creationId xmlns:a16="http://schemas.microsoft.com/office/drawing/2014/main" id="{866F2A37-53D4-7F4E-8F8F-A3C8FEB6CA7C}"/>
                </a:ext>
              </a:extLst>
            </p:cNvPr>
            <p:cNvCxnSpPr>
              <a:cxnSpLocks/>
            </p:cNvCxnSpPr>
            <p:nvPr/>
          </p:nvCxnSpPr>
          <p:spPr>
            <a:xfrm>
              <a:off x="71755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6">
              <a:extLst>
                <a:ext uri="{FF2B5EF4-FFF2-40B4-BE49-F238E27FC236}">
                  <a16:creationId xmlns:a16="http://schemas.microsoft.com/office/drawing/2014/main" id="{512972CB-A1EA-1947-A1C5-2817401397AB}"/>
                </a:ext>
              </a:extLst>
            </p:cNvPr>
            <p:cNvCxnSpPr>
              <a:cxnSpLocks/>
            </p:cNvCxnSpPr>
            <p:nvPr/>
          </p:nvCxnSpPr>
          <p:spPr>
            <a:xfrm>
              <a:off x="50038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7">
              <a:extLst>
                <a:ext uri="{FF2B5EF4-FFF2-40B4-BE49-F238E27FC236}">
                  <a16:creationId xmlns:a16="http://schemas.microsoft.com/office/drawing/2014/main" id="{B0BEC203-6C73-0440-A601-0500751BB3BF}"/>
                </a:ext>
              </a:extLst>
            </p:cNvPr>
            <p:cNvCxnSpPr>
              <a:cxnSpLocks/>
            </p:cNvCxnSpPr>
            <p:nvPr/>
          </p:nvCxnSpPr>
          <p:spPr>
            <a:xfrm>
              <a:off x="28321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EF96659-41E3-6D40-B169-AF3501664D9A}"/>
              </a:ext>
            </a:extLst>
          </p:cNvPr>
          <p:cNvSpPr txBox="1"/>
          <p:nvPr/>
        </p:nvSpPr>
        <p:spPr>
          <a:xfrm>
            <a:off x="5325139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2">
                    <a:alpha val="5000"/>
                  </a:schemeClr>
                </a:solidFill>
              </a:rPr>
              <a:t>1</a:t>
            </a:r>
            <a:endParaRPr lang="en-GB" sz="23900" b="1" spc="-300" dirty="0">
              <a:solidFill>
                <a:schemeClr val="tx2">
                  <a:alpha val="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C01B5B-8237-AA4E-8416-3A64AE642C48}"/>
              </a:ext>
            </a:extLst>
          </p:cNvPr>
          <p:cNvSpPr txBox="1"/>
          <p:nvPr/>
        </p:nvSpPr>
        <p:spPr>
          <a:xfrm>
            <a:off x="7617430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</a:rPr>
              <a:t>2</a:t>
            </a:r>
            <a:endParaRPr lang="en-GB" sz="23900" b="1" spc="-300" dirty="0">
              <a:solidFill>
                <a:schemeClr val="tx1">
                  <a:lumMod val="50000"/>
                  <a:lumOff val="50000"/>
                  <a:alpha val="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2A63EA-3BF9-A540-8F68-4BC2EA922797}"/>
              </a:ext>
            </a:extLst>
          </p:cNvPr>
          <p:cNvSpPr txBox="1"/>
          <p:nvPr/>
        </p:nvSpPr>
        <p:spPr>
          <a:xfrm>
            <a:off x="9787306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</a:rPr>
              <a:t>3</a:t>
            </a:r>
            <a:endParaRPr lang="en-GB" sz="23900" b="1" spc="-300" dirty="0">
              <a:solidFill>
                <a:schemeClr val="tx1">
                  <a:lumMod val="50000"/>
                  <a:lumOff val="50000"/>
                  <a:alpha val="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F86C0B-AF58-E34A-BF1B-238914072FEB}"/>
              </a:ext>
            </a:extLst>
          </p:cNvPr>
          <p:cNvSpPr txBox="1"/>
          <p:nvPr/>
        </p:nvSpPr>
        <p:spPr>
          <a:xfrm>
            <a:off x="9249363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区分ESG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绿色投资与消费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20" name="直接连接符 30">
            <a:extLst>
              <a:ext uri="{FF2B5EF4-FFF2-40B4-BE49-F238E27FC236}">
                <a16:creationId xmlns:a16="http://schemas.microsoft.com/office/drawing/2014/main" id="{745EF3CC-7D23-B843-B00A-50CEA9A64B95}"/>
              </a:ext>
            </a:extLst>
          </p:cNvPr>
          <p:cNvCxnSpPr/>
          <p:nvPr/>
        </p:nvCxnSpPr>
        <p:spPr>
          <a:xfrm>
            <a:off x="9346188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02215FC-968C-6841-B140-2AC83140F1A3}"/>
              </a:ext>
            </a:extLst>
          </p:cNvPr>
          <p:cNvSpPr txBox="1"/>
          <p:nvPr/>
        </p:nvSpPr>
        <p:spPr>
          <a:xfrm>
            <a:off x="9249363" y="5873077"/>
            <a:ext cx="2261429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Differentiating ESG: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investment and consumption.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76CA42-9D28-7444-9AC6-3A2076DDE120}"/>
              </a:ext>
            </a:extLst>
          </p:cNvPr>
          <p:cNvSpPr txBox="1"/>
          <p:nvPr/>
        </p:nvSpPr>
        <p:spPr>
          <a:xfrm>
            <a:off x="554507" y="1313951"/>
            <a:ext cx="4446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产品设计</a:t>
            </a:r>
            <a:endParaRPr lang="en-US" altLang="zh-CN" sz="4000" b="1" dirty="0"/>
          </a:p>
          <a:p>
            <a:r>
              <a:rPr lang="en-US" altLang="zh-CN" sz="4000" b="1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23" name="直接连接符 34">
            <a:extLst>
              <a:ext uri="{FF2B5EF4-FFF2-40B4-BE49-F238E27FC236}">
                <a16:creationId xmlns:a16="http://schemas.microsoft.com/office/drawing/2014/main" id="{AAD4A27D-659C-5445-8A16-6EA3ABAF7C20}"/>
              </a:ext>
            </a:extLst>
          </p:cNvPr>
          <p:cNvCxnSpPr>
            <a:cxnSpLocks/>
          </p:cNvCxnSpPr>
          <p:nvPr/>
        </p:nvCxnSpPr>
        <p:spPr>
          <a:xfrm flipH="1">
            <a:off x="659608" y="2804386"/>
            <a:ext cx="673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FF5DC-EB8B-3D49-6C71-573940D24C45}"/>
              </a:ext>
            </a:extLst>
          </p:cNvPr>
          <p:cNvGrpSpPr/>
          <p:nvPr/>
        </p:nvGrpSpPr>
        <p:grpSpPr>
          <a:xfrm>
            <a:off x="3763233" y="1891591"/>
            <a:ext cx="7588248" cy="720000"/>
            <a:chOff x="2338389" y="4265951"/>
            <a:chExt cx="7588248" cy="720000"/>
          </a:xfrm>
        </p:grpSpPr>
        <p:sp>
          <p:nvSpPr>
            <p:cNvPr id="3" name="íSḻïḓê">
              <a:extLst>
                <a:ext uri="{FF2B5EF4-FFF2-40B4-BE49-F238E27FC236}">
                  <a16:creationId xmlns:a16="http://schemas.microsoft.com/office/drawing/2014/main" id="{2B6F2BE1-F90D-BE95-3746-056E0D93AD01}"/>
                </a:ext>
              </a:extLst>
            </p:cNvPr>
            <p:cNvSpPr/>
            <p:nvPr/>
          </p:nvSpPr>
          <p:spPr>
            <a:xfrm>
              <a:off x="2338389" y="426595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i$ľîḋe">
              <a:extLst>
                <a:ext uri="{FF2B5EF4-FFF2-40B4-BE49-F238E27FC236}">
                  <a16:creationId xmlns:a16="http://schemas.microsoft.com/office/drawing/2014/main" id="{0C21F121-FF29-45F3-2880-40045BF8E824}"/>
                </a:ext>
              </a:extLst>
            </p:cNvPr>
            <p:cNvSpPr txBox="1"/>
            <p:nvPr/>
          </p:nvSpPr>
          <p:spPr>
            <a:xfrm>
              <a:off x="2944481" y="444128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核心目标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îşḷíḋé">
              <a:extLst>
                <a:ext uri="{FF2B5EF4-FFF2-40B4-BE49-F238E27FC236}">
                  <a16:creationId xmlns:a16="http://schemas.microsoft.com/office/drawing/2014/main" id="{86868E93-80E5-9015-0A4B-68E7D475C217}"/>
                </a:ext>
              </a:extLst>
            </p:cNvPr>
            <p:cNvSpPr/>
            <p:nvPr/>
          </p:nvSpPr>
          <p:spPr>
            <a:xfrm>
              <a:off x="5707289" y="4434562"/>
              <a:ext cx="4009798" cy="264705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促进绿色消费 </a:t>
              </a:r>
              <a:r>
                <a:rPr lang="en-US" altLang="zh-CN" dirty="0">
                  <a:solidFill>
                    <a:schemeClr val="bg1"/>
                  </a:solidFill>
                </a:rPr>
                <a:t>——</a:t>
              </a:r>
              <a:r>
                <a:rPr lang="zh-CN" altLang="en-US" dirty="0">
                  <a:solidFill>
                    <a:schemeClr val="bg1"/>
                  </a:solidFill>
                </a:rPr>
                <a:t>绿色金融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32" name="iṣḻídè">
              <a:extLst>
                <a:ext uri="{FF2B5EF4-FFF2-40B4-BE49-F238E27FC236}">
                  <a16:creationId xmlns:a16="http://schemas.microsoft.com/office/drawing/2014/main" id="{83364A9E-CDBE-627D-5A71-6E5B272C4641}"/>
                </a:ext>
              </a:extLst>
            </p:cNvPr>
            <p:cNvSpPr txBox="1"/>
            <p:nvPr/>
          </p:nvSpPr>
          <p:spPr>
            <a:xfrm>
              <a:off x="2408845" y="439511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cxnSp>
          <p:nvCxnSpPr>
            <p:cNvPr id="33" name="iśḻîḑe">
              <a:extLst>
                <a:ext uri="{FF2B5EF4-FFF2-40B4-BE49-F238E27FC236}">
                  <a16:creationId xmlns:a16="http://schemas.microsoft.com/office/drawing/2014/main" id="{F35F2A1A-E6A3-1ADD-AD3A-DD25D9F39457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4397810"/>
              <a:ext cx="0" cy="456283"/>
            </a:xfrm>
            <a:prstGeom prst="line">
              <a:avLst/>
            </a:prstGeom>
            <a:ln w="31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85D8FE-B869-D2AA-455B-576F834A386D}"/>
              </a:ext>
            </a:extLst>
          </p:cNvPr>
          <p:cNvGrpSpPr/>
          <p:nvPr/>
        </p:nvGrpSpPr>
        <p:grpSpPr>
          <a:xfrm>
            <a:off x="3763233" y="2892651"/>
            <a:ext cx="7588248" cy="720000"/>
            <a:chOff x="2338389" y="5267011"/>
            <a:chExt cx="7588248" cy="720000"/>
          </a:xfrm>
        </p:grpSpPr>
        <p:sp>
          <p:nvSpPr>
            <p:cNvPr id="35" name="ï$lîḍê">
              <a:extLst>
                <a:ext uri="{FF2B5EF4-FFF2-40B4-BE49-F238E27FC236}">
                  <a16:creationId xmlns:a16="http://schemas.microsoft.com/office/drawing/2014/main" id="{C0BA3878-4EA6-4BCC-AE17-0FAB471FE322}"/>
                </a:ext>
              </a:extLst>
            </p:cNvPr>
            <p:cNvSpPr/>
            <p:nvPr/>
          </p:nvSpPr>
          <p:spPr>
            <a:xfrm>
              <a:off x="2338389" y="526701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ïşliḑê">
              <a:extLst>
                <a:ext uri="{FF2B5EF4-FFF2-40B4-BE49-F238E27FC236}">
                  <a16:creationId xmlns:a16="http://schemas.microsoft.com/office/drawing/2014/main" id="{FFF23A2F-C5A6-3AE7-BD36-4F25E7026542}"/>
                </a:ext>
              </a:extLst>
            </p:cNvPr>
            <p:cNvSpPr txBox="1"/>
            <p:nvPr/>
          </p:nvSpPr>
          <p:spPr>
            <a:xfrm>
              <a:off x="2944481" y="544234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实现基础</a:t>
              </a:r>
              <a:endParaRPr lang="en-US" altLang="zh-CN" sz="1800" b="1" dirty="0"/>
            </a:p>
          </p:txBody>
        </p:sp>
        <p:sp>
          <p:nvSpPr>
            <p:cNvPr id="37" name="í$ļidé">
              <a:extLst>
                <a:ext uri="{FF2B5EF4-FFF2-40B4-BE49-F238E27FC236}">
                  <a16:creationId xmlns:a16="http://schemas.microsoft.com/office/drawing/2014/main" id="{601F318E-538B-6F15-3034-B45DF2E422FE}"/>
                </a:ext>
              </a:extLst>
            </p:cNvPr>
            <p:cNvSpPr/>
            <p:nvPr/>
          </p:nvSpPr>
          <p:spPr>
            <a:xfrm>
              <a:off x="5707289" y="5442345"/>
              <a:ext cx="4009798" cy="2621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“碳足迹”标签 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技术赋能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îṩḷïḍê">
              <a:extLst>
                <a:ext uri="{FF2B5EF4-FFF2-40B4-BE49-F238E27FC236}">
                  <a16:creationId xmlns:a16="http://schemas.microsoft.com/office/drawing/2014/main" id="{657A808A-D5A3-12B6-F1B9-AF7533ED45B0}"/>
                </a:ext>
              </a:extLst>
            </p:cNvPr>
            <p:cNvSpPr txBox="1"/>
            <p:nvPr/>
          </p:nvSpPr>
          <p:spPr>
            <a:xfrm>
              <a:off x="2408845" y="539617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03</a:t>
              </a:r>
            </a:p>
          </p:txBody>
        </p:sp>
        <p:cxnSp>
          <p:nvCxnSpPr>
            <p:cNvPr id="39" name="isļîḋê">
              <a:extLst>
                <a:ext uri="{FF2B5EF4-FFF2-40B4-BE49-F238E27FC236}">
                  <a16:creationId xmlns:a16="http://schemas.microsoft.com/office/drawing/2014/main" id="{341CBBEC-DC48-98CD-2B91-9245C35B69DB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539887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DBFB7D7-7F7A-7FC7-589F-8A9120C48847}"/>
              </a:ext>
            </a:extLst>
          </p:cNvPr>
          <p:cNvGrpSpPr/>
          <p:nvPr/>
        </p:nvGrpSpPr>
        <p:grpSpPr>
          <a:xfrm>
            <a:off x="3763233" y="890531"/>
            <a:ext cx="7588248" cy="720000"/>
            <a:chOff x="2338389" y="3264891"/>
            <a:chExt cx="7588248" cy="720000"/>
          </a:xfrm>
        </p:grpSpPr>
        <p:sp>
          <p:nvSpPr>
            <p:cNvPr id="41" name="ïś1íḓê">
              <a:extLst>
                <a:ext uri="{FF2B5EF4-FFF2-40B4-BE49-F238E27FC236}">
                  <a16:creationId xmlns:a16="http://schemas.microsoft.com/office/drawing/2014/main" id="{618794B5-7431-FB3C-F125-7B083616EAA6}"/>
                </a:ext>
              </a:extLst>
            </p:cNvPr>
            <p:cNvSpPr/>
            <p:nvPr/>
          </p:nvSpPr>
          <p:spPr>
            <a:xfrm>
              <a:off x="2338389" y="326489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îSḷiḋè">
              <a:extLst>
                <a:ext uri="{FF2B5EF4-FFF2-40B4-BE49-F238E27FC236}">
                  <a16:creationId xmlns:a16="http://schemas.microsoft.com/office/drawing/2014/main" id="{5789994F-0D65-AA9D-47F1-D56B28FD51AB}"/>
                </a:ext>
              </a:extLst>
            </p:cNvPr>
            <p:cNvSpPr txBox="1"/>
            <p:nvPr/>
          </p:nvSpPr>
          <p:spPr>
            <a:xfrm>
              <a:off x="2944481" y="344022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产品性质</a:t>
              </a:r>
              <a:endParaRPr lang="en-US" altLang="zh-CN" sz="1800" b="1" dirty="0"/>
            </a:p>
          </p:txBody>
        </p:sp>
        <p:sp>
          <p:nvSpPr>
            <p:cNvPr id="43" name="ïṥľîḑe">
              <a:extLst>
                <a:ext uri="{FF2B5EF4-FFF2-40B4-BE49-F238E27FC236}">
                  <a16:creationId xmlns:a16="http://schemas.microsoft.com/office/drawing/2014/main" id="{42D77BDC-C035-C97B-2FBC-857842579914}"/>
                </a:ext>
              </a:extLst>
            </p:cNvPr>
            <p:cNvSpPr/>
            <p:nvPr/>
          </p:nvSpPr>
          <p:spPr>
            <a:xfrm>
              <a:off x="5707289" y="3434144"/>
              <a:ext cx="4009798" cy="287991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零售业信贷产品 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普惠金融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ïšḷíďé">
              <a:extLst>
                <a:ext uri="{FF2B5EF4-FFF2-40B4-BE49-F238E27FC236}">
                  <a16:creationId xmlns:a16="http://schemas.microsoft.com/office/drawing/2014/main" id="{FF542D12-9B37-D917-A253-5C6B1F134104}"/>
                </a:ext>
              </a:extLst>
            </p:cNvPr>
            <p:cNvSpPr txBox="1"/>
            <p:nvPr/>
          </p:nvSpPr>
          <p:spPr>
            <a:xfrm>
              <a:off x="2408845" y="339405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01</a:t>
              </a:r>
            </a:p>
          </p:txBody>
        </p:sp>
        <p:cxnSp>
          <p:nvCxnSpPr>
            <p:cNvPr id="45" name="îṡḷiḍè">
              <a:extLst>
                <a:ext uri="{FF2B5EF4-FFF2-40B4-BE49-F238E27FC236}">
                  <a16:creationId xmlns:a16="http://schemas.microsoft.com/office/drawing/2014/main" id="{5E5643A3-E4AD-5625-DF9D-C6A8E95750F5}"/>
                </a:ext>
              </a:extLst>
            </p:cNvPr>
            <p:cNvCxnSpPr>
              <a:cxnSpLocks/>
            </p:cNvCxnSpPr>
            <p:nvPr/>
          </p:nvCxnSpPr>
          <p:spPr>
            <a:xfrm>
              <a:off x="2948415" y="339675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9255FC5-C395-F834-D770-9AD2AA29E4F0}"/>
              </a:ext>
            </a:extLst>
          </p:cNvPr>
          <p:cNvSpPr txBox="1"/>
          <p:nvPr/>
        </p:nvSpPr>
        <p:spPr>
          <a:xfrm>
            <a:off x="4787196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+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金融监管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绿色资本金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46" name="直接连接符 14">
            <a:extLst>
              <a:ext uri="{FF2B5EF4-FFF2-40B4-BE49-F238E27FC236}">
                <a16:creationId xmlns:a16="http://schemas.microsoft.com/office/drawing/2014/main" id="{BAF62C8D-4FE1-1ED9-27EA-1F6C2C6F055A}"/>
              </a:ext>
            </a:extLst>
          </p:cNvPr>
          <p:cNvCxnSpPr/>
          <p:nvPr/>
        </p:nvCxnSpPr>
        <p:spPr>
          <a:xfrm>
            <a:off x="4884021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BB46D7A-F44A-8E47-3E88-2E09A7E18028}"/>
              </a:ext>
            </a:extLst>
          </p:cNvPr>
          <p:cNvSpPr txBox="1"/>
          <p:nvPr/>
        </p:nvSpPr>
        <p:spPr>
          <a:xfrm>
            <a:off x="4787196" y="5873077"/>
            <a:ext cx="2261429" cy="44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Financial regulation: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capital.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31E7FC-246D-3CEA-6510-BBD947364CE6}"/>
              </a:ext>
            </a:extLst>
          </p:cNvPr>
          <p:cNvSpPr txBox="1"/>
          <p:nvPr/>
        </p:nvSpPr>
        <p:spPr>
          <a:xfrm>
            <a:off x="7079487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</a:rPr>
              <a:t>+</a:t>
            </a:r>
            <a:r>
              <a:rPr lang="zh-CN" altLang="en-US" b="1" dirty="0">
                <a:solidFill>
                  <a:schemeClr val="accent3"/>
                </a:solidFill>
              </a:rPr>
              <a:t> </a:t>
            </a:r>
            <a:r>
              <a:rPr lang="en-US" b="1" dirty="0" err="1">
                <a:solidFill>
                  <a:schemeClr val="accent3"/>
                </a:solidFill>
              </a:rPr>
              <a:t>价格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属性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：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  <a:p>
            <a:r>
              <a:rPr lang="zh-CN" altLang="en-US" b="1" dirty="0">
                <a:solidFill>
                  <a:schemeClr val="accent3"/>
                </a:solidFill>
              </a:rPr>
              <a:t>𝐺</a:t>
            </a:r>
            <a:r>
              <a:rPr lang="en-US" altLang="zh-CN" b="1" dirty="0">
                <a:solidFill>
                  <a:schemeClr val="accent3"/>
                </a:solidFill>
              </a:rPr>
              <a:t>_𝑉𝑎𝑅</a:t>
            </a:r>
            <a:r>
              <a:rPr lang="zh-CN" altLang="en-US" b="1" dirty="0">
                <a:solidFill>
                  <a:schemeClr val="accent3"/>
                </a:solidFill>
              </a:rPr>
              <a:t>补偿定价</a:t>
            </a:r>
            <a:r>
              <a:rPr lang="en-US" altLang="zh-CN" b="1" dirty="0">
                <a:solidFill>
                  <a:schemeClr val="accent3"/>
                </a:solidFill>
              </a:rPr>
              <a:t>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cxnSp>
        <p:nvCxnSpPr>
          <p:cNvPr id="12" name="直接连接符 25">
            <a:extLst>
              <a:ext uri="{FF2B5EF4-FFF2-40B4-BE49-F238E27FC236}">
                <a16:creationId xmlns:a16="http://schemas.microsoft.com/office/drawing/2014/main" id="{2652EA6A-7336-E1B9-820F-F3855C8346F0}"/>
              </a:ext>
            </a:extLst>
          </p:cNvPr>
          <p:cNvCxnSpPr/>
          <p:nvPr/>
        </p:nvCxnSpPr>
        <p:spPr>
          <a:xfrm>
            <a:off x="7176312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EA45684-3FC8-94FB-D0E9-E15144AFE6F6}"/>
              </a:ext>
            </a:extLst>
          </p:cNvPr>
          <p:cNvSpPr txBox="1"/>
          <p:nvPr/>
        </p:nvSpPr>
        <p:spPr>
          <a:xfrm>
            <a:off x="7079487" y="5873077"/>
            <a:ext cx="2261429" cy="44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Price attributes: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at risk value.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8D194CE-10B4-5E8F-3BAA-B621B45782D2}"/>
              </a:ext>
            </a:extLst>
          </p:cNvPr>
          <p:cNvSpPr txBox="1"/>
          <p:nvPr/>
        </p:nvSpPr>
        <p:spPr>
          <a:xfrm>
            <a:off x="-4223848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金融产品固有属性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：定价</a:t>
            </a:r>
            <a:r>
              <a:rPr lang="zh-CN" altLang="en-US" b="1" dirty="0">
                <a:solidFill>
                  <a:schemeClr val="accent1"/>
                </a:solidFill>
              </a:rPr>
              <a:t>理论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49" name="直接连接符 25">
            <a:extLst>
              <a:ext uri="{FF2B5EF4-FFF2-40B4-BE49-F238E27FC236}">
                <a16:creationId xmlns:a16="http://schemas.microsoft.com/office/drawing/2014/main" id="{D3B5236E-7D7F-267B-4133-CECEF51A454F}"/>
              </a:ext>
            </a:extLst>
          </p:cNvPr>
          <p:cNvCxnSpPr/>
          <p:nvPr/>
        </p:nvCxnSpPr>
        <p:spPr>
          <a:xfrm>
            <a:off x="-4127023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680A5BBB-4425-5187-0992-5F04AD355A84}"/>
              </a:ext>
            </a:extLst>
          </p:cNvPr>
          <p:cNvSpPr txBox="1"/>
          <p:nvPr/>
        </p:nvSpPr>
        <p:spPr>
          <a:xfrm>
            <a:off x="-4223848" y="5873077"/>
            <a:ext cx="2261429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Intrinsic properties of financial products: pricing theory.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BAE186C-C755-11D0-168A-52A165D8F4BC}"/>
              </a:ext>
            </a:extLst>
          </p:cNvPr>
          <p:cNvSpPr txBox="1"/>
          <p:nvPr/>
        </p:nvSpPr>
        <p:spPr>
          <a:xfrm>
            <a:off x="9249363" y="7831733"/>
            <a:ext cx="2648851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+</a:t>
            </a:r>
            <a:r>
              <a:rPr lang="zh-CN" altLang="en-US" b="1" dirty="0">
                <a:solidFill>
                  <a:schemeClr val="accent1"/>
                </a:solidFill>
              </a:rPr>
              <a:t> 可行性证明：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绿色普惠金融独特形式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52" name="直接连接符 30">
            <a:extLst>
              <a:ext uri="{FF2B5EF4-FFF2-40B4-BE49-F238E27FC236}">
                <a16:creationId xmlns:a16="http://schemas.microsoft.com/office/drawing/2014/main" id="{E0B6EFBF-C0F8-2E0A-72C5-DB030E514787}"/>
              </a:ext>
            </a:extLst>
          </p:cNvPr>
          <p:cNvCxnSpPr/>
          <p:nvPr/>
        </p:nvCxnSpPr>
        <p:spPr>
          <a:xfrm>
            <a:off x="9346188" y="8561746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73F801FE-C5A3-ECDB-068A-2BEE7E051481}"/>
              </a:ext>
            </a:extLst>
          </p:cNvPr>
          <p:cNvSpPr txBox="1"/>
          <p:nvPr/>
        </p:nvSpPr>
        <p:spPr>
          <a:xfrm>
            <a:off x="9249363" y="8693399"/>
            <a:ext cx="2261429" cy="44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Beneficial practices in the field of green inclusive finance</a:t>
            </a:r>
          </a:p>
        </p:txBody>
      </p:sp>
    </p:spTree>
    <p:extLst>
      <p:ext uri="{BB962C8B-B14F-4D97-AF65-F5344CB8AC3E}">
        <p14:creationId xmlns:p14="http://schemas.microsoft.com/office/powerpoint/2010/main" val="2667719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E021A31-923D-7A48-AD6F-B1C6BF0E86B5}"/>
              </a:ext>
            </a:extLst>
          </p:cNvPr>
          <p:cNvGrpSpPr/>
          <p:nvPr/>
        </p:nvGrpSpPr>
        <p:grpSpPr>
          <a:xfrm>
            <a:off x="659608" y="183651"/>
            <a:ext cx="10858500" cy="6858000"/>
            <a:chOff x="660400" y="0"/>
            <a:chExt cx="10858500" cy="6858000"/>
          </a:xfrm>
        </p:grpSpPr>
        <p:cxnSp>
          <p:nvCxnSpPr>
            <p:cNvPr id="24" name="直接连接符 2">
              <a:extLst>
                <a:ext uri="{FF2B5EF4-FFF2-40B4-BE49-F238E27FC236}">
                  <a16:creationId xmlns:a16="http://schemas.microsoft.com/office/drawing/2014/main" id="{B9F82E18-A38E-504C-ABE5-662532A100E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">
              <a:extLst>
                <a:ext uri="{FF2B5EF4-FFF2-40B4-BE49-F238E27FC236}">
                  <a16:creationId xmlns:a16="http://schemas.microsoft.com/office/drawing/2014/main" id="{8B0A6AAB-EDB4-D949-8357-FAB100A98544}"/>
                </a:ext>
              </a:extLst>
            </p:cNvPr>
            <p:cNvCxnSpPr>
              <a:cxnSpLocks/>
            </p:cNvCxnSpPr>
            <p:nvPr/>
          </p:nvCxnSpPr>
          <p:spPr>
            <a:xfrm>
              <a:off x="115189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4">
              <a:extLst>
                <a:ext uri="{FF2B5EF4-FFF2-40B4-BE49-F238E27FC236}">
                  <a16:creationId xmlns:a16="http://schemas.microsoft.com/office/drawing/2014/main" id="{0340D269-0278-144C-B7F3-A9638134DBB0}"/>
                </a:ext>
              </a:extLst>
            </p:cNvPr>
            <p:cNvCxnSpPr>
              <a:cxnSpLocks/>
            </p:cNvCxnSpPr>
            <p:nvPr/>
          </p:nvCxnSpPr>
          <p:spPr>
            <a:xfrm>
              <a:off x="93472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5">
              <a:extLst>
                <a:ext uri="{FF2B5EF4-FFF2-40B4-BE49-F238E27FC236}">
                  <a16:creationId xmlns:a16="http://schemas.microsoft.com/office/drawing/2014/main" id="{866F2A37-53D4-7F4E-8F8F-A3C8FEB6CA7C}"/>
                </a:ext>
              </a:extLst>
            </p:cNvPr>
            <p:cNvCxnSpPr>
              <a:cxnSpLocks/>
            </p:cNvCxnSpPr>
            <p:nvPr/>
          </p:nvCxnSpPr>
          <p:spPr>
            <a:xfrm>
              <a:off x="71755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6">
              <a:extLst>
                <a:ext uri="{FF2B5EF4-FFF2-40B4-BE49-F238E27FC236}">
                  <a16:creationId xmlns:a16="http://schemas.microsoft.com/office/drawing/2014/main" id="{512972CB-A1EA-1947-A1C5-2817401397AB}"/>
                </a:ext>
              </a:extLst>
            </p:cNvPr>
            <p:cNvCxnSpPr>
              <a:cxnSpLocks/>
            </p:cNvCxnSpPr>
            <p:nvPr/>
          </p:nvCxnSpPr>
          <p:spPr>
            <a:xfrm>
              <a:off x="50038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7">
              <a:extLst>
                <a:ext uri="{FF2B5EF4-FFF2-40B4-BE49-F238E27FC236}">
                  <a16:creationId xmlns:a16="http://schemas.microsoft.com/office/drawing/2014/main" id="{B0BEC203-6C73-0440-A601-0500751BB3BF}"/>
                </a:ext>
              </a:extLst>
            </p:cNvPr>
            <p:cNvCxnSpPr>
              <a:cxnSpLocks/>
            </p:cNvCxnSpPr>
            <p:nvPr/>
          </p:nvCxnSpPr>
          <p:spPr>
            <a:xfrm>
              <a:off x="28321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EF96659-41E3-6D40-B169-AF3501664D9A}"/>
              </a:ext>
            </a:extLst>
          </p:cNvPr>
          <p:cNvSpPr txBox="1"/>
          <p:nvPr/>
        </p:nvSpPr>
        <p:spPr>
          <a:xfrm>
            <a:off x="5364896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2">
                    <a:alpha val="5000"/>
                  </a:schemeClr>
                </a:solidFill>
              </a:rPr>
              <a:t>1</a:t>
            </a:r>
            <a:endParaRPr lang="en-GB" sz="23900" b="1" spc="-300" dirty="0">
              <a:solidFill>
                <a:schemeClr val="tx2">
                  <a:alpha val="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C01B5B-8237-AA4E-8416-3A64AE642C48}"/>
              </a:ext>
            </a:extLst>
          </p:cNvPr>
          <p:cNvSpPr txBox="1"/>
          <p:nvPr/>
        </p:nvSpPr>
        <p:spPr>
          <a:xfrm>
            <a:off x="7617430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</a:rPr>
              <a:t>2</a:t>
            </a:r>
            <a:endParaRPr lang="en-GB" sz="23900" b="1" spc="-300" dirty="0">
              <a:solidFill>
                <a:schemeClr val="tx1">
                  <a:lumMod val="50000"/>
                  <a:lumOff val="50000"/>
                  <a:alpha val="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2A63EA-3BF9-A540-8F68-4BC2EA922797}"/>
              </a:ext>
            </a:extLst>
          </p:cNvPr>
          <p:cNvSpPr txBox="1"/>
          <p:nvPr/>
        </p:nvSpPr>
        <p:spPr>
          <a:xfrm>
            <a:off x="9787306" y="2649088"/>
            <a:ext cx="18501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900" b="1" spc="-300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</a:rPr>
              <a:t>3</a:t>
            </a:r>
            <a:endParaRPr lang="en-GB" sz="23900" b="1" spc="-300" dirty="0">
              <a:solidFill>
                <a:schemeClr val="tx1">
                  <a:lumMod val="50000"/>
                  <a:lumOff val="50000"/>
                  <a:alpha val="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76CA42-9D28-7444-9AC6-3A2076DDE120}"/>
              </a:ext>
            </a:extLst>
          </p:cNvPr>
          <p:cNvSpPr txBox="1"/>
          <p:nvPr/>
        </p:nvSpPr>
        <p:spPr>
          <a:xfrm>
            <a:off x="554507" y="1313951"/>
            <a:ext cx="4446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产品设计</a:t>
            </a:r>
            <a:endParaRPr lang="en-US" altLang="zh-CN" sz="4000" b="1" dirty="0"/>
          </a:p>
          <a:p>
            <a:r>
              <a:rPr lang="en-US" altLang="zh-CN" sz="4000" b="1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23" name="直接连接符 34">
            <a:extLst>
              <a:ext uri="{FF2B5EF4-FFF2-40B4-BE49-F238E27FC236}">
                <a16:creationId xmlns:a16="http://schemas.microsoft.com/office/drawing/2014/main" id="{AAD4A27D-659C-5445-8A16-6EA3ABAF7C20}"/>
              </a:ext>
            </a:extLst>
          </p:cNvPr>
          <p:cNvCxnSpPr>
            <a:cxnSpLocks/>
          </p:cNvCxnSpPr>
          <p:nvPr/>
        </p:nvCxnSpPr>
        <p:spPr>
          <a:xfrm flipH="1">
            <a:off x="659608" y="2804386"/>
            <a:ext cx="673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FF5DC-EB8B-3D49-6C71-573940D24C45}"/>
              </a:ext>
            </a:extLst>
          </p:cNvPr>
          <p:cNvGrpSpPr/>
          <p:nvPr/>
        </p:nvGrpSpPr>
        <p:grpSpPr>
          <a:xfrm>
            <a:off x="3763233" y="1891591"/>
            <a:ext cx="7588248" cy="720000"/>
            <a:chOff x="2338389" y="4265951"/>
            <a:chExt cx="7588248" cy="720000"/>
          </a:xfrm>
        </p:grpSpPr>
        <p:sp>
          <p:nvSpPr>
            <p:cNvPr id="3" name="íSḻïḓê">
              <a:extLst>
                <a:ext uri="{FF2B5EF4-FFF2-40B4-BE49-F238E27FC236}">
                  <a16:creationId xmlns:a16="http://schemas.microsoft.com/office/drawing/2014/main" id="{2B6F2BE1-F90D-BE95-3746-056E0D93AD01}"/>
                </a:ext>
              </a:extLst>
            </p:cNvPr>
            <p:cNvSpPr/>
            <p:nvPr/>
          </p:nvSpPr>
          <p:spPr>
            <a:xfrm>
              <a:off x="2338389" y="426595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i$ľîḋe">
              <a:extLst>
                <a:ext uri="{FF2B5EF4-FFF2-40B4-BE49-F238E27FC236}">
                  <a16:creationId xmlns:a16="http://schemas.microsoft.com/office/drawing/2014/main" id="{0C21F121-FF29-45F3-2880-40045BF8E824}"/>
                </a:ext>
              </a:extLst>
            </p:cNvPr>
            <p:cNvSpPr txBox="1"/>
            <p:nvPr/>
          </p:nvSpPr>
          <p:spPr>
            <a:xfrm>
              <a:off x="2944481" y="444128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核心目标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îşḷíḋé">
              <a:extLst>
                <a:ext uri="{FF2B5EF4-FFF2-40B4-BE49-F238E27FC236}">
                  <a16:creationId xmlns:a16="http://schemas.microsoft.com/office/drawing/2014/main" id="{86868E93-80E5-9015-0A4B-68E7D475C217}"/>
                </a:ext>
              </a:extLst>
            </p:cNvPr>
            <p:cNvSpPr/>
            <p:nvPr/>
          </p:nvSpPr>
          <p:spPr>
            <a:xfrm>
              <a:off x="5707289" y="4434562"/>
              <a:ext cx="4009798" cy="264705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促进绿色消费 </a:t>
              </a:r>
              <a:r>
                <a:rPr lang="en-US" altLang="zh-CN" dirty="0">
                  <a:solidFill>
                    <a:schemeClr val="bg1"/>
                  </a:solidFill>
                </a:rPr>
                <a:t>——</a:t>
              </a:r>
              <a:r>
                <a:rPr lang="zh-CN" altLang="en-US" dirty="0">
                  <a:solidFill>
                    <a:schemeClr val="bg1"/>
                  </a:solidFill>
                </a:rPr>
                <a:t>绿色金融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32" name="iṣḻídè">
              <a:extLst>
                <a:ext uri="{FF2B5EF4-FFF2-40B4-BE49-F238E27FC236}">
                  <a16:creationId xmlns:a16="http://schemas.microsoft.com/office/drawing/2014/main" id="{83364A9E-CDBE-627D-5A71-6E5B272C4641}"/>
                </a:ext>
              </a:extLst>
            </p:cNvPr>
            <p:cNvSpPr txBox="1"/>
            <p:nvPr/>
          </p:nvSpPr>
          <p:spPr>
            <a:xfrm>
              <a:off x="2408845" y="439511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cxnSp>
          <p:nvCxnSpPr>
            <p:cNvPr id="33" name="iśḻîḑe">
              <a:extLst>
                <a:ext uri="{FF2B5EF4-FFF2-40B4-BE49-F238E27FC236}">
                  <a16:creationId xmlns:a16="http://schemas.microsoft.com/office/drawing/2014/main" id="{F35F2A1A-E6A3-1ADD-AD3A-DD25D9F39457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4397810"/>
              <a:ext cx="0" cy="456283"/>
            </a:xfrm>
            <a:prstGeom prst="line">
              <a:avLst/>
            </a:prstGeom>
            <a:ln w="31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85D8FE-B869-D2AA-455B-576F834A386D}"/>
              </a:ext>
            </a:extLst>
          </p:cNvPr>
          <p:cNvGrpSpPr/>
          <p:nvPr/>
        </p:nvGrpSpPr>
        <p:grpSpPr>
          <a:xfrm>
            <a:off x="3763233" y="2892651"/>
            <a:ext cx="7588248" cy="720000"/>
            <a:chOff x="2338389" y="5267011"/>
            <a:chExt cx="7588248" cy="720000"/>
          </a:xfrm>
        </p:grpSpPr>
        <p:sp>
          <p:nvSpPr>
            <p:cNvPr id="35" name="ï$lîḍê">
              <a:extLst>
                <a:ext uri="{FF2B5EF4-FFF2-40B4-BE49-F238E27FC236}">
                  <a16:creationId xmlns:a16="http://schemas.microsoft.com/office/drawing/2014/main" id="{C0BA3878-4EA6-4BCC-AE17-0FAB471FE322}"/>
                </a:ext>
              </a:extLst>
            </p:cNvPr>
            <p:cNvSpPr/>
            <p:nvPr/>
          </p:nvSpPr>
          <p:spPr>
            <a:xfrm>
              <a:off x="2338389" y="526701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ïşliḑê">
              <a:extLst>
                <a:ext uri="{FF2B5EF4-FFF2-40B4-BE49-F238E27FC236}">
                  <a16:creationId xmlns:a16="http://schemas.microsoft.com/office/drawing/2014/main" id="{FFF23A2F-C5A6-3AE7-BD36-4F25E7026542}"/>
                </a:ext>
              </a:extLst>
            </p:cNvPr>
            <p:cNvSpPr txBox="1"/>
            <p:nvPr/>
          </p:nvSpPr>
          <p:spPr>
            <a:xfrm>
              <a:off x="2944481" y="544234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实现基础</a:t>
              </a:r>
              <a:endParaRPr lang="en-US" altLang="zh-CN" sz="1800" b="1" dirty="0"/>
            </a:p>
          </p:txBody>
        </p:sp>
        <p:sp>
          <p:nvSpPr>
            <p:cNvPr id="37" name="í$ļidé">
              <a:extLst>
                <a:ext uri="{FF2B5EF4-FFF2-40B4-BE49-F238E27FC236}">
                  <a16:creationId xmlns:a16="http://schemas.microsoft.com/office/drawing/2014/main" id="{601F318E-538B-6F15-3034-B45DF2E422FE}"/>
                </a:ext>
              </a:extLst>
            </p:cNvPr>
            <p:cNvSpPr/>
            <p:nvPr/>
          </p:nvSpPr>
          <p:spPr>
            <a:xfrm>
              <a:off x="5707289" y="5442345"/>
              <a:ext cx="4009798" cy="26216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“碳足迹”标签 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技术赋能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îṩḷïḍê">
              <a:extLst>
                <a:ext uri="{FF2B5EF4-FFF2-40B4-BE49-F238E27FC236}">
                  <a16:creationId xmlns:a16="http://schemas.microsoft.com/office/drawing/2014/main" id="{657A808A-D5A3-12B6-F1B9-AF7533ED45B0}"/>
                </a:ext>
              </a:extLst>
            </p:cNvPr>
            <p:cNvSpPr txBox="1"/>
            <p:nvPr/>
          </p:nvSpPr>
          <p:spPr>
            <a:xfrm>
              <a:off x="2408845" y="539617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03</a:t>
              </a:r>
            </a:p>
          </p:txBody>
        </p:sp>
        <p:cxnSp>
          <p:nvCxnSpPr>
            <p:cNvPr id="39" name="isļîḋê">
              <a:extLst>
                <a:ext uri="{FF2B5EF4-FFF2-40B4-BE49-F238E27FC236}">
                  <a16:creationId xmlns:a16="http://schemas.microsoft.com/office/drawing/2014/main" id="{341CBBEC-DC48-98CD-2B91-9245C35B69DB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46" y="539887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DBFB7D7-7F7A-7FC7-589F-8A9120C48847}"/>
              </a:ext>
            </a:extLst>
          </p:cNvPr>
          <p:cNvGrpSpPr/>
          <p:nvPr/>
        </p:nvGrpSpPr>
        <p:grpSpPr>
          <a:xfrm>
            <a:off x="3763233" y="890531"/>
            <a:ext cx="7588248" cy="720000"/>
            <a:chOff x="2338389" y="3264891"/>
            <a:chExt cx="7588248" cy="720000"/>
          </a:xfrm>
        </p:grpSpPr>
        <p:sp>
          <p:nvSpPr>
            <p:cNvPr id="41" name="ïś1íḓê">
              <a:extLst>
                <a:ext uri="{FF2B5EF4-FFF2-40B4-BE49-F238E27FC236}">
                  <a16:creationId xmlns:a16="http://schemas.microsoft.com/office/drawing/2014/main" id="{618794B5-7431-FB3C-F125-7B083616EAA6}"/>
                </a:ext>
              </a:extLst>
            </p:cNvPr>
            <p:cNvSpPr/>
            <p:nvPr/>
          </p:nvSpPr>
          <p:spPr>
            <a:xfrm>
              <a:off x="2338389" y="3264891"/>
              <a:ext cx="7588248" cy="720000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îSḷiḋè">
              <a:extLst>
                <a:ext uri="{FF2B5EF4-FFF2-40B4-BE49-F238E27FC236}">
                  <a16:creationId xmlns:a16="http://schemas.microsoft.com/office/drawing/2014/main" id="{5789994F-0D65-AA9D-47F1-D56B28FD51AB}"/>
                </a:ext>
              </a:extLst>
            </p:cNvPr>
            <p:cNvSpPr txBox="1"/>
            <p:nvPr/>
          </p:nvSpPr>
          <p:spPr>
            <a:xfrm>
              <a:off x="2944481" y="3440225"/>
              <a:ext cx="12366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产品性质</a:t>
              </a:r>
              <a:endParaRPr lang="en-US" altLang="zh-CN" sz="1800" b="1" dirty="0"/>
            </a:p>
          </p:txBody>
        </p:sp>
        <p:sp>
          <p:nvSpPr>
            <p:cNvPr id="43" name="ïṥľîḑe">
              <a:extLst>
                <a:ext uri="{FF2B5EF4-FFF2-40B4-BE49-F238E27FC236}">
                  <a16:creationId xmlns:a16="http://schemas.microsoft.com/office/drawing/2014/main" id="{42D77BDC-C035-C97B-2FBC-857842579914}"/>
                </a:ext>
              </a:extLst>
            </p:cNvPr>
            <p:cNvSpPr/>
            <p:nvPr/>
          </p:nvSpPr>
          <p:spPr>
            <a:xfrm>
              <a:off x="5707289" y="3434144"/>
              <a:ext cx="4009798" cy="287991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零售业信贷产品 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普惠金融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ïšḷíďé">
              <a:extLst>
                <a:ext uri="{FF2B5EF4-FFF2-40B4-BE49-F238E27FC236}">
                  <a16:creationId xmlns:a16="http://schemas.microsoft.com/office/drawing/2014/main" id="{FF542D12-9B37-D917-A253-5C6B1F134104}"/>
                </a:ext>
              </a:extLst>
            </p:cNvPr>
            <p:cNvSpPr txBox="1"/>
            <p:nvPr/>
          </p:nvSpPr>
          <p:spPr>
            <a:xfrm>
              <a:off x="2408845" y="3394059"/>
              <a:ext cx="5356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01</a:t>
              </a:r>
            </a:p>
          </p:txBody>
        </p:sp>
        <p:cxnSp>
          <p:nvCxnSpPr>
            <p:cNvPr id="45" name="îṡḷiḍè">
              <a:extLst>
                <a:ext uri="{FF2B5EF4-FFF2-40B4-BE49-F238E27FC236}">
                  <a16:creationId xmlns:a16="http://schemas.microsoft.com/office/drawing/2014/main" id="{5E5643A3-E4AD-5625-DF9D-C6A8E95750F5}"/>
                </a:ext>
              </a:extLst>
            </p:cNvPr>
            <p:cNvCxnSpPr>
              <a:cxnSpLocks/>
            </p:cNvCxnSpPr>
            <p:nvPr/>
          </p:nvCxnSpPr>
          <p:spPr>
            <a:xfrm>
              <a:off x="2948415" y="3396750"/>
              <a:ext cx="0" cy="45628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9255FC5-C395-F834-D770-9AD2AA29E4F0}"/>
              </a:ext>
            </a:extLst>
          </p:cNvPr>
          <p:cNvSpPr txBox="1"/>
          <p:nvPr/>
        </p:nvSpPr>
        <p:spPr>
          <a:xfrm>
            <a:off x="4826953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+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金融监管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绿色资本金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46" name="直接连接符 14">
            <a:extLst>
              <a:ext uri="{FF2B5EF4-FFF2-40B4-BE49-F238E27FC236}">
                <a16:creationId xmlns:a16="http://schemas.microsoft.com/office/drawing/2014/main" id="{BAF62C8D-4FE1-1ED9-27EA-1F6C2C6F055A}"/>
              </a:ext>
            </a:extLst>
          </p:cNvPr>
          <p:cNvCxnSpPr/>
          <p:nvPr/>
        </p:nvCxnSpPr>
        <p:spPr>
          <a:xfrm>
            <a:off x="4923778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BB46D7A-F44A-8E47-3E88-2E09A7E18028}"/>
              </a:ext>
            </a:extLst>
          </p:cNvPr>
          <p:cNvSpPr txBox="1"/>
          <p:nvPr/>
        </p:nvSpPr>
        <p:spPr>
          <a:xfrm>
            <a:off x="4826953" y="5873077"/>
            <a:ext cx="2261429" cy="44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Financial regulation: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capital.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31E7FC-246D-3CEA-6510-BBD947364CE6}"/>
              </a:ext>
            </a:extLst>
          </p:cNvPr>
          <p:cNvSpPr txBox="1"/>
          <p:nvPr/>
        </p:nvSpPr>
        <p:spPr>
          <a:xfrm>
            <a:off x="7079487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+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价格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属性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：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  <a:p>
            <a:r>
              <a:rPr lang="zh-CN" altLang="en-US" b="1" dirty="0">
                <a:solidFill>
                  <a:schemeClr val="accent1"/>
                </a:solidFill>
              </a:rPr>
              <a:t>𝐺</a:t>
            </a:r>
            <a:r>
              <a:rPr lang="en-US" altLang="zh-CN" b="1" dirty="0">
                <a:solidFill>
                  <a:schemeClr val="accent1"/>
                </a:solidFill>
              </a:rPr>
              <a:t>_𝑉𝑎𝑅</a:t>
            </a:r>
            <a:r>
              <a:rPr lang="zh-CN" altLang="en-US" b="1" dirty="0">
                <a:solidFill>
                  <a:schemeClr val="accent1"/>
                </a:solidFill>
              </a:rPr>
              <a:t>补偿定价</a:t>
            </a:r>
            <a:r>
              <a:rPr lang="en-US" altLang="zh-CN" b="1" dirty="0">
                <a:solidFill>
                  <a:schemeClr val="accent1"/>
                </a:solidFill>
              </a:rPr>
              <a:t>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A45684-3FC8-94FB-D0E9-E15144AFE6F6}"/>
              </a:ext>
            </a:extLst>
          </p:cNvPr>
          <p:cNvSpPr txBox="1"/>
          <p:nvPr/>
        </p:nvSpPr>
        <p:spPr>
          <a:xfrm>
            <a:off x="7079487" y="5873077"/>
            <a:ext cx="2261429" cy="44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Price attributes: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at risk value.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6EDA4B-F0D2-046F-DC39-1359F79D1DB4}"/>
              </a:ext>
            </a:extLst>
          </p:cNvPr>
          <p:cNvSpPr txBox="1"/>
          <p:nvPr/>
        </p:nvSpPr>
        <p:spPr>
          <a:xfrm>
            <a:off x="9249363" y="5011411"/>
            <a:ext cx="263783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</a:rPr>
              <a:t>+</a:t>
            </a:r>
            <a:r>
              <a:rPr lang="zh-CN" altLang="en-US" b="1" dirty="0">
                <a:solidFill>
                  <a:schemeClr val="accent3"/>
                </a:solidFill>
              </a:rPr>
              <a:t> 可行性证明：</a:t>
            </a:r>
            <a:endParaRPr lang="en-US" b="1" dirty="0">
              <a:solidFill>
                <a:schemeClr val="accent3"/>
              </a:solidFill>
            </a:endParaRPr>
          </a:p>
          <a:p>
            <a:r>
              <a:rPr lang="en-US" b="1" dirty="0" err="1">
                <a:solidFill>
                  <a:schemeClr val="accent3"/>
                </a:solidFill>
              </a:rPr>
              <a:t>绿色普惠金融独特形式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16" name="直接连接符 30">
            <a:extLst>
              <a:ext uri="{FF2B5EF4-FFF2-40B4-BE49-F238E27FC236}">
                <a16:creationId xmlns:a16="http://schemas.microsoft.com/office/drawing/2014/main" id="{69DDFBB4-FE44-85D4-740E-DDF934E252A8}"/>
              </a:ext>
            </a:extLst>
          </p:cNvPr>
          <p:cNvCxnSpPr/>
          <p:nvPr/>
        </p:nvCxnSpPr>
        <p:spPr>
          <a:xfrm>
            <a:off x="9346188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93454CD-F869-E31C-375E-33870755DC25}"/>
              </a:ext>
            </a:extLst>
          </p:cNvPr>
          <p:cNvSpPr txBox="1"/>
          <p:nvPr/>
        </p:nvSpPr>
        <p:spPr>
          <a:xfrm>
            <a:off x="9249363" y="5873077"/>
            <a:ext cx="2261429" cy="44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Beneficial practices in the field of green inclusive finance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563BEC1-4EDF-277F-6015-5262A82FA062}"/>
              </a:ext>
            </a:extLst>
          </p:cNvPr>
          <p:cNvSpPr txBox="1"/>
          <p:nvPr/>
        </p:nvSpPr>
        <p:spPr>
          <a:xfrm>
            <a:off x="-4587859" y="5011411"/>
            <a:ext cx="226142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区分ESG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 err="1">
                <a:solidFill>
                  <a:schemeClr val="accent1"/>
                </a:solidFill>
              </a:rPr>
              <a:t>绿色投资与消费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cxnSp>
        <p:nvCxnSpPr>
          <p:cNvPr id="49" name="直接连接符 30">
            <a:extLst>
              <a:ext uri="{FF2B5EF4-FFF2-40B4-BE49-F238E27FC236}">
                <a16:creationId xmlns:a16="http://schemas.microsoft.com/office/drawing/2014/main" id="{50572112-B89E-C0F3-E853-AE90E19538F7}"/>
              </a:ext>
            </a:extLst>
          </p:cNvPr>
          <p:cNvCxnSpPr/>
          <p:nvPr/>
        </p:nvCxnSpPr>
        <p:spPr>
          <a:xfrm>
            <a:off x="-4491034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B6007A5D-639A-9AED-E323-4C519EECAE7D}"/>
              </a:ext>
            </a:extLst>
          </p:cNvPr>
          <p:cNvSpPr txBox="1"/>
          <p:nvPr/>
        </p:nvSpPr>
        <p:spPr>
          <a:xfrm>
            <a:off x="-4587859" y="5873077"/>
            <a:ext cx="2261429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Differentiating ESG: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investment and consumption.</a:t>
            </a:r>
          </a:p>
          <a:p>
            <a:pPr>
              <a:lnSpc>
                <a:spcPct val="120000"/>
              </a:lnSpc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</a:p>
        </p:txBody>
      </p:sp>
      <p:cxnSp>
        <p:nvCxnSpPr>
          <p:cNvPr id="19" name="直接连接符 25">
            <a:extLst>
              <a:ext uri="{FF2B5EF4-FFF2-40B4-BE49-F238E27FC236}">
                <a16:creationId xmlns:a16="http://schemas.microsoft.com/office/drawing/2014/main" id="{9ED4D514-B46E-4012-AD7A-4905A605C864}"/>
              </a:ext>
            </a:extLst>
          </p:cNvPr>
          <p:cNvCxnSpPr/>
          <p:nvPr/>
        </p:nvCxnSpPr>
        <p:spPr>
          <a:xfrm>
            <a:off x="7176312" y="5741424"/>
            <a:ext cx="230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0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lî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şļiḑê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7" y="2542848"/>
            <a:ext cx="10687047" cy="1133475"/>
          </a:xfrm>
        </p:spPr>
        <p:txBody>
          <a:bodyPr/>
          <a:lstStyle/>
          <a:p>
            <a:r>
              <a:rPr lang="zh-CN" altLang="en-US" dirty="0"/>
              <a:t>政策与监管透视：双碳与边境税</a:t>
            </a:r>
          </a:p>
        </p:txBody>
      </p:sp>
      <p:sp>
        <p:nvSpPr>
          <p:cNvPr id="3" name="ïşlîďé">
            <a:extLst>
              <a:ext uri="{FF2B5EF4-FFF2-40B4-BE49-F238E27FC236}">
                <a16:creationId xmlns:a16="http://schemas.microsoft.com/office/drawing/2014/main" id="{378DAE95-7127-4F51-9451-9FE7A2833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477" y="3703308"/>
            <a:ext cx="10687047" cy="965763"/>
          </a:xfrm>
        </p:spPr>
        <p:txBody>
          <a:bodyPr/>
          <a:lstStyle/>
          <a:p>
            <a:pPr lvl="0"/>
            <a:r>
              <a:rPr lang="en-GB" altLang="zh-CN" dirty="0"/>
              <a:t>Policy and Regulatory Perspectives: Dual carbon and border taxes</a:t>
            </a:r>
            <a:endParaRPr lang="zh-CN" altLang="en-US" dirty="0"/>
          </a:p>
        </p:txBody>
      </p:sp>
      <p:sp>
        <p:nvSpPr>
          <p:cNvPr id="6" name="işľiďê">
            <a:extLst>
              <a:ext uri="{FF2B5EF4-FFF2-40B4-BE49-F238E27FC236}">
                <a16:creationId xmlns:a16="http://schemas.microsoft.com/office/drawing/2014/main" id="{81FFF35D-B229-45AF-9CAE-767AE39B80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384" y="1405105"/>
            <a:ext cx="1127232" cy="1107996"/>
          </a:xfrm>
        </p:spPr>
        <p:txBody>
          <a:bodyPr/>
          <a:lstStyle/>
          <a:p>
            <a:r>
              <a:rPr lang="en-GB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2818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ṧ1ïḓè">
            <a:extLst>
              <a:ext uri="{FF2B5EF4-FFF2-40B4-BE49-F238E27FC236}">
                <a16:creationId xmlns:a16="http://schemas.microsoft.com/office/drawing/2014/main" id="{5704A85F-2394-17EA-292B-8807D03A1D5A}"/>
              </a:ext>
            </a:extLst>
          </p:cNvPr>
          <p:cNvSpPr txBox="1"/>
          <p:nvPr/>
        </p:nvSpPr>
        <p:spPr>
          <a:xfrm>
            <a:off x="1047686" y="2345882"/>
            <a:ext cx="363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2023.11——</a:t>
            </a:r>
            <a:r>
              <a:rPr lang="zh-CN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中央金融工作会议</a:t>
            </a:r>
          </a:p>
        </p:txBody>
      </p:sp>
      <p:sp>
        <p:nvSpPr>
          <p:cNvPr id="35" name="iṩlïde">
            <a:extLst>
              <a:ext uri="{FF2B5EF4-FFF2-40B4-BE49-F238E27FC236}">
                <a16:creationId xmlns:a16="http://schemas.microsoft.com/office/drawing/2014/main" id="{F49CA238-FD28-C326-2717-3FD67D48F604}"/>
              </a:ext>
            </a:extLst>
          </p:cNvPr>
          <p:cNvSpPr txBox="1"/>
          <p:nvPr/>
        </p:nvSpPr>
        <p:spPr>
          <a:xfrm>
            <a:off x="1047687" y="2684278"/>
            <a:ext cx="50483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00000"/>
              </a:lnSpc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2023</a:t>
            </a:r>
            <a:r>
              <a:rPr lang="zh-CN" altLang="zh-CN" sz="1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年中央金融工作会议强调优化资金供给结构，把更多金融资源用于促进科技创新、先进制造、</a:t>
            </a:r>
            <a:r>
              <a:rPr lang="zh-CN" altLang="zh-CN" sz="14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绿色发展</a:t>
            </a:r>
            <a:r>
              <a:rPr lang="zh-CN" altLang="zh-CN" sz="1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和中小微企业，大力支持实施创新驱动发展战略、区域协调发展战略、确保国家粮食和能源安全等，做好</a:t>
            </a:r>
            <a:r>
              <a:rPr lang="zh-CN" altLang="zh-CN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科技金融</a:t>
            </a:r>
            <a:r>
              <a:rPr lang="zh-CN" altLang="zh-CN" sz="1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绿色金融</a:t>
            </a:r>
            <a:r>
              <a:rPr lang="zh-CN" altLang="zh-CN" sz="1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普惠金融</a:t>
            </a:r>
            <a:r>
              <a:rPr lang="zh-CN" altLang="zh-CN" sz="1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、养老金融、数字金融五篇大文章。</a:t>
            </a:r>
            <a:r>
              <a:rPr lang="zh-CN" altLang="zh-CN" sz="1400" dirty="0">
                <a:effectLst/>
              </a:rPr>
              <a:t> </a:t>
            </a:r>
            <a:endParaRPr lang="en-US" altLang="zh-CN" sz="1400" dirty="0"/>
          </a:p>
        </p:txBody>
      </p:sp>
      <p:cxnSp>
        <p:nvCxnSpPr>
          <p:cNvPr id="36" name="îṡ1iḍê">
            <a:extLst>
              <a:ext uri="{FF2B5EF4-FFF2-40B4-BE49-F238E27FC236}">
                <a16:creationId xmlns:a16="http://schemas.microsoft.com/office/drawing/2014/main" id="{96B43376-5130-5643-5B9E-70D874CFDE65}"/>
              </a:ext>
            </a:extLst>
          </p:cNvPr>
          <p:cNvCxnSpPr>
            <a:cxnSpLocks/>
          </p:cNvCxnSpPr>
          <p:nvPr/>
        </p:nvCxnSpPr>
        <p:spPr>
          <a:xfrm flipH="1">
            <a:off x="1151996" y="2205836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ļíḍè">
            <a:extLst>
              <a:ext uri="{FF2B5EF4-FFF2-40B4-BE49-F238E27FC236}">
                <a16:creationId xmlns:a16="http://schemas.microsoft.com/office/drawing/2014/main" id="{7EF1F6EC-2400-EBD0-441C-A7B2AA475D00}"/>
              </a:ext>
            </a:extLst>
          </p:cNvPr>
          <p:cNvSpPr txBox="1"/>
          <p:nvPr/>
        </p:nvSpPr>
        <p:spPr>
          <a:xfrm>
            <a:off x="6396108" y="1236997"/>
            <a:ext cx="363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主管部门：碳达峰碳中和领导小组 </a:t>
            </a:r>
            <a:endParaRPr lang="en-US" altLang="zh-CN" b="1" dirty="0"/>
          </a:p>
        </p:txBody>
      </p:sp>
      <p:sp>
        <p:nvSpPr>
          <p:cNvPr id="38" name="î$ḻîḓê">
            <a:extLst>
              <a:ext uri="{FF2B5EF4-FFF2-40B4-BE49-F238E27FC236}">
                <a16:creationId xmlns:a16="http://schemas.microsoft.com/office/drawing/2014/main" id="{F3F4B841-ECF0-372E-4D76-8B1A12C11EC7}"/>
              </a:ext>
            </a:extLst>
          </p:cNvPr>
          <p:cNvSpPr txBox="1"/>
          <p:nvPr/>
        </p:nvSpPr>
        <p:spPr>
          <a:xfrm>
            <a:off x="6396108" y="1555515"/>
            <a:ext cx="3232874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en-US" altLang="zh-CN" sz="1050" dirty="0"/>
              <a:t>Carbon Peak Carbon Neutral Leadership Group</a:t>
            </a:r>
          </a:p>
        </p:txBody>
      </p:sp>
      <p:cxnSp>
        <p:nvCxnSpPr>
          <p:cNvPr id="39" name="ï$1îḓé">
            <a:extLst>
              <a:ext uri="{FF2B5EF4-FFF2-40B4-BE49-F238E27FC236}">
                <a16:creationId xmlns:a16="http://schemas.microsoft.com/office/drawing/2014/main" id="{D51FE156-BF14-DE32-1FF8-61A4EF2DB909}"/>
              </a:ext>
            </a:extLst>
          </p:cNvPr>
          <p:cNvCxnSpPr>
            <a:cxnSpLocks/>
          </p:cNvCxnSpPr>
          <p:nvPr/>
        </p:nvCxnSpPr>
        <p:spPr>
          <a:xfrm flipH="1">
            <a:off x="6500417" y="1096951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0000">
                  <a:schemeClr val="accent5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ísľïdé">
            <a:extLst>
              <a:ext uri="{FF2B5EF4-FFF2-40B4-BE49-F238E27FC236}">
                <a16:creationId xmlns:a16="http://schemas.microsoft.com/office/drawing/2014/main" id="{F0F6C28A-16AB-CC81-61F5-6384AF988BDC}"/>
              </a:ext>
            </a:extLst>
          </p:cNvPr>
          <p:cNvSpPr/>
          <p:nvPr/>
        </p:nvSpPr>
        <p:spPr>
          <a:xfrm>
            <a:off x="1047686" y="724768"/>
            <a:ext cx="442972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 altLang="zh-CN" sz="2800" b="1" dirty="0"/>
              <a:t>3-1.</a:t>
            </a:r>
            <a:r>
              <a:rPr lang="zh-CN" altLang="en-US" sz="2800" b="1" dirty="0"/>
              <a:t>政策与监管：</a:t>
            </a:r>
            <a:endParaRPr lang="en-US" altLang="zh-CN" sz="2800" b="1" dirty="0"/>
          </a:p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绿色与碳金融政策综述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8" name="ïṧ1ïḓè">
            <a:extLst>
              <a:ext uri="{FF2B5EF4-FFF2-40B4-BE49-F238E27FC236}">
                <a16:creationId xmlns:a16="http://schemas.microsoft.com/office/drawing/2014/main" id="{403FB1CA-25C2-59DB-6A2D-4BAF4F190C41}"/>
              </a:ext>
            </a:extLst>
          </p:cNvPr>
          <p:cNvSpPr txBox="1"/>
          <p:nvPr/>
        </p:nvSpPr>
        <p:spPr>
          <a:xfrm>
            <a:off x="1047686" y="4285537"/>
            <a:ext cx="413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2020.09——</a:t>
            </a:r>
            <a:r>
              <a:rPr lang="zh-CN" altLang="en-US" b="1" kern="100" dirty="0">
                <a:latin typeface="楷体_GB2312"/>
                <a:cs typeface="Times New Roman" panose="02020603050405020304" pitchFamily="18" charset="0"/>
              </a:rPr>
              <a:t>“碳达峰</a:t>
            </a:r>
            <a:r>
              <a:rPr lang="en-US" altLang="zh-CN" b="1" kern="100" dirty="0">
                <a:latin typeface="楷体_GB2312"/>
                <a:cs typeface="Times New Roman" panose="02020603050405020304" pitchFamily="18" charset="0"/>
              </a:rPr>
              <a:t>&amp;</a:t>
            </a:r>
            <a:r>
              <a:rPr lang="zh-CN" altLang="en-US" b="1" kern="100" dirty="0">
                <a:latin typeface="楷体_GB2312"/>
                <a:cs typeface="Times New Roman" panose="02020603050405020304" pitchFamily="18" charset="0"/>
              </a:rPr>
              <a:t>碳中和”</a:t>
            </a:r>
            <a:endParaRPr lang="zh-CN" altLang="zh-CN" sz="1800" b="1" kern="100" dirty="0">
              <a:effectLst/>
              <a:latin typeface="楷体_GB2312"/>
              <a:cs typeface="Times New Roman" panose="02020603050405020304" pitchFamily="18" charset="0"/>
            </a:endParaRPr>
          </a:p>
        </p:txBody>
      </p:sp>
      <p:sp>
        <p:nvSpPr>
          <p:cNvPr id="9" name="iṩlïde">
            <a:extLst>
              <a:ext uri="{FF2B5EF4-FFF2-40B4-BE49-F238E27FC236}">
                <a16:creationId xmlns:a16="http://schemas.microsoft.com/office/drawing/2014/main" id="{0770B384-187B-0E04-92CA-2BCCADF122CC}"/>
              </a:ext>
            </a:extLst>
          </p:cNvPr>
          <p:cNvSpPr txBox="1"/>
          <p:nvPr/>
        </p:nvSpPr>
        <p:spPr>
          <a:xfrm>
            <a:off x="1047687" y="4623933"/>
            <a:ext cx="5048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00000"/>
              </a:lnSpc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400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伊始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2020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日，国家主席习近平在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第七十五届联合国大会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上宣布，中国力争 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2030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年前二氧化碳排放达到峰值，努力争取 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2060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年前实现碳中和目标。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400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顶层设计：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2021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月，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关于完整准确全面贯彻新发展理念做好碳达峰碳中和工作的意见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《2030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年前碳达峰行动方案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400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统筹方案：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2022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月，科技部、国家发展改革委、工业和信息化部等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部门印发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科技支撑碳达峰碳中和实施方案（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2022-2030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zh-CN" altLang="en-US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îṡ1iḍê">
            <a:extLst>
              <a:ext uri="{FF2B5EF4-FFF2-40B4-BE49-F238E27FC236}">
                <a16:creationId xmlns:a16="http://schemas.microsoft.com/office/drawing/2014/main" id="{2C51497F-0D98-C46D-A1A1-B4FFA4FDDE78}"/>
              </a:ext>
            </a:extLst>
          </p:cNvPr>
          <p:cNvCxnSpPr>
            <a:cxnSpLocks/>
          </p:cNvCxnSpPr>
          <p:nvPr/>
        </p:nvCxnSpPr>
        <p:spPr>
          <a:xfrm flipH="1">
            <a:off x="1151996" y="4145491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ṣ1íďè">
            <a:extLst>
              <a:ext uri="{FF2B5EF4-FFF2-40B4-BE49-F238E27FC236}">
                <a16:creationId xmlns:a16="http://schemas.microsoft.com/office/drawing/2014/main" id="{EE34123A-E1B1-5556-9375-9AE2705C661D}"/>
              </a:ext>
            </a:extLst>
          </p:cNvPr>
          <p:cNvSpPr txBox="1"/>
          <p:nvPr/>
        </p:nvSpPr>
        <p:spPr>
          <a:xfrm>
            <a:off x="6396107" y="2345882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碳检测与计量：</a:t>
            </a:r>
            <a:endParaRPr lang="en-US" altLang="zh-CN" b="1" dirty="0"/>
          </a:p>
        </p:txBody>
      </p:sp>
      <p:cxnSp>
        <p:nvCxnSpPr>
          <p:cNvPr id="13" name="iŝľidé">
            <a:extLst>
              <a:ext uri="{FF2B5EF4-FFF2-40B4-BE49-F238E27FC236}">
                <a16:creationId xmlns:a16="http://schemas.microsoft.com/office/drawing/2014/main" id="{1A146176-04CF-E770-3580-CC99936482D2}"/>
              </a:ext>
            </a:extLst>
          </p:cNvPr>
          <p:cNvCxnSpPr>
            <a:cxnSpLocks/>
          </p:cNvCxnSpPr>
          <p:nvPr/>
        </p:nvCxnSpPr>
        <p:spPr>
          <a:xfrm flipH="1">
            <a:off x="6500417" y="2205836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ṩlïde">
            <a:extLst>
              <a:ext uri="{FF2B5EF4-FFF2-40B4-BE49-F238E27FC236}">
                <a16:creationId xmlns:a16="http://schemas.microsoft.com/office/drawing/2014/main" id="{4B1AD93A-141A-54B2-8B7A-CF4EF3ED33BD}"/>
              </a:ext>
            </a:extLst>
          </p:cNvPr>
          <p:cNvSpPr txBox="1"/>
          <p:nvPr/>
        </p:nvSpPr>
        <p:spPr>
          <a:xfrm>
            <a:off x="6396107" y="2728951"/>
            <a:ext cx="50483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00000"/>
              </a:lnSpc>
            </a:pP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2022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日，</a:t>
            </a:r>
            <a:r>
              <a:rPr lang="zh-CN" altLang="en-US" sz="1400" b="1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国务院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发布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关于加强</a:t>
            </a:r>
            <a:r>
              <a:rPr lang="zh-CN" altLang="en-US" sz="1400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数字政府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建设的指导意见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明确指出，“要加快构建碳排放智能监测和动态核算体系，服务保障碳达峰、碳中和目标顺利实现。”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CN" altLang="en-US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2023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08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日，国家</a:t>
            </a:r>
            <a:r>
              <a:rPr lang="zh-CN" altLang="en-US" sz="1400" b="1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市场监管总局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国家工业和信息化部印发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关于促进</a:t>
            </a:r>
            <a:r>
              <a:rPr lang="zh-CN" altLang="en-US" sz="1400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企业计量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能力提升的指导意见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指出，推动企业建立健全碳计量体系，研究建立重点排放单位碳计量审查制度，为企业碳排放“可测量、可报告、可核查”提供计量支撑，服务国家碳排放统计核算体系的建立和完善。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CN" altLang="en-US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2023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日，</a:t>
            </a:r>
            <a:r>
              <a:rPr lang="zh-CN" altLang="en-US" sz="1400" b="1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国务院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印发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400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质量强国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建设纲要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提出，建立健全碳达峰、碳中和标准计量体系，推动建立国际互认的碳计量基标准、碳检测及效果评估机制。 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58843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ṧ1ïḓè">
            <a:extLst>
              <a:ext uri="{FF2B5EF4-FFF2-40B4-BE49-F238E27FC236}">
                <a16:creationId xmlns:a16="http://schemas.microsoft.com/office/drawing/2014/main" id="{5704A85F-2394-17EA-292B-8807D03A1D5A}"/>
              </a:ext>
            </a:extLst>
          </p:cNvPr>
          <p:cNvSpPr txBox="1"/>
          <p:nvPr/>
        </p:nvSpPr>
        <p:spPr>
          <a:xfrm>
            <a:off x="1047686" y="2345882"/>
            <a:ext cx="428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2023.10——《</a:t>
            </a:r>
            <a:r>
              <a:rPr lang="zh-CN" altLang="en-US" sz="1800" b="1" kern="100" dirty="0">
                <a:effectLst/>
                <a:latin typeface="楷体_GB2312"/>
                <a:cs typeface="Times New Roman" panose="02020603050405020304" pitchFamily="18" charset="0"/>
              </a:rPr>
              <a:t>商业银行资本管理办法</a:t>
            </a: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》</a:t>
            </a:r>
            <a:endParaRPr lang="zh-CN" altLang="zh-CN" sz="1800" b="1" kern="100" dirty="0">
              <a:effectLst/>
              <a:latin typeface="楷体_GB2312"/>
              <a:cs typeface="Times New Roman" panose="02020603050405020304" pitchFamily="18" charset="0"/>
            </a:endParaRPr>
          </a:p>
        </p:txBody>
      </p:sp>
      <p:sp>
        <p:nvSpPr>
          <p:cNvPr id="35" name="iṩlïde">
            <a:extLst>
              <a:ext uri="{FF2B5EF4-FFF2-40B4-BE49-F238E27FC236}">
                <a16:creationId xmlns:a16="http://schemas.microsoft.com/office/drawing/2014/main" id="{F49CA238-FD28-C326-2717-3FD67D48F604}"/>
              </a:ext>
            </a:extLst>
          </p:cNvPr>
          <p:cNvSpPr txBox="1"/>
          <p:nvPr/>
        </p:nvSpPr>
        <p:spPr>
          <a:xfrm>
            <a:off x="1047687" y="2684278"/>
            <a:ext cx="51992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海通国际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：正式版的资本管理办法和征求意见稿相比，对零售、小微等风险权重降低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银行家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杂志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：颠覆性改革信用风险加权资产（</a:t>
            </a:r>
            <a:r>
              <a:rPr lang="en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RWA</a:t>
            </a:r>
            <a:r>
              <a:rPr lang="zh-CN" altLang="e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的计量模式。新权重法从原有的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类风险暴露细化至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类，并将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个固定风险权重调整为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档风险权重，在增强风险敏感度的同时，对数据要求、计量水平和管理精细化均提出挑战。</a:t>
            </a:r>
          </a:p>
          <a:p>
            <a:pPr>
              <a:lnSpc>
                <a:spcPct val="100000"/>
              </a:lnSpc>
            </a:pPr>
            <a:endParaRPr lang="en-US" altLang="zh-CN" sz="1400" dirty="0"/>
          </a:p>
        </p:txBody>
      </p:sp>
      <p:cxnSp>
        <p:nvCxnSpPr>
          <p:cNvPr id="36" name="îṡ1iḍê">
            <a:extLst>
              <a:ext uri="{FF2B5EF4-FFF2-40B4-BE49-F238E27FC236}">
                <a16:creationId xmlns:a16="http://schemas.microsoft.com/office/drawing/2014/main" id="{96B43376-5130-5643-5B9E-70D874CFDE65}"/>
              </a:ext>
            </a:extLst>
          </p:cNvPr>
          <p:cNvCxnSpPr>
            <a:cxnSpLocks/>
          </p:cNvCxnSpPr>
          <p:nvPr/>
        </p:nvCxnSpPr>
        <p:spPr>
          <a:xfrm flipH="1">
            <a:off x="1151996" y="2205836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ïṣ1íďè">
            <a:extLst>
              <a:ext uri="{FF2B5EF4-FFF2-40B4-BE49-F238E27FC236}">
                <a16:creationId xmlns:a16="http://schemas.microsoft.com/office/drawing/2014/main" id="{0DAFD3B6-CAC0-A21F-7CDC-4FE2FF695D77}"/>
              </a:ext>
            </a:extLst>
          </p:cNvPr>
          <p:cNvSpPr txBox="1"/>
          <p:nvPr/>
        </p:nvSpPr>
        <p:spPr>
          <a:xfrm>
            <a:off x="6818135" y="1105664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主管部门：银保监</a:t>
            </a:r>
            <a:r>
              <a:rPr lang="en-US" altLang="zh-CN" b="1" dirty="0"/>
              <a:t>-</a:t>
            </a:r>
            <a:r>
              <a:rPr lang="zh-CN" altLang="en-US" b="1" dirty="0"/>
              <a:t>金融监管总局</a:t>
            </a:r>
            <a:endParaRPr lang="en-US" altLang="zh-CN" b="1" dirty="0"/>
          </a:p>
        </p:txBody>
      </p:sp>
      <p:sp>
        <p:nvSpPr>
          <p:cNvPr id="41" name="íŝḻïḓê">
            <a:extLst>
              <a:ext uri="{FF2B5EF4-FFF2-40B4-BE49-F238E27FC236}">
                <a16:creationId xmlns:a16="http://schemas.microsoft.com/office/drawing/2014/main" id="{336E8195-709F-301D-EEBA-30E21EDA8871}"/>
              </a:ext>
            </a:extLst>
          </p:cNvPr>
          <p:cNvSpPr txBox="1"/>
          <p:nvPr/>
        </p:nvSpPr>
        <p:spPr>
          <a:xfrm>
            <a:off x="6818136" y="1424182"/>
            <a:ext cx="3633644" cy="651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en-US" altLang="zh-CN" sz="1050" dirty="0"/>
              <a:t>Competent authority: Bank Insurance Regulatory Commission - General Administration of Financial Supervision</a:t>
            </a:r>
          </a:p>
        </p:txBody>
      </p:sp>
      <p:cxnSp>
        <p:nvCxnSpPr>
          <p:cNvPr id="42" name="iŝľidé">
            <a:extLst>
              <a:ext uri="{FF2B5EF4-FFF2-40B4-BE49-F238E27FC236}">
                <a16:creationId xmlns:a16="http://schemas.microsoft.com/office/drawing/2014/main" id="{4D5B5F2A-90F1-AA29-40D3-0AB675F7F81C}"/>
              </a:ext>
            </a:extLst>
          </p:cNvPr>
          <p:cNvCxnSpPr>
            <a:cxnSpLocks/>
          </p:cNvCxnSpPr>
          <p:nvPr/>
        </p:nvCxnSpPr>
        <p:spPr>
          <a:xfrm flipH="1">
            <a:off x="6922445" y="965618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ísľïdé">
            <a:extLst>
              <a:ext uri="{FF2B5EF4-FFF2-40B4-BE49-F238E27FC236}">
                <a16:creationId xmlns:a16="http://schemas.microsoft.com/office/drawing/2014/main" id="{F0F6C28A-16AB-CC81-61F5-6384AF988BDC}"/>
              </a:ext>
            </a:extLst>
          </p:cNvPr>
          <p:cNvSpPr/>
          <p:nvPr/>
        </p:nvSpPr>
        <p:spPr>
          <a:xfrm>
            <a:off x="1047686" y="724768"/>
            <a:ext cx="442972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 altLang="zh-CN" sz="2800" b="1" dirty="0"/>
              <a:t>3-1.</a:t>
            </a:r>
            <a:r>
              <a:rPr lang="zh-CN" altLang="en-US" sz="2800" b="1" dirty="0"/>
              <a:t>政策与监管：</a:t>
            </a:r>
            <a:endParaRPr lang="en-US" altLang="zh-CN" sz="2800" b="1" dirty="0"/>
          </a:p>
          <a:p>
            <a:r>
              <a:rPr lang="zh-CN" altLang="en-US" sz="2800" b="1" dirty="0">
                <a:solidFill>
                  <a:schemeClr val="accent1"/>
                </a:solidFill>
              </a:rPr>
              <a:t>商业银行监管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政策综述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8" name="ïṧ1ïḓè">
            <a:extLst>
              <a:ext uri="{FF2B5EF4-FFF2-40B4-BE49-F238E27FC236}">
                <a16:creationId xmlns:a16="http://schemas.microsoft.com/office/drawing/2014/main" id="{403FB1CA-25C2-59DB-6A2D-4BAF4F190C41}"/>
              </a:ext>
            </a:extLst>
          </p:cNvPr>
          <p:cNvSpPr txBox="1"/>
          <p:nvPr/>
        </p:nvSpPr>
        <p:spPr>
          <a:xfrm>
            <a:off x="1047686" y="4285537"/>
            <a:ext cx="413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2020.09——《</a:t>
            </a:r>
            <a:r>
              <a:rPr lang="zh-CN" altLang="en-US" sz="1800" b="1" kern="100" dirty="0">
                <a:effectLst/>
                <a:latin typeface="楷体_GB2312"/>
                <a:cs typeface="Times New Roman" panose="02020603050405020304" pitchFamily="18" charset="0"/>
              </a:rPr>
              <a:t>巴塞尔协议</a:t>
            </a: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Ⅲ》</a:t>
            </a:r>
            <a:endParaRPr lang="zh-CN" altLang="zh-CN" sz="1800" b="1" kern="100" dirty="0">
              <a:effectLst/>
              <a:latin typeface="楷体_GB2312"/>
              <a:cs typeface="Times New Roman" panose="02020603050405020304" pitchFamily="18" charset="0"/>
            </a:endParaRPr>
          </a:p>
        </p:txBody>
      </p:sp>
      <p:sp>
        <p:nvSpPr>
          <p:cNvPr id="9" name="iṩlïde">
            <a:extLst>
              <a:ext uri="{FF2B5EF4-FFF2-40B4-BE49-F238E27FC236}">
                <a16:creationId xmlns:a16="http://schemas.microsoft.com/office/drawing/2014/main" id="{0770B384-187B-0E04-92CA-2BCCADF122CC}"/>
              </a:ext>
            </a:extLst>
          </p:cNvPr>
          <p:cNvSpPr txBox="1"/>
          <p:nvPr/>
        </p:nvSpPr>
        <p:spPr>
          <a:xfrm>
            <a:off x="1047687" y="4623933"/>
            <a:ext cx="504831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商业银行资本管理办法：标准法与高级法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对商业银行资产，设定风险权重，计算资本要求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23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逻辑：信用风险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风险事件发生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造成损失；抵御这种损失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设置资本金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现实要求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被动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</a:p>
          <a:p>
            <a:pPr>
              <a:lnSpc>
                <a:spcPct val="100000"/>
              </a:lnSpc>
            </a:pPr>
            <a:endParaRPr lang="en-US" altLang="zh-CN" sz="1600" dirty="0">
              <a:solidFill>
                <a:schemeClr val="accent3"/>
              </a:solidFill>
              <a:effectLst>
                <a:outerShdw blurRad="1270000" dist="38100" sx="102000" sy="102000" algn="tl" rotWithShape="0">
                  <a:schemeClr val="accent1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绿色资本金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逻辑：绿色风险上升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规则：资本金上升，约束盈利能力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设置资本金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核心机制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主动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</a:p>
        </p:txBody>
      </p:sp>
      <p:cxnSp>
        <p:nvCxnSpPr>
          <p:cNvPr id="10" name="îṡ1iḍê">
            <a:extLst>
              <a:ext uri="{FF2B5EF4-FFF2-40B4-BE49-F238E27FC236}">
                <a16:creationId xmlns:a16="http://schemas.microsoft.com/office/drawing/2014/main" id="{2C51497F-0D98-C46D-A1A1-B4FFA4FDDE78}"/>
              </a:ext>
            </a:extLst>
          </p:cNvPr>
          <p:cNvCxnSpPr>
            <a:cxnSpLocks/>
          </p:cNvCxnSpPr>
          <p:nvPr/>
        </p:nvCxnSpPr>
        <p:spPr>
          <a:xfrm flipH="1">
            <a:off x="1151996" y="4145491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ṣ1íďè">
            <a:extLst>
              <a:ext uri="{FF2B5EF4-FFF2-40B4-BE49-F238E27FC236}">
                <a16:creationId xmlns:a16="http://schemas.microsoft.com/office/drawing/2014/main" id="{EE34123A-E1B1-5556-9375-9AE2705C661D}"/>
              </a:ext>
            </a:extLst>
          </p:cNvPr>
          <p:cNvSpPr txBox="1"/>
          <p:nvPr/>
        </p:nvSpPr>
        <p:spPr>
          <a:xfrm>
            <a:off x="6818135" y="2642927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绿色金融的货币政策与审慎监管</a:t>
            </a:r>
          </a:p>
        </p:txBody>
      </p:sp>
      <p:sp>
        <p:nvSpPr>
          <p:cNvPr id="12" name="íŝḻïḓê">
            <a:extLst>
              <a:ext uri="{FF2B5EF4-FFF2-40B4-BE49-F238E27FC236}">
                <a16:creationId xmlns:a16="http://schemas.microsoft.com/office/drawing/2014/main" id="{09ED2368-E72E-6955-F5DD-D46BE4ADFD9E}"/>
              </a:ext>
            </a:extLst>
          </p:cNvPr>
          <p:cNvSpPr txBox="1"/>
          <p:nvPr/>
        </p:nvSpPr>
        <p:spPr>
          <a:xfrm>
            <a:off x="6818135" y="3015764"/>
            <a:ext cx="458017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00000"/>
              </a:lnSpc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中金公司研究院董事总经理  赵扬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0000"/>
              </a:lnSpc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货币政策路径：激励机构投入，降低绿色金融融资成本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在央行自身的投资组合管理中纳入绿色资产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“绿色量化宽松”（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green QE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）尚存在争议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B.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信贷资源分配向绿色领域倾斜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直接以监管指令来直接或间接要求金融机构增加绿色资金配给，例如，将绿色贷款纳入银行监管考核体系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iŝľidé">
            <a:extLst>
              <a:ext uri="{FF2B5EF4-FFF2-40B4-BE49-F238E27FC236}">
                <a16:creationId xmlns:a16="http://schemas.microsoft.com/office/drawing/2014/main" id="{1A146176-04CF-E770-3580-CC99936482D2}"/>
              </a:ext>
            </a:extLst>
          </p:cNvPr>
          <p:cNvCxnSpPr>
            <a:cxnSpLocks/>
          </p:cNvCxnSpPr>
          <p:nvPr/>
        </p:nvCxnSpPr>
        <p:spPr>
          <a:xfrm flipH="1">
            <a:off x="6922445" y="2502881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5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0C02113-8B55-198F-D6AA-3A1F39E92639}"/>
              </a:ext>
            </a:extLst>
          </p:cNvPr>
          <p:cNvGrpSpPr/>
          <p:nvPr/>
        </p:nvGrpSpPr>
        <p:grpSpPr>
          <a:xfrm>
            <a:off x="4047381" y="2610713"/>
            <a:ext cx="4097239" cy="1636575"/>
            <a:chOff x="1726618" y="2610713"/>
            <a:chExt cx="8194478" cy="1636575"/>
          </a:xfrm>
        </p:grpSpPr>
        <p:sp>
          <p:nvSpPr>
            <p:cNvPr id="4" name="iṣ1iḑè">
              <a:extLst>
                <a:ext uri="{FF2B5EF4-FFF2-40B4-BE49-F238E27FC236}">
                  <a16:creationId xmlns:a16="http://schemas.microsoft.com/office/drawing/2014/main" id="{A4EE1CA0-B58F-A6D4-778F-60BAE3EAD9BE}"/>
                </a:ext>
              </a:extLst>
            </p:cNvPr>
            <p:cNvSpPr txBox="1">
              <a:spLocks/>
            </p:cNvSpPr>
            <p:nvPr/>
          </p:nvSpPr>
          <p:spPr>
            <a:xfrm>
              <a:off x="5823856" y="2610713"/>
              <a:ext cx="4097240" cy="1636575"/>
            </a:xfrm>
            <a:prstGeom prst="rect">
              <a:avLst/>
            </a:prstGeom>
          </p:spPr>
          <p:txBody>
            <a:bodyPr/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9600" dirty="0"/>
                <a:t>CO</a:t>
              </a:r>
              <a:endParaRPr lang="zh-CN" altLang="en-US" sz="6000" dirty="0"/>
            </a:p>
          </p:txBody>
        </p:sp>
        <p:sp>
          <p:nvSpPr>
            <p:cNvPr id="5" name="iṣ1iḑè">
              <a:extLst>
                <a:ext uri="{FF2B5EF4-FFF2-40B4-BE49-F238E27FC236}">
                  <a16:creationId xmlns:a16="http://schemas.microsoft.com/office/drawing/2014/main" id="{66F381CD-00CF-D67D-7A30-61B9800D78E1}"/>
                </a:ext>
              </a:extLst>
            </p:cNvPr>
            <p:cNvSpPr txBox="1">
              <a:spLocks/>
            </p:cNvSpPr>
            <p:nvPr/>
          </p:nvSpPr>
          <p:spPr>
            <a:xfrm>
              <a:off x="1726618" y="2610713"/>
              <a:ext cx="4097240" cy="1636575"/>
            </a:xfrm>
            <a:prstGeom prst="rect">
              <a:avLst/>
            </a:prstGeom>
          </p:spPr>
          <p:txBody>
            <a:bodyPr/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altLang="zh-CN" sz="9600" dirty="0"/>
                <a:t>CA</a:t>
              </a:r>
              <a:endParaRPr lang="zh-CN" altLang="en-US" sz="6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541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ṧ1ïḓè">
            <a:extLst>
              <a:ext uri="{FF2B5EF4-FFF2-40B4-BE49-F238E27FC236}">
                <a16:creationId xmlns:a16="http://schemas.microsoft.com/office/drawing/2014/main" id="{5704A85F-2394-17EA-292B-8807D03A1D5A}"/>
              </a:ext>
            </a:extLst>
          </p:cNvPr>
          <p:cNvSpPr txBox="1"/>
          <p:nvPr/>
        </p:nvSpPr>
        <p:spPr>
          <a:xfrm>
            <a:off x="1047686" y="2345882"/>
            <a:ext cx="428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2023.10——《</a:t>
            </a:r>
            <a:r>
              <a:rPr lang="zh-CN" altLang="en-US" sz="1800" b="1" kern="100" dirty="0">
                <a:effectLst/>
                <a:latin typeface="楷体_GB2312"/>
                <a:cs typeface="Times New Roman" panose="02020603050405020304" pitchFamily="18" charset="0"/>
              </a:rPr>
              <a:t>商业银行资本管理办法</a:t>
            </a: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》</a:t>
            </a:r>
            <a:endParaRPr lang="zh-CN" altLang="zh-CN" sz="1800" b="1" kern="100" dirty="0">
              <a:effectLst/>
              <a:latin typeface="楷体_GB2312"/>
              <a:cs typeface="Times New Roman" panose="02020603050405020304" pitchFamily="18" charset="0"/>
            </a:endParaRPr>
          </a:p>
        </p:txBody>
      </p:sp>
      <p:sp>
        <p:nvSpPr>
          <p:cNvPr id="35" name="iṩlïde">
            <a:extLst>
              <a:ext uri="{FF2B5EF4-FFF2-40B4-BE49-F238E27FC236}">
                <a16:creationId xmlns:a16="http://schemas.microsoft.com/office/drawing/2014/main" id="{F49CA238-FD28-C326-2717-3FD67D48F604}"/>
              </a:ext>
            </a:extLst>
          </p:cNvPr>
          <p:cNvSpPr txBox="1"/>
          <p:nvPr/>
        </p:nvSpPr>
        <p:spPr>
          <a:xfrm>
            <a:off x="1047687" y="2684278"/>
            <a:ext cx="51992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海通国际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：正式版的资本管理办法和征求意见稿相比，对零售、小微等风险权重降低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银行家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杂志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：颠覆性改革信用风险加权资产（</a:t>
            </a:r>
            <a:r>
              <a:rPr lang="en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RWA</a:t>
            </a:r>
            <a:r>
              <a:rPr lang="zh-CN" altLang="e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的计量模式。新权重法从原有的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类风险暴露细化至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类，并将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个固定风险权重调整为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档风险权重，在增强风险敏感度的同时，对数据要求、计量水平和管理精细化均提出挑战。</a:t>
            </a:r>
          </a:p>
          <a:p>
            <a:pPr>
              <a:lnSpc>
                <a:spcPct val="100000"/>
              </a:lnSpc>
            </a:pPr>
            <a:endParaRPr lang="en-US" altLang="zh-CN" sz="1400" dirty="0"/>
          </a:p>
        </p:txBody>
      </p:sp>
      <p:cxnSp>
        <p:nvCxnSpPr>
          <p:cNvPr id="36" name="îṡ1iḍê">
            <a:extLst>
              <a:ext uri="{FF2B5EF4-FFF2-40B4-BE49-F238E27FC236}">
                <a16:creationId xmlns:a16="http://schemas.microsoft.com/office/drawing/2014/main" id="{96B43376-5130-5643-5B9E-70D874CFDE65}"/>
              </a:ext>
            </a:extLst>
          </p:cNvPr>
          <p:cNvCxnSpPr>
            <a:cxnSpLocks/>
          </p:cNvCxnSpPr>
          <p:nvPr/>
        </p:nvCxnSpPr>
        <p:spPr>
          <a:xfrm flipH="1">
            <a:off x="1151996" y="2205836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ïṣ1íďè">
            <a:extLst>
              <a:ext uri="{FF2B5EF4-FFF2-40B4-BE49-F238E27FC236}">
                <a16:creationId xmlns:a16="http://schemas.microsoft.com/office/drawing/2014/main" id="{0DAFD3B6-CAC0-A21F-7CDC-4FE2FF695D77}"/>
              </a:ext>
            </a:extLst>
          </p:cNvPr>
          <p:cNvSpPr txBox="1"/>
          <p:nvPr/>
        </p:nvSpPr>
        <p:spPr>
          <a:xfrm>
            <a:off x="6818135" y="1105664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主管部门：银保监</a:t>
            </a:r>
            <a:r>
              <a:rPr lang="en-US" altLang="zh-CN" b="1" dirty="0"/>
              <a:t>-</a:t>
            </a:r>
            <a:r>
              <a:rPr lang="zh-CN" altLang="en-US" b="1" dirty="0"/>
              <a:t>金融监管总局</a:t>
            </a:r>
            <a:endParaRPr lang="en-US" altLang="zh-CN" b="1" dirty="0"/>
          </a:p>
        </p:txBody>
      </p:sp>
      <p:sp>
        <p:nvSpPr>
          <p:cNvPr id="41" name="íŝḻïḓê">
            <a:extLst>
              <a:ext uri="{FF2B5EF4-FFF2-40B4-BE49-F238E27FC236}">
                <a16:creationId xmlns:a16="http://schemas.microsoft.com/office/drawing/2014/main" id="{336E8195-709F-301D-EEBA-30E21EDA8871}"/>
              </a:ext>
            </a:extLst>
          </p:cNvPr>
          <p:cNvSpPr txBox="1"/>
          <p:nvPr/>
        </p:nvSpPr>
        <p:spPr>
          <a:xfrm>
            <a:off x="6818136" y="1424182"/>
            <a:ext cx="3633644" cy="651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en-US" altLang="zh-CN" sz="1050" dirty="0"/>
              <a:t>Competent authority: Bank Insurance Regulatory Commission - General Administration of Financial Supervision</a:t>
            </a:r>
          </a:p>
        </p:txBody>
      </p:sp>
      <p:cxnSp>
        <p:nvCxnSpPr>
          <p:cNvPr id="42" name="iŝľidé">
            <a:extLst>
              <a:ext uri="{FF2B5EF4-FFF2-40B4-BE49-F238E27FC236}">
                <a16:creationId xmlns:a16="http://schemas.microsoft.com/office/drawing/2014/main" id="{4D5B5F2A-90F1-AA29-40D3-0AB675F7F81C}"/>
              </a:ext>
            </a:extLst>
          </p:cNvPr>
          <p:cNvCxnSpPr>
            <a:cxnSpLocks/>
          </p:cNvCxnSpPr>
          <p:nvPr/>
        </p:nvCxnSpPr>
        <p:spPr>
          <a:xfrm flipH="1">
            <a:off x="6922445" y="965618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ísľïdé">
            <a:extLst>
              <a:ext uri="{FF2B5EF4-FFF2-40B4-BE49-F238E27FC236}">
                <a16:creationId xmlns:a16="http://schemas.microsoft.com/office/drawing/2014/main" id="{F0F6C28A-16AB-CC81-61F5-6384AF988BDC}"/>
              </a:ext>
            </a:extLst>
          </p:cNvPr>
          <p:cNvSpPr/>
          <p:nvPr/>
        </p:nvSpPr>
        <p:spPr>
          <a:xfrm>
            <a:off x="1047686" y="724768"/>
            <a:ext cx="442972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 altLang="zh-CN" sz="2800" b="1" dirty="0"/>
              <a:t>3-1.</a:t>
            </a:r>
            <a:r>
              <a:rPr lang="zh-CN" altLang="en-US" sz="2800" b="1" dirty="0"/>
              <a:t>政策与监管：</a:t>
            </a:r>
            <a:endParaRPr lang="en-US" altLang="zh-CN" sz="2800" b="1" dirty="0"/>
          </a:p>
          <a:p>
            <a:r>
              <a:rPr lang="zh-CN" altLang="en-US" sz="2800" b="1" dirty="0">
                <a:solidFill>
                  <a:schemeClr val="accent1"/>
                </a:solidFill>
              </a:rPr>
              <a:t>商业银行监管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政策综述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8" name="ïṧ1ïḓè">
            <a:extLst>
              <a:ext uri="{FF2B5EF4-FFF2-40B4-BE49-F238E27FC236}">
                <a16:creationId xmlns:a16="http://schemas.microsoft.com/office/drawing/2014/main" id="{403FB1CA-25C2-59DB-6A2D-4BAF4F190C41}"/>
              </a:ext>
            </a:extLst>
          </p:cNvPr>
          <p:cNvSpPr txBox="1"/>
          <p:nvPr/>
        </p:nvSpPr>
        <p:spPr>
          <a:xfrm>
            <a:off x="1047686" y="4285537"/>
            <a:ext cx="413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2020.09——《</a:t>
            </a:r>
            <a:r>
              <a:rPr lang="zh-CN" altLang="en-US" sz="1800" b="1" kern="100" dirty="0">
                <a:effectLst/>
                <a:latin typeface="楷体_GB2312"/>
                <a:cs typeface="Times New Roman" panose="02020603050405020304" pitchFamily="18" charset="0"/>
              </a:rPr>
              <a:t>巴塞尔协议</a:t>
            </a: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Ⅲ》</a:t>
            </a:r>
            <a:endParaRPr lang="zh-CN" altLang="zh-CN" sz="1800" b="1" kern="100" dirty="0">
              <a:effectLst/>
              <a:latin typeface="楷体_GB2312"/>
              <a:cs typeface="Times New Roman" panose="02020603050405020304" pitchFamily="18" charset="0"/>
            </a:endParaRPr>
          </a:p>
        </p:txBody>
      </p:sp>
      <p:sp>
        <p:nvSpPr>
          <p:cNvPr id="9" name="iṩlïde">
            <a:extLst>
              <a:ext uri="{FF2B5EF4-FFF2-40B4-BE49-F238E27FC236}">
                <a16:creationId xmlns:a16="http://schemas.microsoft.com/office/drawing/2014/main" id="{0770B384-187B-0E04-92CA-2BCCADF122CC}"/>
              </a:ext>
            </a:extLst>
          </p:cNvPr>
          <p:cNvSpPr txBox="1"/>
          <p:nvPr/>
        </p:nvSpPr>
        <p:spPr>
          <a:xfrm>
            <a:off x="1047687" y="4623933"/>
            <a:ext cx="504831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商业银行资本管理办法：标准法与高级法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对商业银行资产，设定风险权重，计算资本要求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23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逻辑：信用风险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风险事件发生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造成损失；抵御这种损失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设置资本金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【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现实要求</a:t>
            </a:r>
            <a:r>
              <a:rPr lang="en-US" altLang="zh-CN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-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被动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】</a:t>
            </a:r>
          </a:p>
          <a:p>
            <a:pPr>
              <a:lnSpc>
                <a:spcPct val="100000"/>
              </a:lnSpc>
            </a:pPr>
            <a:endParaRPr lang="en-US" altLang="zh-CN" sz="1600" dirty="0">
              <a:solidFill>
                <a:schemeClr val="accent3"/>
              </a:solidFill>
              <a:effectLst>
                <a:outerShdw blurRad="1270000" dist="38100" sx="102000" sy="102000" algn="tl" rotWithShape="0">
                  <a:schemeClr val="accent1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绿色资本金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逻辑：绿色风险上升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规则：资本金上升，约束盈利能力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设置资本金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核心机制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主动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</a:p>
        </p:txBody>
      </p:sp>
      <p:cxnSp>
        <p:nvCxnSpPr>
          <p:cNvPr id="10" name="îṡ1iḍê">
            <a:extLst>
              <a:ext uri="{FF2B5EF4-FFF2-40B4-BE49-F238E27FC236}">
                <a16:creationId xmlns:a16="http://schemas.microsoft.com/office/drawing/2014/main" id="{2C51497F-0D98-C46D-A1A1-B4FFA4FDDE78}"/>
              </a:ext>
            </a:extLst>
          </p:cNvPr>
          <p:cNvCxnSpPr>
            <a:cxnSpLocks/>
          </p:cNvCxnSpPr>
          <p:nvPr/>
        </p:nvCxnSpPr>
        <p:spPr>
          <a:xfrm flipH="1">
            <a:off x="1151996" y="4145491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ṣ1íďè">
            <a:extLst>
              <a:ext uri="{FF2B5EF4-FFF2-40B4-BE49-F238E27FC236}">
                <a16:creationId xmlns:a16="http://schemas.microsoft.com/office/drawing/2014/main" id="{EE34123A-E1B1-5556-9375-9AE2705C661D}"/>
              </a:ext>
            </a:extLst>
          </p:cNvPr>
          <p:cNvSpPr txBox="1"/>
          <p:nvPr/>
        </p:nvSpPr>
        <p:spPr>
          <a:xfrm>
            <a:off x="6818135" y="2642927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绿色金融的货币政策与审慎监管</a:t>
            </a:r>
          </a:p>
        </p:txBody>
      </p:sp>
      <p:sp>
        <p:nvSpPr>
          <p:cNvPr id="12" name="íŝḻïḓê">
            <a:extLst>
              <a:ext uri="{FF2B5EF4-FFF2-40B4-BE49-F238E27FC236}">
                <a16:creationId xmlns:a16="http://schemas.microsoft.com/office/drawing/2014/main" id="{09ED2368-E72E-6955-F5DD-D46BE4ADFD9E}"/>
              </a:ext>
            </a:extLst>
          </p:cNvPr>
          <p:cNvSpPr txBox="1"/>
          <p:nvPr/>
        </p:nvSpPr>
        <p:spPr>
          <a:xfrm>
            <a:off x="6818135" y="3015764"/>
            <a:ext cx="45801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00000"/>
              </a:lnSpc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中金公司研究院董事总经理  赵扬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0000"/>
              </a:lnSpc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货币政策路径：激励机构投入，降低绿色金融融资成本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在央行自身的投资组合管理中纳入绿色资产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“绿色量化宽松”（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green QE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）尚存在争议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B.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信贷资源分配向绿色领域倾斜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直接以监管指令来直接或间接要求金融机构增加绿色资金配给，例如，将绿色贷款纳入银行监管考核体系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sz="1600" b="1" dirty="0">
              <a:solidFill>
                <a:schemeClr val="accent3"/>
              </a:solidFill>
              <a:effectLst>
                <a:outerShdw blurRad="1270000" dist="38100" sx="102000" sy="102000" algn="tl" rotWithShape="0">
                  <a:schemeClr val="accent1">
                    <a:lumMod val="60000"/>
                    <a:lumOff val="40000"/>
                  </a:schemeClr>
                </a:outerShdw>
              </a:effectLst>
            </a:endParaRPr>
          </a:p>
          <a:p>
            <a:pPr lvl="1"/>
            <a:r>
              <a:rPr lang="en-US" altLang="zh-CN" sz="2400" b="1" i="1" dirty="0">
                <a:solidFill>
                  <a:schemeClr val="accent5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	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iŝľidé">
            <a:extLst>
              <a:ext uri="{FF2B5EF4-FFF2-40B4-BE49-F238E27FC236}">
                <a16:creationId xmlns:a16="http://schemas.microsoft.com/office/drawing/2014/main" id="{1A146176-04CF-E770-3580-CC99936482D2}"/>
              </a:ext>
            </a:extLst>
          </p:cNvPr>
          <p:cNvCxnSpPr>
            <a:cxnSpLocks/>
          </p:cNvCxnSpPr>
          <p:nvPr/>
        </p:nvCxnSpPr>
        <p:spPr>
          <a:xfrm flipH="1">
            <a:off x="6922445" y="2502881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4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ṧ1ïḓè">
            <a:extLst>
              <a:ext uri="{FF2B5EF4-FFF2-40B4-BE49-F238E27FC236}">
                <a16:creationId xmlns:a16="http://schemas.microsoft.com/office/drawing/2014/main" id="{5704A85F-2394-17EA-292B-8807D03A1D5A}"/>
              </a:ext>
            </a:extLst>
          </p:cNvPr>
          <p:cNvSpPr txBox="1"/>
          <p:nvPr/>
        </p:nvSpPr>
        <p:spPr>
          <a:xfrm>
            <a:off x="1047686" y="2345882"/>
            <a:ext cx="428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2023.10——《</a:t>
            </a:r>
            <a:r>
              <a:rPr lang="zh-CN" altLang="en-US" sz="1800" b="1" kern="100" dirty="0">
                <a:effectLst/>
                <a:latin typeface="楷体_GB2312"/>
                <a:cs typeface="Times New Roman" panose="02020603050405020304" pitchFamily="18" charset="0"/>
              </a:rPr>
              <a:t>商业银行资本管理办法</a:t>
            </a: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》</a:t>
            </a:r>
            <a:endParaRPr lang="zh-CN" altLang="zh-CN" sz="1800" b="1" kern="100" dirty="0">
              <a:effectLst/>
              <a:latin typeface="楷体_GB2312"/>
              <a:cs typeface="Times New Roman" panose="02020603050405020304" pitchFamily="18" charset="0"/>
            </a:endParaRPr>
          </a:p>
        </p:txBody>
      </p:sp>
      <p:sp>
        <p:nvSpPr>
          <p:cNvPr id="35" name="iṩlïde">
            <a:extLst>
              <a:ext uri="{FF2B5EF4-FFF2-40B4-BE49-F238E27FC236}">
                <a16:creationId xmlns:a16="http://schemas.microsoft.com/office/drawing/2014/main" id="{F49CA238-FD28-C326-2717-3FD67D48F604}"/>
              </a:ext>
            </a:extLst>
          </p:cNvPr>
          <p:cNvSpPr txBox="1"/>
          <p:nvPr/>
        </p:nvSpPr>
        <p:spPr>
          <a:xfrm>
            <a:off x="1047687" y="2684278"/>
            <a:ext cx="51992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海通国际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：正式版的资本管理办法和征求意见稿相比，对零售、小微等风险权重降低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银行家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杂志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：颠覆性改革信用风险加权资产（</a:t>
            </a:r>
            <a:r>
              <a:rPr lang="en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RWA</a:t>
            </a:r>
            <a:r>
              <a:rPr lang="zh-CN" altLang="e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的计量模式。新权重法从原有的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类风险暴露细化至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类，并将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个固定风险权重调整为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档风险权重，在增强风险敏感度的同时，对数据要求、计量水平和管理精细化均提出挑战。</a:t>
            </a:r>
          </a:p>
          <a:p>
            <a:pPr>
              <a:lnSpc>
                <a:spcPct val="100000"/>
              </a:lnSpc>
            </a:pPr>
            <a:endParaRPr lang="en-US" altLang="zh-CN" sz="1400" dirty="0"/>
          </a:p>
        </p:txBody>
      </p:sp>
      <p:cxnSp>
        <p:nvCxnSpPr>
          <p:cNvPr id="36" name="îṡ1iḍê">
            <a:extLst>
              <a:ext uri="{FF2B5EF4-FFF2-40B4-BE49-F238E27FC236}">
                <a16:creationId xmlns:a16="http://schemas.microsoft.com/office/drawing/2014/main" id="{96B43376-5130-5643-5B9E-70D874CFDE65}"/>
              </a:ext>
            </a:extLst>
          </p:cNvPr>
          <p:cNvCxnSpPr>
            <a:cxnSpLocks/>
          </p:cNvCxnSpPr>
          <p:nvPr/>
        </p:nvCxnSpPr>
        <p:spPr>
          <a:xfrm flipH="1">
            <a:off x="1151996" y="2205836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ïṣ1íďè">
            <a:extLst>
              <a:ext uri="{FF2B5EF4-FFF2-40B4-BE49-F238E27FC236}">
                <a16:creationId xmlns:a16="http://schemas.microsoft.com/office/drawing/2014/main" id="{0DAFD3B6-CAC0-A21F-7CDC-4FE2FF695D77}"/>
              </a:ext>
            </a:extLst>
          </p:cNvPr>
          <p:cNvSpPr txBox="1"/>
          <p:nvPr/>
        </p:nvSpPr>
        <p:spPr>
          <a:xfrm>
            <a:off x="6818135" y="1105664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主管部门：银保监</a:t>
            </a:r>
            <a:r>
              <a:rPr lang="en-US" altLang="zh-CN" b="1" dirty="0"/>
              <a:t>-</a:t>
            </a:r>
            <a:r>
              <a:rPr lang="zh-CN" altLang="en-US" b="1" dirty="0"/>
              <a:t>金融监管总局</a:t>
            </a:r>
            <a:endParaRPr lang="en-US" altLang="zh-CN" b="1" dirty="0"/>
          </a:p>
        </p:txBody>
      </p:sp>
      <p:sp>
        <p:nvSpPr>
          <p:cNvPr id="41" name="íŝḻïḓê">
            <a:extLst>
              <a:ext uri="{FF2B5EF4-FFF2-40B4-BE49-F238E27FC236}">
                <a16:creationId xmlns:a16="http://schemas.microsoft.com/office/drawing/2014/main" id="{336E8195-709F-301D-EEBA-30E21EDA8871}"/>
              </a:ext>
            </a:extLst>
          </p:cNvPr>
          <p:cNvSpPr txBox="1"/>
          <p:nvPr/>
        </p:nvSpPr>
        <p:spPr>
          <a:xfrm>
            <a:off x="6818136" y="1424182"/>
            <a:ext cx="3633644" cy="651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en-US" altLang="zh-CN" sz="1050" dirty="0"/>
              <a:t>Competent authority: Bank Insurance Regulatory Commission - General Administration of Financial Supervision</a:t>
            </a:r>
          </a:p>
        </p:txBody>
      </p:sp>
      <p:cxnSp>
        <p:nvCxnSpPr>
          <p:cNvPr id="42" name="iŝľidé">
            <a:extLst>
              <a:ext uri="{FF2B5EF4-FFF2-40B4-BE49-F238E27FC236}">
                <a16:creationId xmlns:a16="http://schemas.microsoft.com/office/drawing/2014/main" id="{4D5B5F2A-90F1-AA29-40D3-0AB675F7F81C}"/>
              </a:ext>
            </a:extLst>
          </p:cNvPr>
          <p:cNvCxnSpPr>
            <a:cxnSpLocks/>
          </p:cNvCxnSpPr>
          <p:nvPr/>
        </p:nvCxnSpPr>
        <p:spPr>
          <a:xfrm flipH="1">
            <a:off x="6922445" y="965618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ísľïdé">
            <a:extLst>
              <a:ext uri="{FF2B5EF4-FFF2-40B4-BE49-F238E27FC236}">
                <a16:creationId xmlns:a16="http://schemas.microsoft.com/office/drawing/2014/main" id="{F0F6C28A-16AB-CC81-61F5-6384AF988BDC}"/>
              </a:ext>
            </a:extLst>
          </p:cNvPr>
          <p:cNvSpPr/>
          <p:nvPr/>
        </p:nvSpPr>
        <p:spPr>
          <a:xfrm>
            <a:off x="1047686" y="724768"/>
            <a:ext cx="442972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 altLang="zh-CN" sz="2800" b="1" dirty="0"/>
              <a:t>3-1.</a:t>
            </a:r>
            <a:r>
              <a:rPr lang="zh-CN" altLang="en-US" sz="2800" b="1" dirty="0"/>
              <a:t>政策与监管：</a:t>
            </a:r>
            <a:endParaRPr lang="en-US" altLang="zh-CN" sz="2800" b="1" dirty="0"/>
          </a:p>
          <a:p>
            <a:r>
              <a:rPr lang="zh-CN" altLang="en-US" sz="2800" b="1" dirty="0">
                <a:solidFill>
                  <a:schemeClr val="accent1"/>
                </a:solidFill>
              </a:rPr>
              <a:t>商业银行监管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政策综述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8" name="ïṧ1ïḓè">
            <a:extLst>
              <a:ext uri="{FF2B5EF4-FFF2-40B4-BE49-F238E27FC236}">
                <a16:creationId xmlns:a16="http://schemas.microsoft.com/office/drawing/2014/main" id="{403FB1CA-25C2-59DB-6A2D-4BAF4F190C41}"/>
              </a:ext>
            </a:extLst>
          </p:cNvPr>
          <p:cNvSpPr txBox="1"/>
          <p:nvPr/>
        </p:nvSpPr>
        <p:spPr>
          <a:xfrm>
            <a:off x="1047686" y="4285537"/>
            <a:ext cx="413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2020.09——《</a:t>
            </a:r>
            <a:r>
              <a:rPr lang="zh-CN" altLang="en-US" sz="1800" b="1" kern="100" dirty="0">
                <a:effectLst/>
                <a:latin typeface="楷体_GB2312"/>
                <a:cs typeface="Times New Roman" panose="02020603050405020304" pitchFamily="18" charset="0"/>
              </a:rPr>
              <a:t>巴塞尔协议</a:t>
            </a: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Ⅲ》</a:t>
            </a:r>
            <a:endParaRPr lang="zh-CN" altLang="zh-CN" sz="1800" b="1" kern="100" dirty="0">
              <a:effectLst/>
              <a:latin typeface="楷体_GB2312"/>
              <a:cs typeface="Times New Roman" panose="02020603050405020304" pitchFamily="18" charset="0"/>
            </a:endParaRPr>
          </a:p>
        </p:txBody>
      </p:sp>
      <p:sp>
        <p:nvSpPr>
          <p:cNvPr id="9" name="iṩlïde">
            <a:extLst>
              <a:ext uri="{FF2B5EF4-FFF2-40B4-BE49-F238E27FC236}">
                <a16:creationId xmlns:a16="http://schemas.microsoft.com/office/drawing/2014/main" id="{0770B384-187B-0E04-92CA-2BCCADF122CC}"/>
              </a:ext>
            </a:extLst>
          </p:cNvPr>
          <p:cNvSpPr txBox="1"/>
          <p:nvPr/>
        </p:nvSpPr>
        <p:spPr>
          <a:xfrm>
            <a:off x="1047687" y="4623933"/>
            <a:ext cx="504831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商业银行资本管理办法：标准法与高级法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对商业银行资产，设定风险权重，计算资本要求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23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逻辑：信用风险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风险事件发生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造成损失；抵御这种损失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设置资本金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【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现实要求</a:t>
            </a:r>
            <a:r>
              <a:rPr lang="en-US" altLang="zh-CN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-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被动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】</a:t>
            </a:r>
          </a:p>
          <a:p>
            <a:pPr>
              <a:lnSpc>
                <a:spcPct val="100000"/>
              </a:lnSpc>
            </a:pPr>
            <a:endParaRPr lang="en-US" altLang="zh-CN" sz="1600" dirty="0">
              <a:solidFill>
                <a:schemeClr val="accent3"/>
              </a:solidFill>
              <a:effectLst>
                <a:outerShdw blurRad="1270000" dist="38100" sx="102000" sy="102000" algn="tl" rotWithShape="0">
                  <a:schemeClr val="accent1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绿色资本金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逻辑：绿色风险上升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规则：资本金上升，约束盈利能力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设置资本金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【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核心机制</a:t>
            </a:r>
            <a:r>
              <a:rPr lang="en-US" altLang="zh-CN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-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主动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】</a:t>
            </a:r>
          </a:p>
        </p:txBody>
      </p:sp>
      <p:cxnSp>
        <p:nvCxnSpPr>
          <p:cNvPr id="10" name="îṡ1iḍê">
            <a:extLst>
              <a:ext uri="{FF2B5EF4-FFF2-40B4-BE49-F238E27FC236}">
                <a16:creationId xmlns:a16="http://schemas.microsoft.com/office/drawing/2014/main" id="{2C51497F-0D98-C46D-A1A1-B4FFA4FDDE78}"/>
              </a:ext>
            </a:extLst>
          </p:cNvPr>
          <p:cNvCxnSpPr>
            <a:cxnSpLocks/>
          </p:cNvCxnSpPr>
          <p:nvPr/>
        </p:nvCxnSpPr>
        <p:spPr>
          <a:xfrm flipH="1">
            <a:off x="1151996" y="4145491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ṣ1íďè">
            <a:extLst>
              <a:ext uri="{FF2B5EF4-FFF2-40B4-BE49-F238E27FC236}">
                <a16:creationId xmlns:a16="http://schemas.microsoft.com/office/drawing/2014/main" id="{EE34123A-E1B1-5556-9375-9AE2705C661D}"/>
              </a:ext>
            </a:extLst>
          </p:cNvPr>
          <p:cNvSpPr txBox="1"/>
          <p:nvPr/>
        </p:nvSpPr>
        <p:spPr>
          <a:xfrm>
            <a:off x="6818135" y="2642927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绿色金融的货币政策与审慎监管</a:t>
            </a:r>
          </a:p>
        </p:txBody>
      </p:sp>
      <p:sp>
        <p:nvSpPr>
          <p:cNvPr id="12" name="íŝḻïḓê">
            <a:extLst>
              <a:ext uri="{FF2B5EF4-FFF2-40B4-BE49-F238E27FC236}">
                <a16:creationId xmlns:a16="http://schemas.microsoft.com/office/drawing/2014/main" id="{09ED2368-E72E-6955-F5DD-D46BE4ADFD9E}"/>
              </a:ext>
            </a:extLst>
          </p:cNvPr>
          <p:cNvSpPr txBox="1"/>
          <p:nvPr/>
        </p:nvSpPr>
        <p:spPr>
          <a:xfrm>
            <a:off x="6818135" y="3015764"/>
            <a:ext cx="458017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00000"/>
              </a:lnSpc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中金公司研究院董事总经理  赵扬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0000"/>
              </a:lnSpc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货币政策路径：激励机构投入，降低绿色金融融资成本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在央行自身的投资组合管理中纳入绿色资产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“绿色量化宽松”（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green QE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）尚存在争议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B.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信贷资源分配向绿色领域倾斜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直接以监管指令来直接或间接要求金融机构增加绿色资金配给，例如，将绿色贷款纳入银行监管考核体系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iŝľidé">
            <a:extLst>
              <a:ext uri="{FF2B5EF4-FFF2-40B4-BE49-F238E27FC236}">
                <a16:creationId xmlns:a16="http://schemas.microsoft.com/office/drawing/2014/main" id="{1A146176-04CF-E770-3580-CC99936482D2}"/>
              </a:ext>
            </a:extLst>
          </p:cNvPr>
          <p:cNvCxnSpPr>
            <a:cxnSpLocks/>
          </p:cNvCxnSpPr>
          <p:nvPr/>
        </p:nvCxnSpPr>
        <p:spPr>
          <a:xfrm flipH="1">
            <a:off x="6922445" y="2502881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17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ṧ1ïḓè">
            <a:extLst>
              <a:ext uri="{FF2B5EF4-FFF2-40B4-BE49-F238E27FC236}">
                <a16:creationId xmlns:a16="http://schemas.microsoft.com/office/drawing/2014/main" id="{5704A85F-2394-17EA-292B-8807D03A1D5A}"/>
              </a:ext>
            </a:extLst>
          </p:cNvPr>
          <p:cNvSpPr txBox="1"/>
          <p:nvPr/>
        </p:nvSpPr>
        <p:spPr>
          <a:xfrm>
            <a:off x="1047686" y="2345882"/>
            <a:ext cx="428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2023.10——《</a:t>
            </a:r>
            <a:r>
              <a:rPr lang="zh-CN" altLang="en-US" sz="1800" b="1" kern="100" dirty="0">
                <a:effectLst/>
                <a:latin typeface="楷体_GB2312"/>
                <a:cs typeface="Times New Roman" panose="02020603050405020304" pitchFamily="18" charset="0"/>
              </a:rPr>
              <a:t>商业银行资本管理办法</a:t>
            </a: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》</a:t>
            </a:r>
            <a:endParaRPr lang="zh-CN" altLang="zh-CN" sz="1800" b="1" kern="100" dirty="0">
              <a:effectLst/>
              <a:latin typeface="楷体_GB2312"/>
              <a:cs typeface="Times New Roman" panose="02020603050405020304" pitchFamily="18" charset="0"/>
            </a:endParaRPr>
          </a:p>
        </p:txBody>
      </p:sp>
      <p:sp>
        <p:nvSpPr>
          <p:cNvPr id="35" name="iṩlïde">
            <a:extLst>
              <a:ext uri="{FF2B5EF4-FFF2-40B4-BE49-F238E27FC236}">
                <a16:creationId xmlns:a16="http://schemas.microsoft.com/office/drawing/2014/main" id="{F49CA238-FD28-C326-2717-3FD67D48F604}"/>
              </a:ext>
            </a:extLst>
          </p:cNvPr>
          <p:cNvSpPr txBox="1"/>
          <p:nvPr/>
        </p:nvSpPr>
        <p:spPr>
          <a:xfrm>
            <a:off x="1047687" y="2684278"/>
            <a:ext cx="51992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海通国际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：正式版的资本管理办法和征求意见稿相比，对零售、小微等风险权重降低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银行家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杂志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：颠覆性改革信用风险加权资产（</a:t>
            </a:r>
            <a:r>
              <a:rPr lang="en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RWA</a:t>
            </a:r>
            <a:r>
              <a:rPr lang="zh-CN" altLang="e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的计量模式。新权重法从原有的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类风险暴露细化至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类，并将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个固定风险权重调整为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档风险权重，在增强风险敏感度的同时，对数据要求、计量水平和管理精细化均提出挑战。</a:t>
            </a:r>
          </a:p>
          <a:p>
            <a:pPr>
              <a:lnSpc>
                <a:spcPct val="100000"/>
              </a:lnSpc>
            </a:pPr>
            <a:endParaRPr lang="en-US" altLang="zh-CN" sz="1400" dirty="0"/>
          </a:p>
        </p:txBody>
      </p:sp>
      <p:cxnSp>
        <p:nvCxnSpPr>
          <p:cNvPr id="36" name="îṡ1iḍê">
            <a:extLst>
              <a:ext uri="{FF2B5EF4-FFF2-40B4-BE49-F238E27FC236}">
                <a16:creationId xmlns:a16="http://schemas.microsoft.com/office/drawing/2014/main" id="{96B43376-5130-5643-5B9E-70D874CFDE65}"/>
              </a:ext>
            </a:extLst>
          </p:cNvPr>
          <p:cNvCxnSpPr>
            <a:cxnSpLocks/>
          </p:cNvCxnSpPr>
          <p:nvPr/>
        </p:nvCxnSpPr>
        <p:spPr>
          <a:xfrm flipH="1">
            <a:off x="1151996" y="2205836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ïṣ1íďè">
            <a:extLst>
              <a:ext uri="{FF2B5EF4-FFF2-40B4-BE49-F238E27FC236}">
                <a16:creationId xmlns:a16="http://schemas.microsoft.com/office/drawing/2014/main" id="{0DAFD3B6-CAC0-A21F-7CDC-4FE2FF695D77}"/>
              </a:ext>
            </a:extLst>
          </p:cNvPr>
          <p:cNvSpPr txBox="1"/>
          <p:nvPr/>
        </p:nvSpPr>
        <p:spPr>
          <a:xfrm>
            <a:off x="6818135" y="1105664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主管部门：银保监</a:t>
            </a:r>
            <a:r>
              <a:rPr lang="en-US" altLang="zh-CN" b="1" dirty="0"/>
              <a:t>-</a:t>
            </a:r>
            <a:r>
              <a:rPr lang="zh-CN" altLang="en-US" b="1" dirty="0"/>
              <a:t>金融监管总局</a:t>
            </a:r>
            <a:endParaRPr lang="en-US" altLang="zh-CN" b="1" dirty="0"/>
          </a:p>
        </p:txBody>
      </p:sp>
      <p:sp>
        <p:nvSpPr>
          <p:cNvPr id="41" name="íŝḻïḓê">
            <a:extLst>
              <a:ext uri="{FF2B5EF4-FFF2-40B4-BE49-F238E27FC236}">
                <a16:creationId xmlns:a16="http://schemas.microsoft.com/office/drawing/2014/main" id="{336E8195-709F-301D-EEBA-30E21EDA8871}"/>
              </a:ext>
            </a:extLst>
          </p:cNvPr>
          <p:cNvSpPr txBox="1"/>
          <p:nvPr/>
        </p:nvSpPr>
        <p:spPr>
          <a:xfrm>
            <a:off x="6818136" y="1424182"/>
            <a:ext cx="3633644" cy="651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en-US" altLang="zh-CN" sz="1050" dirty="0"/>
              <a:t>Competent authority: Bank Insurance Regulatory Commission - General Administration of Financial Supervision</a:t>
            </a:r>
          </a:p>
        </p:txBody>
      </p:sp>
      <p:cxnSp>
        <p:nvCxnSpPr>
          <p:cNvPr id="42" name="iŝľidé">
            <a:extLst>
              <a:ext uri="{FF2B5EF4-FFF2-40B4-BE49-F238E27FC236}">
                <a16:creationId xmlns:a16="http://schemas.microsoft.com/office/drawing/2014/main" id="{4D5B5F2A-90F1-AA29-40D3-0AB675F7F81C}"/>
              </a:ext>
            </a:extLst>
          </p:cNvPr>
          <p:cNvCxnSpPr>
            <a:cxnSpLocks/>
          </p:cNvCxnSpPr>
          <p:nvPr/>
        </p:nvCxnSpPr>
        <p:spPr>
          <a:xfrm flipH="1">
            <a:off x="6922445" y="965618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ísľïdé">
            <a:extLst>
              <a:ext uri="{FF2B5EF4-FFF2-40B4-BE49-F238E27FC236}">
                <a16:creationId xmlns:a16="http://schemas.microsoft.com/office/drawing/2014/main" id="{F0F6C28A-16AB-CC81-61F5-6384AF988BDC}"/>
              </a:ext>
            </a:extLst>
          </p:cNvPr>
          <p:cNvSpPr/>
          <p:nvPr/>
        </p:nvSpPr>
        <p:spPr>
          <a:xfrm>
            <a:off x="1047686" y="724768"/>
            <a:ext cx="442972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 altLang="zh-CN" sz="2800" b="1" dirty="0"/>
              <a:t>3-1.</a:t>
            </a:r>
            <a:r>
              <a:rPr lang="zh-CN" altLang="en-US" sz="2800" b="1" dirty="0"/>
              <a:t>政策与监管：</a:t>
            </a:r>
            <a:endParaRPr lang="en-US" altLang="zh-CN" sz="2800" b="1" dirty="0"/>
          </a:p>
          <a:p>
            <a:r>
              <a:rPr lang="zh-CN" altLang="en-US" sz="2800" b="1" dirty="0">
                <a:solidFill>
                  <a:schemeClr val="accent1"/>
                </a:solidFill>
              </a:rPr>
              <a:t>商业银行监管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政策综述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8" name="ïṧ1ïḓè">
            <a:extLst>
              <a:ext uri="{FF2B5EF4-FFF2-40B4-BE49-F238E27FC236}">
                <a16:creationId xmlns:a16="http://schemas.microsoft.com/office/drawing/2014/main" id="{403FB1CA-25C2-59DB-6A2D-4BAF4F190C41}"/>
              </a:ext>
            </a:extLst>
          </p:cNvPr>
          <p:cNvSpPr txBox="1"/>
          <p:nvPr/>
        </p:nvSpPr>
        <p:spPr>
          <a:xfrm>
            <a:off x="1047686" y="4285537"/>
            <a:ext cx="413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2020.09——《</a:t>
            </a:r>
            <a:r>
              <a:rPr lang="zh-CN" altLang="en-US" sz="1800" b="1" kern="100" dirty="0">
                <a:effectLst/>
                <a:latin typeface="楷体_GB2312"/>
                <a:cs typeface="Times New Roman" panose="02020603050405020304" pitchFamily="18" charset="0"/>
              </a:rPr>
              <a:t>巴塞尔协议</a:t>
            </a: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Ⅲ》</a:t>
            </a:r>
            <a:endParaRPr lang="zh-CN" altLang="zh-CN" sz="1800" b="1" kern="100" dirty="0">
              <a:effectLst/>
              <a:latin typeface="楷体_GB2312"/>
              <a:cs typeface="Times New Roman" panose="02020603050405020304" pitchFamily="18" charset="0"/>
            </a:endParaRPr>
          </a:p>
        </p:txBody>
      </p:sp>
      <p:sp>
        <p:nvSpPr>
          <p:cNvPr id="9" name="iṩlïde">
            <a:extLst>
              <a:ext uri="{FF2B5EF4-FFF2-40B4-BE49-F238E27FC236}">
                <a16:creationId xmlns:a16="http://schemas.microsoft.com/office/drawing/2014/main" id="{0770B384-187B-0E04-92CA-2BCCADF122CC}"/>
              </a:ext>
            </a:extLst>
          </p:cNvPr>
          <p:cNvSpPr txBox="1"/>
          <p:nvPr/>
        </p:nvSpPr>
        <p:spPr>
          <a:xfrm>
            <a:off x="1047687" y="4623933"/>
            <a:ext cx="504831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商业银行资本管理办法：标准法与高级法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对商业银行资产，设定风险权重，计算资本要求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23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逻辑：信用风险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风险事件发生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造成损失；抵御这种损失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设置资本金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【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现实要求</a:t>
            </a:r>
            <a:r>
              <a:rPr lang="en-US" altLang="zh-CN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-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被动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】</a:t>
            </a:r>
          </a:p>
          <a:p>
            <a:pPr>
              <a:lnSpc>
                <a:spcPct val="100000"/>
              </a:lnSpc>
            </a:pPr>
            <a:endParaRPr lang="en-US" altLang="zh-CN" sz="1600" dirty="0">
              <a:solidFill>
                <a:schemeClr val="accent3"/>
              </a:solidFill>
              <a:effectLst>
                <a:outerShdw blurRad="1270000" dist="38100" sx="102000" sy="102000" algn="tl" rotWithShape="0">
                  <a:schemeClr val="accent1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绿色资本金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逻辑：绿色风险上升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规则：资本金上升，约束盈利能力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设置资本金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【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核心机制</a:t>
            </a:r>
            <a:r>
              <a:rPr lang="en-US" altLang="zh-CN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-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主动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】</a:t>
            </a:r>
          </a:p>
        </p:txBody>
      </p:sp>
      <p:cxnSp>
        <p:nvCxnSpPr>
          <p:cNvPr id="10" name="îṡ1iḍê">
            <a:extLst>
              <a:ext uri="{FF2B5EF4-FFF2-40B4-BE49-F238E27FC236}">
                <a16:creationId xmlns:a16="http://schemas.microsoft.com/office/drawing/2014/main" id="{2C51497F-0D98-C46D-A1A1-B4FFA4FDDE78}"/>
              </a:ext>
            </a:extLst>
          </p:cNvPr>
          <p:cNvCxnSpPr>
            <a:cxnSpLocks/>
          </p:cNvCxnSpPr>
          <p:nvPr/>
        </p:nvCxnSpPr>
        <p:spPr>
          <a:xfrm flipH="1">
            <a:off x="1151996" y="4145491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ṣ1íďè">
            <a:extLst>
              <a:ext uri="{FF2B5EF4-FFF2-40B4-BE49-F238E27FC236}">
                <a16:creationId xmlns:a16="http://schemas.microsoft.com/office/drawing/2014/main" id="{EE34123A-E1B1-5556-9375-9AE2705C661D}"/>
              </a:ext>
            </a:extLst>
          </p:cNvPr>
          <p:cNvSpPr txBox="1"/>
          <p:nvPr/>
        </p:nvSpPr>
        <p:spPr>
          <a:xfrm>
            <a:off x="6818135" y="2642927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绿色金融的货币政策与审慎监管</a:t>
            </a:r>
          </a:p>
        </p:txBody>
      </p:sp>
      <p:sp>
        <p:nvSpPr>
          <p:cNvPr id="12" name="íŝḻïḓê">
            <a:extLst>
              <a:ext uri="{FF2B5EF4-FFF2-40B4-BE49-F238E27FC236}">
                <a16:creationId xmlns:a16="http://schemas.microsoft.com/office/drawing/2014/main" id="{09ED2368-E72E-6955-F5DD-D46BE4ADFD9E}"/>
              </a:ext>
            </a:extLst>
          </p:cNvPr>
          <p:cNvSpPr txBox="1"/>
          <p:nvPr/>
        </p:nvSpPr>
        <p:spPr>
          <a:xfrm>
            <a:off x="6818135" y="3015764"/>
            <a:ext cx="458017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00000"/>
              </a:lnSpc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中金公司研究院董事总经理  赵扬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0000"/>
              </a:lnSpc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货币政策路径：激励机构投入，降低绿色金融融资成本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在央行自身的投资组合管理中纳入绿色资产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“绿色量化宽松”（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green QE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）尚存在争议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B.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信贷资源分配向绿色领域倾斜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直接以监管指令来直接或间接要求金融机构增加绿色资金配给，例如，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将绿色贷款纳入银行监管考核体系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iŝľidé">
            <a:extLst>
              <a:ext uri="{FF2B5EF4-FFF2-40B4-BE49-F238E27FC236}">
                <a16:creationId xmlns:a16="http://schemas.microsoft.com/office/drawing/2014/main" id="{1A146176-04CF-E770-3580-CC99936482D2}"/>
              </a:ext>
            </a:extLst>
          </p:cNvPr>
          <p:cNvCxnSpPr>
            <a:cxnSpLocks/>
          </p:cNvCxnSpPr>
          <p:nvPr/>
        </p:nvCxnSpPr>
        <p:spPr>
          <a:xfrm flipH="1">
            <a:off x="6922445" y="2502881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4A2734-C1EA-5F25-8ADC-ED69B539B2C1}"/>
              </a:ext>
            </a:extLst>
          </p:cNvPr>
          <p:cNvGrpSpPr/>
          <p:nvPr/>
        </p:nvGrpSpPr>
        <p:grpSpPr>
          <a:xfrm>
            <a:off x="6818135" y="8060206"/>
            <a:ext cx="4171385" cy="1498498"/>
            <a:chOff x="6818135" y="5172149"/>
            <a:chExt cx="4171385" cy="149849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22195A5-31C1-D2FD-286F-F2D9AD8E45E6}"/>
                </a:ext>
              </a:extLst>
            </p:cNvPr>
            <p:cNvGrpSpPr/>
            <p:nvPr/>
          </p:nvGrpSpPr>
          <p:grpSpPr>
            <a:xfrm>
              <a:off x="6818135" y="5297299"/>
              <a:ext cx="4171385" cy="1373348"/>
              <a:chOff x="6502914" y="6965241"/>
              <a:chExt cx="4171385" cy="1373348"/>
            </a:xfrm>
          </p:grpSpPr>
          <p:sp>
            <p:nvSpPr>
              <p:cNvPr id="6" name="íṣḷîḑe">
                <a:extLst>
                  <a:ext uri="{FF2B5EF4-FFF2-40B4-BE49-F238E27FC236}">
                    <a16:creationId xmlns:a16="http://schemas.microsoft.com/office/drawing/2014/main" id="{E702BB8C-B0B7-9321-9E17-D946F7868F4D}"/>
                  </a:ext>
                </a:extLst>
              </p:cNvPr>
              <p:cNvSpPr/>
              <p:nvPr/>
            </p:nvSpPr>
            <p:spPr>
              <a:xfrm>
                <a:off x="6502914" y="7727360"/>
                <a:ext cx="4171385" cy="611229"/>
              </a:xfrm>
              <a:prstGeom prst="rect">
                <a:avLst/>
              </a:prstGeom>
            </p:spPr>
            <p:txBody>
              <a:bodyPr anchor="b" anchorCtr="0">
                <a:noAutofit/>
              </a:bodyPr>
              <a:lstStyle/>
              <a:p>
                <a:pPr>
                  <a:buSzPct val="25000"/>
                </a:pPr>
                <a:r>
                  <a:rPr lang="zh-CN" altLang="en-US" sz="3200" b="1" dirty="0"/>
                  <a:t>为“绿色资本金”提供</a:t>
                </a:r>
                <a:r>
                  <a:rPr lang="en-US" altLang="zh-CN" sz="3200" b="1" dirty="0"/>
                  <a:t> </a:t>
                </a:r>
                <a:r>
                  <a:rPr lang="zh-CN" altLang="en-US" sz="3200" b="1" dirty="0">
                    <a:solidFill>
                      <a:schemeClr val="accent1"/>
                    </a:solidFill>
                  </a:rPr>
                  <a:t>可行性</a:t>
                </a:r>
                <a:r>
                  <a:rPr lang="zh-CN" altLang="en-US" sz="3200" b="1" dirty="0"/>
                  <a:t>依据</a:t>
                </a:r>
                <a:r>
                  <a:rPr lang="en-US" altLang="zh-CN" sz="3200" b="1" dirty="0"/>
                  <a:t>.</a:t>
                </a:r>
              </a:p>
            </p:txBody>
          </p:sp>
          <p:sp>
            <p:nvSpPr>
              <p:cNvPr id="7" name="îṩ1îḍé">
                <a:extLst>
                  <a:ext uri="{FF2B5EF4-FFF2-40B4-BE49-F238E27FC236}">
                    <a16:creationId xmlns:a16="http://schemas.microsoft.com/office/drawing/2014/main" id="{9610A938-F1D2-A9DF-C5FF-4D51ADC0763B}"/>
                  </a:ext>
                </a:extLst>
              </p:cNvPr>
              <p:cNvSpPr txBox="1"/>
              <p:nvPr/>
            </p:nvSpPr>
            <p:spPr>
              <a:xfrm>
                <a:off x="6502914" y="6965241"/>
                <a:ext cx="3421334" cy="2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2">
                        <a:lumMod val="75000"/>
                      </a:schemeClr>
                    </a:solidFill>
                  </a:rPr>
                  <a:t>To provide a feasible basis for "green capital".</a:t>
                </a:r>
              </a:p>
            </p:txBody>
          </p:sp>
        </p:grpSp>
        <p:cxnSp>
          <p:nvCxnSpPr>
            <p:cNvPr id="5" name="iŝľidé">
              <a:extLst>
                <a:ext uri="{FF2B5EF4-FFF2-40B4-BE49-F238E27FC236}">
                  <a16:creationId xmlns:a16="http://schemas.microsoft.com/office/drawing/2014/main" id="{01FA06BA-80CE-8E97-D3F2-EECC74342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9607" y="5172149"/>
              <a:ext cx="668184" cy="0"/>
            </a:xfrm>
            <a:prstGeom prst="line">
              <a:avLst/>
            </a:prstGeom>
            <a:ln w="76200" cap="rnd"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20000">
                    <a:schemeClr val="accent6"/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658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ṧ1ïḓè">
            <a:extLst>
              <a:ext uri="{FF2B5EF4-FFF2-40B4-BE49-F238E27FC236}">
                <a16:creationId xmlns:a16="http://schemas.microsoft.com/office/drawing/2014/main" id="{5704A85F-2394-17EA-292B-8807D03A1D5A}"/>
              </a:ext>
            </a:extLst>
          </p:cNvPr>
          <p:cNvSpPr txBox="1"/>
          <p:nvPr/>
        </p:nvSpPr>
        <p:spPr>
          <a:xfrm>
            <a:off x="1047686" y="2345882"/>
            <a:ext cx="428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2023.10——《</a:t>
            </a:r>
            <a:r>
              <a:rPr lang="zh-CN" altLang="en-US" sz="1800" b="1" kern="100" dirty="0">
                <a:effectLst/>
                <a:latin typeface="楷体_GB2312"/>
                <a:cs typeface="Times New Roman" panose="02020603050405020304" pitchFamily="18" charset="0"/>
              </a:rPr>
              <a:t>商业银行资本管理办法</a:t>
            </a: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》</a:t>
            </a:r>
            <a:endParaRPr lang="zh-CN" altLang="zh-CN" sz="1800" b="1" kern="100" dirty="0">
              <a:effectLst/>
              <a:latin typeface="楷体_GB2312"/>
              <a:cs typeface="Times New Roman" panose="02020603050405020304" pitchFamily="18" charset="0"/>
            </a:endParaRPr>
          </a:p>
        </p:txBody>
      </p:sp>
      <p:sp>
        <p:nvSpPr>
          <p:cNvPr id="35" name="iṩlïde">
            <a:extLst>
              <a:ext uri="{FF2B5EF4-FFF2-40B4-BE49-F238E27FC236}">
                <a16:creationId xmlns:a16="http://schemas.microsoft.com/office/drawing/2014/main" id="{F49CA238-FD28-C326-2717-3FD67D48F604}"/>
              </a:ext>
            </a:extLst>
          </p:cNvPr>
          <p:cNvSpPr txBox="1"/>
          <p:nvPr/>
        </p:nvSpPr>
        <p:spPr>
          <a:xfrm>
            <a:off x="1047687" y="2684278"/>
            <a:ext cx="51992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海通国际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：正式版的资本管理办法和征求意见稿相比，对零售、小微等风险权重降低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银行家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杂志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：颠覆性改革信用风险加权资产（</a:t>
            </a:r>
            <a:r>
              <a:rPr lang="en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RWA</a:t>
            </a:r>
            <a:r>
              <a:rPr lang="zh-CN" altLang="e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的计量模式。新权重法从原有的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类风险暴露细化至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类，并将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个固定风险权重调整为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档风险权重，在增强风险敏感度的同时，对数据要求、计量水平和管理精细化均提出挑战。</a:t>
            </a:r>
          </a:p>
          <a:p>
            <a:pPr>
              <a:lnSpc>
                <a:spcPct val="100000"/>
              </a:lnSpc>
            </a:pPr>
            <a:endParaRPr lang="en-US" altLang="zh-CN" sz="1400" dirty="0"/>
          </a:p>
        </p:txBody>
      </p:sp>
      <p:cxnSp>
        <p:nvCxnSpPr>
          <p:cNvPr id="36" name="îṡ1iḍê">
            <a:extLst>
              <a:ext uri="{FF2B5EF4-FFF2-40B4-BE49-F238E27FC236}">
                <a16:creationId xmlns:a16="http://schemas.microsoft.com/office/drawing/2014/main" id="{96B43376-5130-5643-5B9E-70D874CFDE65}"/>
              </a:ext>
            </a:extLst>
          </p:cNvPr>
          <p:cNvCxnSpPr>
            <a:cxnSpLocks/>
          </p:cNvCxnSpPr>
          <p:nvPr/>
        </p:nvCxnSpPr>
        <p:spPr>
          <a:xfrm flipH="1">
            <a:off x="1151996" y="2205836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ïṣ1íďè">
            <a:extLst>
              <a:ext uri="{FF2B5EF4-FFF2-40B4-BE49-F238E27FC236}">
                <a16:creationId xmlns:a16="http://schemas.microsoft.com/office/drawing/2014/main" id="{0DAFD3B6-CAC0-A21F-7CDC-4FE2FF695D77}"/>
              </a:ext>
            </a:extLst>
          </p:cNvPr>
          <p:cNvSpPr txBox="1"/>
          <p:nvPr/>
        </p:nvSpPr>
        <p:spPr>
          <a:xfrm>
            <a:off x="6818135" y="1105664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主管部门：银保监</a:t>
            </a:r>
            <a:r>
              <a:rPr lang="en-US" altLang="zh-CN" b="1" dirty="0"/>
              <a:t>-</a:t>
            </a:r>
            <a:r>
              <a:rPr lang="zh-CN" altLang="en-US" b="1" dirty="0"/>
              <a:t>金融监管总局</a:t>
            </a:r>
            <a:endParaRPr lang="en-US" altLang="zh-CN" b="1" dirty="0"/>
          </a:p>
        </p:txBody>
      </p:sp>
      <p:sp>
        <p:nvSpPr>
          <p:cNvPr id="41" name="íŝḻïḓê">
            <a:extLst>
              <a:ext uri="{FF2B5EF4-FFF2-40B4-BE49-F238E27FC236}">
                <a16:creationId xmlns:a16="http://schemas.microsoft.com/office/drawing/2014/main" id="{336E8195-709F-301D-EEBA-30E21EDA8871}"/>
              </a:ext>
            </a:extLst>
          </p:cNvPr>
          <p:cNvSpPr txBox="1"/>
          <p:nvPr/>
        </p:nvSpPr>
        <p:spPr>
          <a:xfrm>
            <a:off x="6818136" y="1424182"/>
            <a:ext cx="3633644" cy="651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en-US" altLang="zh-CN" sz="1050" dirty="0"/>
              <a:t>Competent authority: Bank Insurance Regulatory Commission - General Administration of Financial Supervision</a:t>
            </a:r>
          </a:p>
        </p:txBody>
      </p:sp>
      <p:cxnSp>
        <p:nvCxnSpPr>
          <p:cNvPr id="42" name="iŝľidé">
            <a:extLst>
              <a:ext uri="{FF2B5EF4-FFF2-40B4-BE49-F238E27FC236}">
                <a16:creationId xmlns:a16="http://schemas.microsoft.com/office/drawing/2014/main" id="{4D5B5F2A-90F1-AA29-40D3-0AB675F7F81C}"/>
              </a:ext>
            </a:extLst>
          </p:cNvPr>
          <p:cNvCxnSpPr>
            <a:cxnSpLocks/>
          </p:cNvCxnSpPr>
          <p:nvPr/>
        </p:nvCxnSpPr>
        <p:spPr>
          <a:xfrm flipH="1">
            <a:off x="6922445" y="965618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ísľïdé">
            <a:extLst>
              <a:ext uri="{FF2B5EF4-FFF2-40B4-BE49-F238E27FC236}">
                <a16:creationId xmlns:a16="http://schemas.microsoft.com/office/drawing/2014/main" id="{F0F6C28A-16AB-CC81-61F5-6384AF988BDC}"/>
              </a:ext>
            </a:extLst>
          </p:cNvPr>
          <p:cNvSpPr/>
          <p:nvPr/>
        </p:nvSpPr>
        <p:spPr>
          <a:xfrm>
            <a:off x="1047686" y="724768"/>
            <a:ext cx="442972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 altLang="zh-CN" sz="2800" b="1" dirty="0"/>
              <a:t>3-1.</a:t>
            </a:r>
            <a:r>
              <a:rPr lang="zh-CN" altLang="en-US" sz="2800" b="1" dirty="0"/>
              <a:t>政策与监管：</a:t>
            </a:r>
            <a:endParaRPr lang="en-US" altLang="zh-CN" sz="2800" b="1" dirty="0"/>
          </a:p>
          <a:p>
            <a:r>
              <a:rPr lang="zh-CN" altLang="en-US" sz="2800" b="1" dirty="0">
                <a:solidFill>
                  <a:schemeClr val="accent1"/>
                </a:solidFill>
              </a:rPr>
              <a:t>商业银行监管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政策综述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8" name="ïṧ1ïḓè">
            <a:extLst>
              <a:ext uri="{FF2B5EF4-FFF2-40B4-BE49-F238E27FC236}">
                <a16:creationId xmlns:a16="http://schemas.microsoft.com/office/drawing/2014/main" id="{403FB1CA-25C2-59DB-6A2D-4BAF4F190C41}"/>
              </a:ext>
            </a:extLst>
          </p:cNvPr>
          <p:cNvSpPr txBox="1"/>
          <p:nvPr/>
        </p:nvSpPr>
        <p:spPr>
          <a:xfrm>
            <a:off x="1047686" y="4285537"/>
            <a:ext cx="413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0"/>
              </a:spcBef>
              <a:spcAft>
                <a:spcPts val="600"/>
              </a:spcAft>
            </a:pP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2020.09——《</a:t>
            </a:r>
            <a:r>
              <a:rPr lang="zh-CN" altLang="en-US" sz="1800" b="1" kern="100" dirty="0">
                <a:effectLst/>
                <a:latin typeface="楷体_GB2312"/>
                <a:cs typeface="Times New Roman" panose="02020603050405020304" pitchFamily="18" charset="0"/>
              </a:rPr>
              <a:t>巴塞尔协议</a:t>
            </a:r>
            <a:r>
              <a:rPr lang="en-US" altLang="zh-CN" sz="1800" b="1" kern="100" dirty="0">
                <a:effectLst/>
                <a:latin typeface="楷体_GB2312"/>
                <a:cs typeface="Times New Roman" panose="02020603050405020304" pitchFamily="18" charset="0"/>
              </a:rPr>
              <a:t>Ⅲ》</a:t>
            </a:r>
            <a:endParaRPr lang="zh-CN" altLang="zh-CN" sz="1800" b="1" kern="100" dirty="0">
              <a:effectLst/>
              <a:latin typeface="楷体_GB2312"/>
              <a:cs typeface="Times New Roman" panose="02020603050405020304" pitchFamily="18" charset="0"/>
            </a:endParaRPr>
          </a:p>
        </p:txBody>
      </p:sp>
      <p:sp>
        <p:nvSpPr>
          <p:cNvPr id="9" name="iṩlïde">
            <a:extLst>
              <a:ext uri="{FF2B5EF4-FFF2-40B4-BE49-F238E27FC236}">
                <a16:creationId xmlns:a16="http://schemas.microsoft.com/office/drawing/2014/main" id="{0770B384-187B-0E04-92CA-2BCCADF122CC}"/>
              </a:ext>
            </a:extLst>
          </p:cNvPr>
          <p:cNvSpPr txBox="1"/>
          <p:nvPr/>
        </p:nvSpPr>
        <p:spPr>
          <a:xfrm>
            <a:off x="1047687" y="4623933"/>
            <a:ext cx="504831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商业银行资本管理办法：标准法与高级法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对商业银行资产，设定风险权重，计算资本要求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23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逻辑：信用风险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风险事件发生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造成损失；抵御这种损失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设置资本金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【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现实要求</a:t>
            </a:r>
            <a:r>
              <a:rPr lang="en-US" altLang="zh-CN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-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被动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】</a:t>
            </a:r>
          </a:p>
          <a:p>
            <a:pPr>
              <a:lnSpc>
                <a:spcPct val="100000"/>
              </a:lnSpc>
            </a:pPr>
            <a:endParaRPr lang="en-US" altLang="zh-CN" sz="1600" dirty="0">
              <a:solidFill>
                <a:schemeClr val="accent3"/>
              </a:solidFill>
              <a:effectLst>
                <a:outerShdw blurRad="1270000" dist="38100" sx="102000" sy="102000" algn="tl" rotWithShape="0">
                  <a:schemeClr val="accent1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绿色资本金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逻辑：绿色风险上升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规则：资本金上升，约束盈利能力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设置资本金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【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核心机制</a:t>
            </a:r>
            <a:r>
              <a:rPr lang="en-US" altLang="zh-CN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-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主动</a:t>
            </a:r>
            <a:r>
              <a: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】</a:t>
            </a:r>
          </a:p>
        </p:txBody>
      </p:sp>
      <p:cxnSp>
        <p:nvCxnSpPr>
          <p:cNvPr id="10" name="îṡ1iḍê">
            <a:extLst>
              <a:ext uri="{FF2B5EF4-FFF2-40B4-BE49-F238E27FC236}">
                <a16:creationId xmlns:a16="http://schemas.microsoft.com/office/drawing/2014/main" id="{2C51497F-0D98-C46D-A1A1-B4FFA4FDDE78}"/>
              </a:ext>
            </a:extLst>
          </p:cNvPr>
          <p:cNvCxnSpPr>
            <a:cxnSpLocks/>
          </p:cNvCxnSpPr>
          <p:nvPr/>
        </p:nvCxnSpPr>
        <p:spPr>
          <a:xfrm flipH="1">
            <a:off x="1151996" y="4145491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ṣ1íďè">
            <a:extLst>
              <a:ext uri="{FF2B5EF4-FFF2-40B4-BE49-F238E27FC236}">
                <a16:creationId xmlns:a16="http://schemas.microsoft.com/office/drawing/2014/main" id="{EE34123A-E1B1-5556-9375-9AE2705C661D}"/>
              </a:ext>
            </a:extLst>
          </p:cNvPr>
          <p:cNvSpPr txBox="1"/>
          <p:nvPr/>
        </p:nvSpPr>
        <p:spPr>
          <a:xfrm>
            <a:off x="6818135" y="2335114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绿色金融的货币政策与审慎监管</a:t>
            </a:r>
          </a:p>
        </p:txBody>
      </p:sp>
      <p:sp>
        <p:nvSpPr>
          <p:cNvPr id="12" name="íŝḻïḓê">
            <a:extLst>
              <a:ext uri="{FF2B5EF4-FFF2-40B4-BE49-F238E27FC236}">
                <a16:creationId xmlns:a16="http://schemas.microsoft.com/office/drawing/2014/main" id="{09ED2368-E72E-6955-F5DD-D46BE4ADFD9E}"/>
              </a:ext>
            </a:extLst>
          </p:cNvPr>
          <p:cNvSpPr txBox="1"/>
          <p:nvPr/>
        </p:nvSpPr>
        <p:spPr>
          <a:xfrm>
            <a:off x="6818135" y="2707951"/>
            <a:ext cx="4580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00000"/>
              </a:lnSpc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中金公司研究院董事总经理  赵扬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0000"/>
              </a:lnSpc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货币政策路径：激励机构投入，降低绿色金融融资成本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在央行自身的投资组合管理中纳入绿色资产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“绿色量化宽松”（</a:t>
            </a:r>
            <a:r>
              <a:rPr lang="en-US" altLang="zh-CN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green QE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）尚存在争议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B. </a:t>
            </a:r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信贷资源分配向绿色领域倾斜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直接以监管指令来直接或间接要求金融机构增加绿色资金配给，例如，</a:t>
            </a:r>
            <a:r>
              <a:rPr lang="zh-CN" altLang="en-US" sz="1600" b="1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将绿色贷款纳入银行监管考核体系</a:t>
            </a:r>
            <a:endParaRPr lang="en-US" altLang="zh-CN" sz="14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iŝľidé">
            <a:extLst>
              <a:ext uri="{FF2B5EF4-FFF2-40B4-BE49-F238E27FC236}">
                <a16:creationId xmlns:a16="http://schemas.microsoft.com/office/drawing/2014/main" id="{1A146176-04CF-E770-3580-CC99936482D2}"/>
              </a:ext>
            </a:extLst>
          </p:cNvPr>
          <p:cNvCxnSpPr>
            <a:cxnSpLocks/>
          </p:cNvCxnSpPr>
          <p:nvPr/>
        </p:nvCxnSpPr>
        <p:spPr>
          <a:xfrm flipH="1">
            <a:off x="6922445" y="2195068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0FAD31-82AD-0823-5E17-6C1A61510B25}"/>
              </a:ext>
            </a:extLst>
          </p:cNvPr>
          <p:cNvGrpSpPr/>
          <p:nvPr/>
        </p:nvGrpSpPr>
        <p:grpSpPr>
          <a:xfrm>
            <a:off x="6818135" y="5172149"/>
            <a:ext cx="4171385" cy="1498498"/>
            <a:chOff x="6818135" y="5172149"/>
            <a:chExt cx="4171385" cy="149849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BB65D06-D1BD-C6E6-6082-FDF5F1902F5F}"/>
                </a:ext>
              </a:extLst>
            </p:cNvPr>
            <p:cNvGrpSpPr/>
            <p:nvPr/>
          </p:nvGrpSpPr>
          <p:grpSpPr>
            <a:xfrm>
              <a:off x="6818135" y="5297299"/>
              <a:ext cx="4171385" cy="1373348"/>
              <a:chOff x="6502914" y="6965241"/>
              <a:chExt cx="4171385" cy="1373348"/>
            </a:xfrm>
          </p:grpSpPr>
          <p:sp>
            <p:nvSpPr>
              <p:cNvPr id="2" name="íṣḷîḑe">
                <a:extLst>
                  <a:ext uri="{FF2B5EF4-FFF2-40B4-BE49-F238E27FC236}">
                    <a16:creationId xmlns:a16="http://schemas.microsoft.com/office/drawing/2014/main" id="{31CC785F-19AC-F9CF-FDA2-DAAB18883651}"/>
                  </a:ext>
                </a:extLst>
              </p:cNvPr>
              <p:cNvSpPr/>
              <p:nvPr/>
            </p:nvSpPr>
            <p:spPr>
              <a:xfrm>
                <a:off x="6502914" y="7727360"/>
                <a:ext cx="4171385" cy="611229"/>
              </a:xfrm>
              <a:prstGeom prst="rect">
                <a:avLst/>
              </a:prstGeom>
            </p:spPr>
            <p:txBody>
              <a:bodyPr anchor="b" anchorCtr="0">
                <a:noAutofit/>
              </a:bodyPr>
              <a:lstStyle/>
              <a:p>
                <a:pPr>
                  <a:buSzPct val="25000"/>
                </a:pPr>
                <a:r>
                  <a:rPr lang="zh-CN" altLang="en-US" sz="3200" b="1" dirty="0"/>
                  <a:t>为“绿色资本金”提供</a:t>
                </a:r>
                <a:r>
                  <a:rPr lang="zh-CN" altLang="en-US" sz="3200" b="1" dirty="0">
                    <a:solidFill>
                      <a:schemeClr val="accent1"/>
                    </a:solidFill>
                  </a:rPr>
                  <a:t>可行性</a:t>
                </a:r>
                <a:r>
                  <a:rPr lang="zh-CN" altLang="en-US" sz="3200" b="1" dirty="0"/>
                  <a:t>依据</a:t>
                </a:r>
                <a:r>
                  <a:rPr lang="en-US" altLang="zh-CN" sz="3200" b="1" dirty="0"/>
                  <a:t>.</a:t>
                </a:r>
              </a:p>
            </p:txBody>
          </p:sp>
          <p:sp>
            <p:nvSpPr>
              <p:cNvPr id="3" name="îṩ1îḍé">
                <a:extLst>
                  <a:ext uri="{FF2B5EF4-FFF2-40B4-BE49-F238E27FC236}">
                    <a16:creationId xmlns:a16="http://schemas.microsoft.com/office/drawing/2014/main" id="{C20D7ECD-EA37-00F6-77F0-492C5FAC74BE}"/>
                  </a:ext>
                </a:extLst>
              </p:cNvPr>
              <p:cNvSpPr txBox="1"/>
              <p:nvPr/>
            </p:nvSpPr>
            <p:spPr>
              <a:xfrm>
                <a:off x="6502914" y="6965241"/>
                <a:ext cx="3421334" cy="2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2">
                        <a:lumMod val="75000"/>
                      </a:schemeClr>
                    </a:solidFill>
                  </a:rPr>
                  <a:t>To provide a feasible basis for "green capital".</a:t>
                </a:r>
              </a:p>
            </p:txBody>
          </p:sp>
        </p:grpSp>
        <p:cxnSp>
          <p:nvCxnSpPr>
            <p:cNvPr id="7" name="iŝľidé">
              <a:extLst>
                <a:ext uri="{FF2B5EF4-FFF2-40B4-BE49-F238E27FC236}">
                  <a16:creationId xmlns:a16="http://schemas.microsoft.com/office/drawing/2014/main" id="{A0F83C88-417B-C3C1-88CD-11AE9CEBB7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9607" y="5172149"/>
              <a:ext cx="668184" cy="0"/>
            </a:xfrm>
            <a:prstGeom prst="line">
              <a:avLst/>
            </a:prstGeom>
            <a:ln w="76200" cap="rnd"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20000">
                    <a:schemeClr val="accent6"/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946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ísľïdé">
            <a:extLst>
              <a:ext uri="{FF2B5EF4-FFF2-40B4-BE49-F238E27FC236}">
                <a16:creationId xmlns:a16="http://schemas.microsoft.com/office/drawing/2014/main" id="{F0F6C28A-16AB-CC81-61F5-6384AF988BDC}"/>
              </a:ext>
            </a:extLst>
          </p:cNvPr>
          <p:cNvSpPr/>
          <p:nvPr/>
        </p:nvSpPr>
        <p:spPr>
          <a:xfrm>
            <a:off x="1047686" y="724768"/>
            <a:ext cx="442972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 altLang="zh-CN" sz="2800" b="1" dirty="0"/>
              <a:t>3-2.</a:t>
            </a:r>
            <a:r>
              <a:rPr lang="zh-CN" altLang="en-US" sz="2800" b="1" dirty="0"/>
              <a:t>“碳关税”：</a:t>
            </a:r>
            <a:endParaRPr lang="en-US" altLang="zh-CN" sz="2800" b="1" dirty="0"/>
          </a:p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对外贸易与大国博弈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83255A0-0C86-FBB8-4505-F921F922EB77}"/>
              </a:ext>
            </a:extLst>
          </p:cNvPr>
          <p:cNvGrpSpPr/>
          <p:nvPr/>
        </p:nvGrpSpPr>
        <p:grpSpPr>
          <a:xfrm>
            <a:off x="1219200" y="4173894"/>
            <a:ext cx="9753600" cy="1709722"/>
            <a:chOff x="0" y="3751108"/>
            <a:chExt cx="12192000" cy="213715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E1602014-D402-EAEA-839B-9D9000E342D5}"/>
                </a:ext>
              </a:extLst>
            </p:cNvPr>
            <p:cNvGrpSpPr/>
            <p:nvPr/>
          </p:nvGrpSpPr>
          <p:grpSpPr>
            <a:xfrm>
              <a:off x="47143" y="3751108"/>
              <a:ext cx="12130525" cy="2137152"/>
              <a:chOff x="35399" y="4466341"/>
              <a:chExt cx="9108601" cy="1604749"/>
            </a:xfrm>
          </p:grpSpPr>
          <p:sp>
            <p:nvSpPr>
              <p:cNvPr id="38" name="任意多边形 2">
                <a:extLst>
                  <a:ext uri="{FF2B5EF4-FFF2-40B4-BE49-F238E27FC236}">
                    <a16:creationId xmlns:a16="http://schemas.microsoft.com/office/drawing/2014/main" id="{A57E1A95-969F-33CE-CA4C-24F362B85812}"/>
                  </a:ext>
                </a:extLst>
              </p:cNvPr>
              <p:cNvSpPr/>
              <p:nvPr/>
            </p:nvSpPr>
            <p:spPr bwMode="auto">
              <a:xfrm>
                <a:off x="772875" y="4678733"/>
                <a:ext cx="4359944" cy="1392352"/>
              </a:xfrm>
              <a:custGeom>
                <a:avLst/>
                <a:gdLst>
                  <a:gd name="T0" fmla="*/ 1027 w 1478"/>
                  <a:gd name="T1" fmla="*/ 471 h 473"/>
                  <a:gd name="T2" fmla="*/ 972 w 1478"/>
                  <a:gd name="T3" fmla="*/ 473 h 473"/>
                  <a:gd name="T4" fmla="*/ 970 w 1478"/>
                  <a:gd name="T5" fmla="*/ 473 h 473"/>
                  <a:gd name="T6" fmla="*/ 995 w 1478"/>
                  <a:gd name="T7" fmla="*/ 117 h 473"/>
                  <a:gd name="T8" fmla="*/ 996 w 1478"/>
                  <a:gd name="T9" fmla="*/ 105 h 473"/>
                  <a:gd name="T10" fmla="*/ 1006 w 1478"/>
                  <a:gd name="T11" fmla="*/ 117 h 473"/>
                  <a:gd name="T12" fmla="*/ 1010 w 1478"/>
                  <a:gd name="T13" fmla="*/ 471 h 473"/>
                  <a:gd name="T14" fmla="*/ 1461 w 1478"/>
                  <a:gd name="T15" fmla="*/ 105 h 473"/>
                  <a:gd name="T16" fmla="*/ 1465 w 1478"/>
                  <a:gd name="T17" fmla="*/ 105 h 473"/>
                  <a:gd name="T18" fmla="*/ 1475 w 1478"/>
                  <a:gd name="T19" fmla="*/ 155 h 473"/>
                  <a:gd name="T20" fmla="*/ 1478 w 1478"/>
                  <a:gd name="T21" fmla="*/ 473 h 473"/>
                  <a:gd name="T22" fmla="*/ 1465 w 1478"/>
                  <a:gd name="T23" fmla="*/ 473 h 473"/>
                  <a:gd name="T24" fmla="*/ 1423 w 1478"/>
                  <a:gd name="T25" fmla="*/ 473 h 473"/>
                  <a:gd name="T26" fmla="*/ 1415 w 1478"/>
                  <a:gd name="T27" fmla="*/ 207 h 473"/>
                  <a:gd name="T28" fmla="*/ 1423 w 1478"/>
                  <a:gd name="T29" fmla="*/ 155 h 473"/>
                  <a:gd name="T30" fmla="*/ 1427 w 1478"/>
                  <a:gd name="T31" fmla="*/ 105 h 473"/>
                  <a:gd name="T32" fmla="*/ 1442 w 1478"/>
                  <a:gd name="T33" fmla="*/ 23 h 473"/>
                  <a:gd name="T34" fmla="*/ 1461 w 1478"/>
                  <a:gd name="T35" fmla="*/ 105 h 473"/>
                  <a:gd name="T36" fmla="*/ 1285 w 1478"/>
                  <a:gd name="T37" fmla="*/ 190 h 473"/>
                  <a:gd name="T38" fmla="*/ 1335 w 1478"/>
                  <a:gd name="T39" fmla="*/ 473 h 473"/>
                  <a:gd name="T40" fmla="*/ 1285 w 1478"/>
                  <a:gd name="T41" fmla="*/ 190 h 473"/>
                  <a:gd name="T42" fmla="*/ 1176 w 1478"/>
                  <a:gd name="T43" fmla="*/ 243 h 473"/>
                  <a:gd name="T44" fmla="*/ 1216 w 1478"/>
                  <a:gd name="T45" fmla="*/ 473 h 473"/>
                  <a:gd name="T46" fmla="*/ 1176 w 1478"/>
                  <a:gd name="T47" fmla="*/ 243 h 473"/>
                  <a:gd name="T48" fmla="*/ 1083 w 1478"/>
                  <a:gd name="T49" fmla="*/ 167 h 473"/>
                  <a:gd name="T50" fmla="*/ 1125 w 1478"/>
                  <a:gd name="T51" fmla="*/ 473 h 473"/>
                  <a:gd name="T52" fmla="*/ 1083 w 1478"/>
                  <a:gd name="T53" fmla="*/ 167 h 473"/>
                  <a:gd name="T54" fmla="*/ 849 w 1478"/>
                  <a:gd name="T55" fmla="*/ 295 h 473"/>
                  <a:gd name="T56" fmla="*/ 884 w 1478"/>
                  <a:gd name="T57" fmla="*/ 473 h 473"/>
                  <a:gd name="T58" fmla="*/ 849 w 1478"/>
                  <a:gd name="T59" fmla="*/ 295 h 473"/>
                  <a:gd name="T60" fmla="*/ 631 w 1478"/>
                  <a:gd name="T61" fmla="*/ 373 h 473"/>
                  <a:gd name="T62" fmla="*/ 643 w 1478"/>
                  <a:gd name="T63" fmla="*/ 318 h 473"/>
                  <a:gd name="T64" fmla="*/ 667 w 1478"/>
                  <a:gd name="T65" fmla="*/ 306 h 473"/>
                  <a:gd name="T66" fmla="*/ 702 w 1478"/>
                  <a:gd name="T67" fmla="*/ 234 h 473"/>
                  <a:gd name="T68" fmla="*/ 723 w 1478"/>
                  <a:gd name="T69" fmla="*/ 306 h 473"/>
                  <a:gd name="T70" fmla="*/ 702 w 1478"/>
                  <a:gd name="T71" fmla="*/ 473 h 473"/>
                  <a:gd name="T72" fmla="*/ 687 w 1478"/>
                  <a:gd name="T73" fmla="*/ 473 h 473"/>
                  <a:gd name="T74" fmla="*/ 643 w 1478"/>
                  <a:gd name="T75" fmla="*/ 473 h 473"/>
                  <a:gd name="T76" fmla="*/ 631 w 1478"/>
                  <a:gd name="T77" fmla="*/ 373 h 473"/>
                  <a:gd name="T78" fmla="*/ 581 w 1478"/>
                  <a:gd name="T79" fmla="*/ 255 h 473"/>
                  <a:gd name="T80" fmla="*/ 623 w 1478"/>
                  <a:gd name="T81" fmla="*/ 473 h 473"/>
                  <a:gd name="T82" fmla="*/ 581 w 1478"/>
                  <a:gd name="T83" fmla="*/ 255 h 473"/>
                  <a:gd name="T84" fmla="*/ 532 w 1478"/>
                  <a:gd name="T85" fmla="*/ 314 h 473"/>
                  <a:gd name="T86" fmla="*/ 557 w 1478"/>
                  <a:gd name="T87" fmla="*/ 356 h 473"/>
                  <a:gd name="T88" fmla="*/ 532 w 1478"/>
                  <a:gd name="T89" fmla="*/ 473 h 473"/>
                  <a:gd name="T90" fmla="*/ 455 w 1478"/>
                  <a:gd name="T91" fmla="*/ 473 h 473"/>
                  <a:gd name="T92" fmla="*/ 455 w 1478"/>
                  <a:gd name="T93" fmla="*/ 302 h 473"/>
                  <a:gd name="T94" fmla="*/ 488 w 1478"/>
                  <a:gd name="T95" fmla="*/ 356 h 473"/>
                  <a:gd name="T96" fmla="*/ 532 w 1478"/>
                  <a:gd name="T97" fmla="*/ 314 h 473"/>
                  <a:gd name="T98" fmla="*/ 360 w 1478"/>
                  <a:gd name="T99" fmla="*/ 293 h 473"/>
                  <a:gd name="T100" fmla="*/ 426 w 1478"/>
                  <a:gd name="T101" fmla="*/ 473 h 473"/>
                  <a:gd name="T102" fmla="*/ 360 w 1478"/>
                  <a:gd name="T103" fmla="*/ 293 h 473"/>
                  <a:gd name="T104" fmla="*/ 287 w 1478"/>
                  <a:gd name="T105" fmla="*/ 209 h 473"/>
                  <a:gd name="T106" fmla="*/ 350 w 1478"/>
                  <a:gd name="T107" fmla="*/ 473 h 473"/>
                  <a:gd name="T108" fmla="*/ 287 w 1478"/>
                  <a:gd name="T109" fmla="*/ 209 h 473"/>
                  <a:gd name="T110" fmla="*/ 195 w 1478"/>
                  <a:gd name="T111" fmla="*/ 184 h 473"/>
                  <a:gd name="T112" fmla="*/ 241 w 1478"/>
                  <a:gd name="T113" fmla="*/ 473 h 473"/>
                  <a:gd name="T114" fmla="*/ 195 w 1478"/>
                  <a:gd name="T115" fmla="*/ 184 h 473"/>
                  <a:gd name="T116" fmla="*/ 31 w 1478"/>
                  <a:gd name="T117" fmla="*/ 264 h 473"/>
                  <a:gd name="T118" fmla="*/ 92 w 1478"/>
                  <a:gd name="T119" fmla="*/ 473 h 473"/>
                  <a:gd name="T120" fmla="*/ 31 w 1478"/>
                  <a:gd name="T121" fmla="*/ 473 h 473"/>
                  <a:gd name="T122" fmla="*/ 0 w 1478"/>
                  <a:gd name="T123" fmla="*/ 331 h 473"/>
                  <a:gd name="T124" fmla="*/ 31 w 1478"/>
                  <a:gd name="T125" fmla="*/ 264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8" h="473">
                    <a:moveTo>
                      <a:pt x="1010" y="471"/>
                    </a:moveTo>
                    <a:lnTo>
                      <a:pt x="1027" y="471"/>
                    </a:lnTo>
                    <a:lnTo>
                      <a:pt x="1027" y="473"/>
                    </a:lnTo>
                    <a:lnTo>
                      <a:pt x="972" y="473"/>
                    </a:lnTo>
                    <a:lnTo>
                      <a:pt x="972" y="473"/>
                    </a:lnTo>
                    <a:lnTo>
                      <a:pt x="970" y="473"/>
                    </a:lnTo>
                    <a:lnTo>
                      <a:pt x="970" y="117"/>
                    </a:lnTo>
                    <a:lnTo>
                      <a:pt x="995" y="117"/>
                    </a:lnTo>
                    <a:lnTo>
                      <a:pt x="996" y="75"/>
                    </a:lnTo>
                    <a:lnTo>
                      <a:pt x="996" y="105"/>
                    </a:lnTo>
                    <a:lnTo>
                      <a:pt x="1002" y="105"/>
                    </a:lnTo>
                    <a:lnTo>
                      <a:pt x="1006" y="117"/>
                    </a:lnTo>
                    <a:lnTo>
                      <a:pt x="1010" y="117"/>
                    </a:lnTo>
                    <a:lnTo>
                      <a:pt x="1010" y="471"/>
                    </a:lnTo>
                    <a:lnTo>
                      <a:pt x="1010" y="471"/>
                    </a:lnTo>
                    <a:close/>
                    <a:moveTo>
                      <a:pt x="1461" y="105"/>
                    </a:moveTo>
                    <a:lnTo>
                      <a:pt x="1463" y="0"/>
                    </a:lnTo>
                    <a:lnTo>
                      <a:pt x="1465" y="105"/>
                    </a:lnTo>
                    <a:lnTo>
                      <a:pt x="1475" y="105"/>
                    </a:lnTo>
                    <a:lnTo>
                      <a:pt x="1475" y="155"/>
                    </a:lnTo>
                    <a:lnTo>
                      <a:pt x="1478" y="155"/>
                    </a:lnTo>
                    <a:lnTo>
                      <a:pt x="1478" y="473"/>
                    </a:lnTo>
                    <a:lnTo>
                      <a:pt x="1475" y="473"/>
                    </a:lnTo>
                    <a:lnTo>
                      <a:pt x="1465" y="473"/>
                    </a:lnTo>
                    <a:lnTo>
                      <a:pt x="1427" y="473"/>
                    </a:lnTo>
                    <a:lnTo>
                      <a:pt x="1423" y="473"/>
                    </a:lnTo>
                    <a:lnTo>
                      <a:pt x="1415" y="473"/>
                    </a:lnTo>
                    <a:lnTo>
                      <a:pt x="1415" y="207"/>
                    </a:lnTo>
                    <a:lnTo>
                      <a:pt x="1423" y="207"/>
                    </a:lnTo>
                    <a:lnTo>
                      <a:pt x="1423" y="155"/>
                    </a:lnTo>
                    <a:lnTo>
                      <a:pt x="1427" y="155"/>
                    </a:lnTo>
                    <a:lnTo>
                      <a:pt x="1427" y="105"/>
                    </a:lnTo>
                    <a:lnTo>
                      <a:pt x="1440" y="105"/>
                    </a:lnTo>
                    <a:lnTo>
                      <a:pt x="1442" y="23"/>
                    </a:lnTo>
                    <a:lnTo>
                      <a:pt x="1444" y="105"/>
                    </a:lnTo>
                    <a:lnTo>
                      <a:pt x="1461" y="105"/>
                    </a:lnTo>
                    <a:lnTo>
                      <a:pt x="1461" y="105"/>
                    </a:lnTo>
                    <a:close/>
                    <a:moveTo>
                      <a:pt x="1285" y="190"/>
                    </a:moveTo>
                    <a:lnTo>
                      <a:pt x="1335" y="190"/>
                    </a:lnTo>
                    <a:lnTo>
                      <a:pt x="1335" y="473"/>
                    </a:lnTo>
                    <a:lnTo>
                      <a:pt x="1285" y="473"/>
                    </a:lnTo>
                    <a:lnTo>
                      <a:pt x="1285" y="190"/>
                    </a:lnTo>
                    <a:lnTo>
                      <a:pt x="1285" y="190"/>
                    </a:lnTo>
                    <a:close/>
                    <a:moveTo>
                      <a:pt x="1176" y="243"/>
                    </a:moveTo>
                    <a:lnTo>
                      <a:pt x="1216" y="243"/>
                    </a:lnTo>
                    <a:lnTo>
                      <a:pt x="1216" y="473"/>
                    </a:lnTo>
                    <a:lnTo>
                      <a:pt x="1176" y="473"/>
                    </a:lnTo>
                    <a:lnTo>
                      <a:pt x="1176" y="243"/>
                    </a:lnTo>
                    <a:lnTo>
                      <a:pt x="1176" y="243"/>
                    </a:lnTo>
                    <a:close/>
                    <a:moveTo>
                      <a:pt x="1083" y="167"/>
                    </a:moveTo>
                    <a:lnTo>
                      <a:pt x="1125" y="167"/>
                    </a:lnTo>
                    <a:lnTo>
                      <a:pt x="1125" y="473"/>
                    </a:lnTo>
                    <a:lnTo>
                      <a:pt x="1083" y="473"/>
                    </a:lnTo>
                    <a:lnTo>
                      <a:pt x="1083" y="167"/>
                    </a:lnTo>
                    <a:lnTo>
                      <a:pt x="1083" y="167"/>
                    </a:lnTo>
                    <a:close/>
                    <a:moveTo>
                      <a:pt x="849" y="295"/>
                    </a:moveTo>
                    <a:lnTo>
                      <a:pt x="884" y="295"/>
                    </a:lnTo>
                    <a:lnTo>
                      <a:pt x="884" y="473"/>
                    </a:lnTo>
                    <a:lnTo>
                      <a:pt x="849" y="473"/>
                    </a:lnTo>
                    <a:lnTo>
                      <a:pt x="849" y="295"/>
                    </a:lnTo>
                    <a:lnTo>
                      <a:pt x="849" y="295"/>
                    </a:lnTo>
                    <a:close/>
                    <a:moveTo>
                      <a:pt x="631" y="373"/>
                    </a:moveTo>
                    <a:lnTo>
                      <a:pt x="643" y="373"/>
                    </a:lnTo>
                    <a:lnTo>
                      <a:pt x="643" y="318"/>
                    </a:lnTo>
                    <a:lnTo>
                      <a:pt x="667" y="318"/>
                    </a:lnTo>
                    <a:lnTo>
                      <a:pt x="667" y="306"/>
                    </a:lnTo>
                    <a:lnTo>
                      <a:pt x="667" y="234"/>
                    </a:lnTo>
                    <a:lnTo>
                      <a:pt x="702" y="234"/>
                    </a:lnTo>
                    <a:lnTo>
                      <a:pt x="702" y="306"/>
                    </a:lnTo>
                    <a:lnTo>
                      <a:pt x="723" y="306"/>
                    </a:lnTo>
                    <a:lnTo>
                      <a:pt x="723" y="473"/>
                    </a:lnTo>
                    <a:lnTo>
                      <a:pt x="702" y="473"/>
                    </a:lnTo>
                    <a:lnTo>
                      <a:pt x="698" y="473"/>
                    </a:lnTo>
                    <a:lnTo>
                      <a:pt x="687" y="473"/>
                    </a:lnTo>
                    <a:lnTo>
                      <a:pt x="667" y="473"/>
                    </a:lnTo>
                    <a:lnTo>
                      <a:pt x="643" y="473"/>
                    </a:lnTo>
                    <a:lnTo>
                      <a:pt x="631" y="473"/>
                    </a:lnTo>
                    <a:lnTo>
                      <a:pt x="631" y="373"/>
                    </a:lnTo>
                    <a:lnTo>
                      <a:pt x="631" y="373"/>
                    </a:lnTo>
                    <a:close/>
                    <a:moveTo>
                      <a:pt x="581" y="255"/>
                    </a:moveTo>
                    <a:lnTo>
                      <a:pt x="623" y="255"/>
                    </a:lnTo>
                    <a:lnTo>
                      <a:pt x="623" y="473"/>
                    </a:lnTo>
                    <a:lnTo>
                      <a:pt x="581" y="473"/>
                    </a:lnTo>
                    <a:lnTo>
                      <a:pt x="581" y="255"/>
                    </a:lnTo>
                    <a:lnTo>
                      <a:pt x="581" y="255"/>
                    </a:lnTo>
                    <a:close/>
                    <a:moveTo>
                      <a:pt x="532" y="314"/>
                    </a:moveTo>
                    <a:lnTo>
                      <a:pt x="557" y="314"/>
                    </a:lnTo>
                    <a:lnTo>
                      <a:pt x="557" y="356"/>
                    </a:lnTo>
                    <a:lnTo>
                      <a:pt x="557" y="473"/>
                    </a:lnTo>
                    <a:lnTo>
                      <a:pt x="532" y="473"/>
                    </a:lnTo>
                    <a:lnTo>
                      <a:pt x="488" y="473"/>
                    </a:lnTo>
                    <a:lnTo>
                      <a:pt x="455" y="473"/>
                    </a:lnTo>
                    <a:lnTo>
                      <a:pt x="455" y="356"/>
                    </a:lnTo>
                    <a:lnTo>
                      <a:pt x="455" y="302"/>
                    </a:lnTo>
                    <a:lnTo>
                      <a:pt x="488" y="302"/>
                    </a:lnTo>
                    <a:lnTo>
                      <a:pt x="488" y="356"/>
                    </a:lnTo>
                    <a:lnTo>
                      <a:pt x="532" y="356"/>
                    </a:lnTo>
                    <a:lnTo>
                      <a:pt x="532" y="314"/>
                    </a:lnTo>
                    <a:lnTo>
                      <a:pt x="532" y="314"/>
                    </a:lnTo>
                    <a:close/>
                    <a:moveTo>
                      <a:pt x="360" y="293"/>
                    </a:moveTo>
                    <a:lnTo>
                      <a:pt x="426" y="293"/>
                    </a:lnTo>
                    <a:lnTo>
                      <a:pt x="426" y="473"/>
                    </a:lnTo>
                    <a:lnTo>
                      <a:pt x="360" y="473"/>
                    </a:lnTo>
                    <a:lnTo>
                      <a:pt x="360" y="293"/>
                    </a:lnTo>
                    <a:lnTo>
                      <a:pt x="360" y="293"/>
                    </a:lnTo>
                    <a:close/>
                    <a:moveTo>
                      <a:pt x="287" y="209"/>
                    </a:moveTo>
                    <a:lnTo>
                      <a:pt x="350" y="209"/>
                    </a:lnTo>
                    <a:lnTo>
                      <a:pt x="350" y="473"/>
                    </a:lnTo>
                    <a:lnTo>
                      <a:pt x="287" y="473"/>
                    </a:lnTo>
                    <a:lnTo>
                      <a:pt x="287" y="209"/>
                    </a:lnTo>
                    <a:lnTo>
                      <a:pt x="287" y="209"/>
                    </a:lnTo>
                    <a:close/>
                    <a:moveTo>
                      <a:pt x="195" y="184"/>
                    </a:moveTo>
                    <a:lnTo>
                      <a:pt x="241" y="184"/>
                    </a:lnTo>
                    <a:lnTo>
                      <a:pt x="241" y="473"/>
                    </a:lnTo>
                    <a:lnTo>
                      <a:pt x="195" y="473"/>
                    </a:lnTo>
                    <a:lnTo>
                      <a:pt x="195" y="184"/>
                    </a:lnTo>
                    <a:lnTo>
                      <a:pt x="195" y="184"/>
                    </a:lnTo>
                    <a:close/>
                    <a:moveTo>
                      <a:pt x="31" y="264"/>
                    </a:moveTo>
                    <a:lnTo>
                      <a:pt x="92" y="264"/>
                    </a:lnTo>
                    <a:lnTo>
                      <a:pt x="92" y="473"/>
                    </a:lnTo>
                    <a:lnTo>
                      <a:pt x="61" y="473"/>
                    </a:lnTo>
                    <a:lnTo>
                      <a:pt x="31" y="473"/>
                    </a:lnTo>
                    <a:lnTo>
                      <a:pt x="0" y="473"/>
                    </a:lnTo>
                    <a:lnTo>
                      <a:pt x="0" y="331"/>
                    </a:lnTo>
                    <a:lnTo>
                      <a:pt x="31" y="331"/>
                    </a:lnTo>
                    <a:lnTo>
                      <a:pt x="31" y="264"/>
                    </a:lnTo>
                    <a:lnTo>
                      <a:pt x="31" y="26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39" name="任意多边形 3">
                <a:extLst>
                  <a:ext uri="{FF2B5EF4-FFF2-40B4-BE49-F238E27FC236}">
                    <a16:creationId xmlns:a16="http://schemas.microsoft.com/office/drawing/2014/main" id="{4AB6AB40-F032-85DA-F639-A963CA589B4B}"/>
                  </a:ext>
                </a:extLst>
              </p:cNvPr>
              <p:cNvSpPr/>
              <p:nvPr/>
            </p:nvSpPr>
            <p:spPr bwMode="auto">
              <a:xfrm>
                <a:off x="117996" y="5321000"/>
                <a:ext cx="5994189" cy="750090"/>
              </a:xfrm>
              <a:custGeom>
                <a:avLst/>
                <a:gdLst>
                  <a:gd name="T0" fmla="*/ 2006 w 2031"/>
                  <a:gd name="T1" fmla="*/ 347 h 347"/>
                  <a:gd name="T2" fmla="*/ 2031 w 2031"/>
                  <a:gd name="T3" fmla="*/ 347 h 347"/>
                  <a:gd name="T4" fmla="*/ 2018 w 2031"/>
                  <a:gd name="T5" fmla="*/ 306 h 347"/>
                  <a:gd name="T6" fmla="*/ 2006 w 2031"/>
                  <a:gd name="T7" fmla="*/ 324 h 347"/>
                  <a:gd name="T8" fmla="*/ 1972 w 2031"/>
                  <a:gd name="T9" fmla="*/ 293 h 347"/>
                  <a:gd name="T10" fmla="*/ 1972 w 2031"/>
                  <a:gd name="T11" fmla="*/ 347 h 347"/>
                  <a:gd name="T12" fmla="*/ 13 w 2031"/>
                  <a:gd name="T13" fmla="*/ 176 h 347"/>
                  <a:gd name="T14" fmla="*/ 13 w 2031"/>
                  <a:gd name="T15" fmla="*/ 347 h 347"/>
                  <a:gd name="T16" fmla="*/ 73 w 2031"/>
                  <a:gd name="T17" fmla="*/ 176 h 347"/>
                  <a:gd name="T18" fmla="*/ 65 w 2031"/>
                  <a:gd name="T19" fmla="*/ 159 h 347"/>
                  <a:gd name="T20" fmla="*/ 8 w 2031"/>
                  <a:gd name="T21" fmla="*/ 159 h 347"/>
                  <a:gd name="T22" fmla="*/ 235 w 2031"/>
                  <a:gd name="T23" fmla="*/ 347 h 347"/>
                  <a:gd name="T24" fmla="*/ 174 w 2031"/>
                  <a:gd name="T25" fmla="*/ 347 h 347"/>
                  <a:gd name="T26" fmla="*/ 413 w 2031"/>
                  <a:gd name="T27" fmla="*/ 129 h 347"/>
                  <a:gd name="T28" fmla="*/ 388 w 2031"/>
                  <a:gd name="T29" fmla="*/ 134 h 347"/>
                  <a:gd name="T30" fmla="*/ 362 w 2031"/>
                  <a:gd name="T31" fmla="*/ 347 h 347"/>
                  <a:gd name="T32" fmla="*/ 442 w 2031"/>
                  <a:gd name="T33" fmla="*/ 347 h 347"/>
                  <a:gd name="T34" fmla="*/ 438 w 2031"/>
                  <a:gd name="T35" fmla="*/ 150 h 347"/>
                  <a:gd name="T36" fmla="*/ 413 w 2031"/>
                  <a:gd name="T37" fmla="*/ 134 h 347"/>
                  <a:gd name="T38" fmla="*/ 547 w 2031"/>
                  <a:gd name="T39" fmla="*/ 138 h 347"/>
                  <a:gd name="T40" fmla="*/ 484 w 2031"/>
                  <a:gd name="T41" fmla="*/ 347 h 347"/>
                  <a:gd name="T42" fmla="*/ 601 w 2031"/>
                  <a:gd name="T43" fmla="*/ 220 h 347"/>
                  <a:gd name="T44" fmla="*/ 559 w 2031"/>
                  <a:gd name="T45" fmla="*/ 205 h 347"/>
                  <a:gd name="T46" fmla="*/ 583 w 2031"/>
                  <a:gd name="T47" fmla="*/ 347 h 347"/>
                  <a:gd name="T48" fmla="*/ 666 w 2031"/>
                  <a:gd name="T49" fmla="*/ 347 h 347"/>
                  <a:gd name="T50" fmla="*/ 641 w 2031"/>
                  <a:gd name="T51" fmla="*/ 347 h 347"/>
                  <a:gd name="T52" fmla="*/ 719 w 2031"/>
                  <a:gd name="T53" fmla="*/ 347 h 347"/>
                  <a:gd name="T54" fmla="*/ 694 w 2031"/>
                  <a:gd name="T55" fmla="*/ 347 h 347"/>
                  <a:gd name="T56" fmla="*/ 763 w 2031"/>
                  <a:gd name="T57" fmla="*/ 347 h 347"/>
                  <a:gd name="T58" fmla="*/ 725 w 2031"/>
                  <a:gd name="T59" fmla="*/ 347 h 347"/>
                  <a:gd name="T60" fmla="*/ 876 w 2031"/>
                  <a:gd name="T61" fmla="*/ 347 h 347"/>
                  <a:gd name="T62" fmla="*/ 838 w 2031"/>
                  <a:gd name="T63" fmla="*/ 347 h 347"/>
                  <a:gd name="T64" fmla="*/ 972 w 2031"/>
                  <a:gd name="T65" fmla="*/ 347 h 347"/>
                  <a:gd name="T66" fmla="*/ 939 w 2031"/>
                  <a:gd name="T67" fmla="*/ 347 h 347"/>
                  <a:gd name="T68" fmla="*/ 1086 w 2031"/>
                  <a:gd name="T69" fmla="*/ 347 h 347"/>
                  <a:gd name="T70" fmla="*/ 1012 w 2031"/>
                  <a:gd name="T71" fmla="*/ 347 h 347"/>
                  <a:gd name="T72" fmla="*/ 1217 w 2031"/>
                  <a:gd name="T73" fmla="*/ 347 h 347"/>
                  <a:gd name="T74" fmla="*/ 1199 w 2031"/>
                  <a:gd name="T75" fmla="*/ 6 h 347"/>
                  <a:gd name="T76" fmla="*/ 1142 w 2031"/>
                  <a:gd name="T77" fmla="*/ 347 h 347"/>
                  <a:gd name="T78" fmla="*/ 1477 w 2031"/>
                  <a:gd name="T79" fmla="*/ 289 h 347"/>
                  <a:gd name="T80" fmla="*/ 1431 w 2031"/>
                  <a:gd name="T81" fmla="*/ 289 h 347"/>
                  <a:gd name="T82" fmla="*/ 1480 w 2031"/>
                  <a:gd name="T83" fmla="*/ 347 h 347"/>
                  <a:gd name="T84" fmla="*/ 1477 w 2031"/>
                  <a:gd name="T85" fmla="*/ 289 h 347"/>
                  <a:gd name="T86" fmla="*/ 1528 w 2031"/>
                  <a:gd name="T87" fmla="*/ 253 h 347"/>
                  <a:gd name="T88" fmla="*/ 1502 w 2031"/>
                  <a:gd name="T89" fmla="*/ 347 h 347"/>
                  <a:gd name="T90" fmla="*/ 1565 w 2031"/>
                  <a:gd name="T91" fmla="*/ 285 h 347"/>
                  <a:gd name="T92" fmla="*/ 1632 w 2031"/>
                  <a:gd name="T93" fmla="*/ 347 h 347"/>
                  <a:gd name="T94" fmla="*/ 1628 w 2031"/>
                  <a:gd name="T95" fmla="*/ 155 h 347"/>
                  <a:gd name="T96" fmla="*/ 1618 w 2031"/>
                  <a:gd name="T97" fmla="*/ 155 h 347"/>
                  <a:gd name="T98" fmla="*/ 1607 w 2031"/>
                  <a:gd name="T99" fmla="*/ 163 h 347"/>
                  <a:gd name="T100" fmla="*/ 1601 w 2031"/>
                  <a:gd name="T101" fmla="*/ 153 h 347"/>
                  <a:gd name="T102" fmla="*/ 1595 w 2031"/>
                  <a:gd name="T103" fmla="*/ 163 h 347"/>
                  <a:gd name="T104" fmla="*/ 1584 w 2031"/>
                  <a:gd name="T105" fmla="*/ 155 h 347"/>
                  <a:gd name="T106" fmla="*/ 1574 w 2031"/>
                  <a:gd name="T107" fmla="*/ 155 h 347"/>
                  <a:gd name="T108" fmla="*/ 1568 w 2031"/>
                  <a:gd name="T109" fmla="*/ 347 h 347"/>
                  <a:gd name="T110" fmla="*/ 1750 w 2031"/>
                  <a:gd name="T111" fmla="*/ 129 h 347"/>
                  <a:gd name="T112" fmla="*/ 1683 w 2031"/>
                  <a:gd name="T113" fmla="*/ 180 h 347"/>
                  <a:gd name="T114" fmla="*/ 1756 w 2031"/>
                  <a:gd name="T115" fmla="*/ 180 h 347"/>
                  <a:gd name="T116" fmla="*/ 1894 w 2031"/>
                  <a:gd name="T117" fmla="*/ 308 h 347"/>
                  <a:gd name="T118" fmla="*/ 1873 w 2031"/>
                  <a:gd name="T119" fmla="*/ 308 h 347"/>
                  <a:gd name="T120" fmla="*/ 1848 w 2031"/>
                  <a:gd name="T121" fmla="*/ 285 h 347"/>
                  <a:gd name="T122" fmla="*/ 1840 w 2031"/>
                  <a:gd name="T123" fmla="*/ 335 h 347"/>
                  <a:gd name="T124" fmla="*/ 1894 w 2031"/>
                  <a:gd name="T125" fmla="*/ 30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31" h="347">
                    <a:moveTo>
                      <a:pt x="1972" y="347"/>
                    </a:moveTo>
                    <a:lnTo>
                      <a:pt x="2001" y="347"/>
                    </a:lnTo>
                    <a:lnTo>
                      <a:pt x="2006" y="347"/>
                    </a:lnTo>
                    <a:lnTo>
                      <a:pt x="2018" y="347"/>
                    </a:lnTo>
                    <a:lnTo>
                      <a:pt x="2022" y="347"/>
                    </a:lnTo>
                    <a:lnTo>
                      <a:pt x="2031" y="347"/>
                    </a:lnTo>
                    <a:lnTo>
                      <a:pt x="2031" y="314"/>
                    </a:lnTo>
                    <a:lnTo>
                      <a:pt x="2018" y="314"/>
                    </a:lnTo>
                    <a:lnTo>
                      <a:pt x="2018" y="306"/>
                    </a:lnTo>
                    <a:lnTo>
                      <a:pt x="2006" y="306"/>
                    </a:lnTo>
                    <a:lnTo>
                      <a:pt x="2006" y="314"/>
                    </a:lnTo>
                    <a:lnTo>
                      <a:pt x="2006" y="324"/>
                    </a:lnTo>
                    <a:lnTo>
                      <a:pt x="2001" y="324"/>
                    </a:lnTo>
                    <a:lnTo>
                      <a:pt x="2001" y="293"/>
                    </a:lnTo>
                    <a:lnTo>
                      <a:pt x="1972" y="293"/>
                    </a:lnTo>
                    <a:lnTo>
                      <a:pt x="1972" y="324"/>
                    </a:lnTo>
                    <a:lnTo>
                      <a:pt x="1972" y="347"/>
                    </a:lnTo>
                    <a:lnTo>
                      <a:pt x="1972" y="347"/>
                    </a:lnTo>
                    <a:close/>
                    <a:moveTo>
                      <a:pt x="8" y="159"/>
                    </a:moveTo>
                    <a:lnTo>
                      <a:pt x="13" y="159"/>
                    </a:lnTo>
                    <a:lnTo>
                      <a:pt x="13" y="176"/>
                    </a:lnTo>
                    <a:lnTo>
                      <a:pt x="0" y="176"/>
                    </a:lnTo>
                    <a:lnTo>
                      <a:pt x="0" y="347"/>
                    </a:lnTo>
                    <a:lnTo>
                      <a:pt x="13" y="347"/>
                    </a:lnTo>
                    <a:lnTo>
                      <a:pt x="59" y="347"/>
                    </a:lnTo>
                    <a:lnTo>
                      <a:pt x="73" y="347"/>
                    </a:lnTo>
                    <a:lnTo>
                      <a:pt x="73" y="176"/>
                    </a:lnTo>
                    <a:lnTo>
                      <a:pt x="59" y="176"/>
                    </a:lnTo>
                    <a:lnTo>
                      <a:pt x="59" y="159"/>
                    </a:lnTo>
                    <a:lnTo>
                      <a:pt x="65" y="159"/>
                    </a:lnTo>
                    <a:lnTo>
                      <a:pt x="65" y="153"/>
                    </a:lnTo>
                    <a:lnTo>
                      <a:pt x="8" y="153"/>
                    </a:lnTo>
                    <a:lnTo>
                      <a:pt x="8" y="159"/>
                    </a:lnTo>
                    <a:lnTo>
                      <a:pt x="8" y="159"/>
                    </a:lnTo>
                    <a:close/>
                    <a:moveTo>
                      <a:pt x="174" y="347"/>
                    </a:moveTo>
                    <a:lnTo>
                      <a:pt x="235" y="347"/>
                    </a:lnTo>
                    <a:lnTo>
                      <a:pt x="235" y="79"/>
                    </a:lnTo>
                    <a:lnTo>
                      <a:pt x="174" y="79"/>
                    </a:lnTo>
                    <a:lnTo>
                      <a:pt x="174" y="347"/>
                    </a:lnTo>
                    <a:lnTo>
                      <a:pt x="174" y="347"/>
                    </a:lnTo>
                    <a:close/>
                    <a:moveTo>
                      <a:pt x="413" y="134"/>
                    </a:moveTo>
                    <a:lnTo>
                      <a:pt x="413" y="129"/>
                    </a:lnTo>
                    <a:lnTo>
                      <a:pt x="406" y="129"/>
                    </a:lnTo>
                    <a:lnTo>
                      <a:pt x="406" y="134"/>
                    </a:lnTo>
                    <a:lnTo>
                      <a:pt x="388" y="134"/>
                    </a:lnTo>
                    <a:lnTo>
                      <a:pt x="388" y="150"/>
                    </a:lnTo>
                    <a:lnTo>
                      <a:pt x="362" y="150"/>
                    </a:lnTo>
                    <a:lnTo>
                      <a:pt x="362" y="347"/>
                    </a:lnTo>
                    <a:lnTo>
                      <a:pt x="367" y="347"/>
                    </a:lnTo>
                    <a:lnTo>
                      <a:pt x="438" y="347"/>
                    </a:lnTo>
                    <a:lnTo>
                      <a:pt x="442" y="347"/>
                    </a:lnTo>
                    <a:lnTo>
                      <a:pt x="442" y="167"/>
                    </a:lnTo>
                    <a:lnTo>
                      <a:pt x="438" y="167"/>
                    </a:lnTo>
                    <a:lnTo>
                      <a:pt x="438" y="150"/>
                    </a:lnTo>
                    <a:lnTo>
                      <a:pt x="413" y="150"/>
                    </a:lnTo>
                    <a:lnTo>
                      <a:pt x="413" y="134"/>
                    </a:lnTo>
                    <a:lnTo>
                      <a:pt x="413" y="134"/>
                    </a:lnTo>
                    <a:close/>
                    <a:moveTo>
                      <a:pt x="484" y="347"/>
                    </a:moveTo>
                    <a:lnTo>
                      <a:pt x="547" y="347"/>
                    </a:lnTo>
                    <a:lnTo>
                      <a:pt x="547" y="138"/>
                    </a:lnTo>
                    <a:lnTo>
                      <a:pt x="484" y="138"/>
                    </a:lnTo>
                    <a:lnTo>
                      <a:pt x="484" y="347"/>
                    </a:lnTo>
                    <a:lnTo>
                      <a:pt x="484" y="347"/>
                    </a:lnTo>
                    <a:close/>
                    <a:moveTo>
                      <a:pt x="583" y="347"/>
                    </a:moveTo>
                    <a:lnTo>
                      <a:pt x="601" y="347"/>
                    </a:lnTo>
                    <a:lnTo>
                      <a:pt x="601" y="220"/>
                    </a:lnTo>
                    <a:lnTo>
                      <a:pt x="583" y="220"/>
                    </a:lnTo>
                    <a:lnTo>
                      <a:pt x="583" y="205"/>
                    </a:lnTo>
                    <a:lnTo>
                      <a:pt x="559" y="205"/>
                    </a:lnTo>
                    <a:lnTo>
                      <a:pt x="559" y="220"/>
                    </a:lnTo>
                    <a:lnTo>
                      <a:pt x="559" y="347"/>
                    </a:lnTo>
                    <a:lnTo>
                      <a:pt x="583" y="347"/>
                    </a:lnTo>
                    <a:lnTo>
                      <a:pt x="583" y="347"/>
                    </a:lnTo>
                    <a:close/>
                    <a:moveTo>
                      <a:pt x="641" y="347"/>
                    </a:moveTo>
                    <a:lnTo>
                      <a:pt x="666" y="347"/>
                    </a:lnTo>
                    <a:lnTo>
                      <a:pt x="666" y="236"/>
                    </a:lnTo>
                    <a:lnTo>
                      <a:pt x="641" y="236"/>
                    </a:lnTo>
                    <a:lnTo>
                      <a:pt x="641" y="347"/>
                    </a:lnTo>
                    <a:lnTo>
                      <a:pt x="641" y="347"/>
                    </a:lnTo>
                    <a:close/>
                    <a:moveTo>
                      <a:pt x="694" y="347"/>
                    </a:moveTo>
                    <a:lnTo>
                      <a:pt x="719" y="347"/>
                    </a:lnTo>
                    <a:lnTo>
                      <a:pt x="719" y="280"/>
                    </a:lnTo>
                    <a:lnTo>
                      <a:pt x="694" y="280"/>
                    </a:lnTo>
                    <a:lnTo>
                      <a:pt x="694" y="347"/>
                    </a:lnTo>
                    <a:lnTo>
                      <a:pt x="694" y="347"/>
                    </a:lnTo>
                    <a:close/>
                    <a:moveTo>
                      <a:pt x="725" y="347"/>
                    </a:moveTo>
                    <a:lnTo>
                      <a:pt x="763" y="347"/>
                    </a:lnTo>
                    <a:lnTo>
                      <a:pt x="763" y="92"/>
                    </a:lnTo>
                    <a:lnTo>
                      <a:pt x="725" y="92"/>
                    </a:lnTo>
                    <a:lnTo>
                      <a:pt x="725" y="347"/>
                    </a:lnTo>
                    <a:lnTo>
                      <a:pt x="725" y="347"/>
                    </a:lnTo>
                    <a:close/>
                    <a:moveTo>
                      <a:pt x="838" y="347"/>
                    </a:moveTo>
                    <a:lnTo>
                      <a:pt x="876" y="347"/>
                    </a:lnTo>
                    <a:lnTo>
                      <a:pt x="876" y="257"/>
                    </a:lnTo>
                    <a:lnTo>
                      <a:pt x="838" y="257"/>
                    </a:lnTo>
                    <a:lnTo>
                      <a:pt x="838" y="347"/>
                    </a:lnTo>
                    <a:lnTo>
                      <a:pt x="838" y="347"/>
                    </a:lnTo>
                    <a:close/>
                    <a:moveTo>
                      <a:pt x="939" y="347"/>
                    </a:moveTo>
                    <a:lnTo>
                      <a:pt x="972" y="347"/>
                    </a:lnTo>
                    <a:lnTo>
                      <a:pt x="972" y="236"/>
                    </a:lnTo>
                    <a:lnTo>
                      <a:pt x="939" y="236"/>
                    </a:lnTo>
                    <a:lnTo>
                      <a:pt x="939" y="347"/>
                    </a:lnTo>
                    <a:lnTo>
                      <a:pt x="939" y="347"/>
                    </a:lnTo>
                    <a:close/>
                    <a:moveTo>
                      <a:pt x="1012" y="347"/>
                    </a:moveTo>
                    <a:lnTo>
                      <a:pt x="1086" y="347"/>
                    </a:lnTo>
                    <a:lnTo>
                      <a:pt x="1086" y="0"/>
                    </a:lnTo>
                    <a:lnTo>
                      <a:pt x="1012" y="0"/>
                    </a:lnTo>
                    <a:lnTo>
                      <a:pt x="1012" y="347"/>
                    </a:lnTo>
                    <a:lnTo>
                      <a:pt x="1012" y="347"/>
                    </a:lnTo>
                    <a:close/>
                    <a:moveTo>
                      <a:pt x="1199" y="347"/>
                    </a:moveTo>
                    <a:lnTo>
                      <a:pt x="1217" y="347"/>
                    </a:lnTo>
                    <a:lnTo>
                      <a:pt x="1217" y="276"/>
                    </a:lnTo>
                    <a:lnTo>
                      <a:pt x="1199" y="276"/>
                    </a:lnTo>
                    <a:lnTo>
                      <a:pt x="1199" y="6"/>
                    </a:lnTo>
                    <a:lnTo>
                      <a:pt x="1125" y="6"/>
                    </a:lnTo>
                    <a:lnTo>
                      <a:pt x="1125" y="347"/>
                    </a:lnTo>
                    <a:lnTo>
                      <a:pt x="1142" y="347"/>
                    </a:lnTo>
                    <a:lnTo>
                      <a:pt x="1199" y="347"/>
                    </a:lnTo>
                    <a:lnTo>
                      <a:pt x="1199" y="347"/>
                    </a:lnTo>
                    <a:close/>
                    <a:moveTo>
                      <a:pt x="1477" y="289"/>
                    </a:moveTo>
                    <a:lnTo>
                      <a:pt x="1477" y="146"/>
                    </a:lnTo>
                    <a:lnTo>
                      <a:pt x="1431" y="146"/>
                    </a:lnTo>
                    <a:lnTo>
                      <a:pt x="1431" y="289"/>
                    </a:lnTo>
                    <a:lnTo>
                      <a:pt x="1417" y="289"/>
                    </a:lnTo>
                    <a:lnTo>
                      <a:pt x="1417" y="347"/>
                    </a:lnTo>
                    <a:lnTo>
                      <a:pt x="1480" y="347"/>
                    </a:lnTo>
                    <a:lnTo>
                      <a:pt x="1480" y="289"/>
                    </a:lnTo>
                    <a:lnTo>
                      <a:pt x="1477" y="289"/>
                    </a:lnTo>
                    <a:lnTo>
                      <a:pt x="1477" y="289"/>
                    </a:lnTo>
                    <a:close/>
                    <a:moveTo>
                      <a:pt x="1565" y="285"/>
                    </a:moveTo>
                    <a:lnTo>
                      <a:pt x="1565" y="253"/>
                    </a:lnTo>
                    <a:lnTo>
                      <a:pt x="1528" y="253"/>
                    </a:lnTo>
                    <a:lnTo>
                      <a:pt x="1528" y="285"/>
                    </a:lnTo>
                    <a:lnTo>
                      <a:pt x="1502" y="285"/>
                    </a:lnTo>
                    <a:lnTo>
                      <a:pt x="1502" y="347"/>
                    </a:lnTo>
                    <a:lnTo>
                      <a:pt x="1565" y="347"/>
                    </a:lnTo>
                    <a:lnTo>
                      <a:pt x="1565" y="314"/>
                    </a:lnTo>
                    <a:lnTo>
                      <a:pt x="1565" y="285"/>
                    </a:lnTo>
                    <a:lnTo>
                      <a:pt x="1565" y="285"/>
                    </a:lnTo>
                    <a:close/>
                    <a:moveTo>
                      <a:pt x="1568" y="347"/>
                    </a:moveTo>
                    <a:lnTo>
                      <a:pt x="1632" y="347"/>
                    </a:lnTo>
                    <a:lnTo>
                      <a:pt x="1632" y="163"/>
                    </a:lnTo>
                    <a:lnTo>
                      <a:pt x="1628" y="163"/>
                    </a:lnTo>
                    <a:lnTo>
                      <a:pt x="1628" y="155"/>
                    </a:lnTo>
                    <a:lnTo>
                      <a:pt x="1626" y="155"/>
                    </a:lnTo>
                    <a:lnTo>
                      <a:pt x="1622" y="153"/>
                    </a:lnTo>
                    <a:lnTo>
                      <a:pt x="1618" y="155"/>
                    </a:lnTo>
                    <a:lnTo>
                      <a:pt x="1616" y="155"/>
                    </a:lnTo>
                    <a:lnTo>
                      <a:pt x="1616" y="163"/>
                    </a:lnTo>
                    <a:lnTo>
                      <a:pt x="1607" y="163"/>
                    </a:lnTo>
                    <a:lnTo>
                      <a:pt x="1607" y="155"/>
                    </a:lnTo>
                    <a:lnTo>
                      <a:pt x="1605" y="155"/>
                    </a:lnTo>
                    <a:lnTo>
                      <a:pt x="1601" y="153"/>
                    </a:lnTo>
                    <a:lnTo>
                      <a:pt x="1597" y="155"/>
                    </a:lnTo>
                    <a:lnTo>
                      <a:pt x="1595" y="155"/>
                    </a:lnTo>
                    <a:lnTo>
                      <a:pt x="1595" y="163"/>
                    </a:lnTo>
                    <a:lnTo>
                      <a:pt x="1586" y="163"/>
                    </a:lnTo>
                    <a:lnTo>
                      <a:pt x="1586" y="155"/>
                    </a:lnTo>
                    <a:lnTo>
                      <a:pt x="1584" y="155"/>
                    </a:lnTo>
                    <a:lnTo>
                      <a:pt x="1580" y="153"/>
                    </a:lnTo>
                    <a:lnTo>
                      <a:pt x="1576" y="155"/>
                    </a:lnTo>
                    <a:lnTo>
                      <a:pt x="1574" y="155"/>
                    </a:lnTo>
                    <a:lnTo>
                      <a:pt x="1574" y="163"/>
                    </a:lnTo>
                    <a:lnTo>
                      <a:pt x="1568" y="163"/>
                    </a:lnTo>
                    <a:lnTo>
                      <a:pt x="1568" y="347"/>
                    </a:lnTo>
                    <a:lnTo>
                      <a:pt x="1568" y="347"/>
                    </a:lnTo>
                    <a:close/>
                    <a:moveTo>
                      <a:pt x="1750" y="180"/>
                    </a:moveTo>
                    <a:lnTo>
                      <a:pt x="1750" y="129"/>
                    </a:lnTo>
                    <a:lnTo>
                      <a:pt x="1704" y="129"/>
                    </a:lnTo>
                    <a:lnTo>
                      <a:pt x="1704" y="180"/>
                    </a:lnTo>
                    <a:lnTo>
                      <a:pt x="1683" y="180"/>
                    </a:lnTo>
                    <a:lnTo>
                      <a:pt x="1683" y="347"/>
                    </a:lnTo>
                    <a:lnTo>
                      <a:pt x="1756" y="347"/>
                    </a:lnTo>
                    <a:lnTo>
                      <a:pt x="1756" y="180"/>
                    </a:lnTo>
                    <a:lnTo>
                      <a:pt x="1750" y="180"/>
                    </a:lnTo>
                    <a:lnTo>
                      <a:pt x="1750" y="180"/>
                    </a:lnTo>
                    <a:close/>
                    <a:moveTo>
                      <a:pt x="1894" y="308"/>
                    </a:moveTo>
                    <a:lnTo>
                      <a:pt x="1894" y="278"/>
                    </a:lnTo>
                    <a:lnTo>
                      <a:pt x="1873" y="278"/>
                    </a:lnTo>
                    <a:lnTo>
                      <a:pt x="1873" y="308"/>
                    </a:lnTo>
                    <a:lnTo>
                      <a:pt x="1869" y="308"/>
                    </a:lnTo>
                    <a:lnTo>
                      <a:pt x="1869" y="285"/>
                    </a:lnTo>
                    <a:lnTo>
                      <a:pt x="1848" y="285"/>
                    </a:lnTo>
                    <a:lnTo>
                      <a:pt x="1848" y="308"/>
                    </a:lnTo>
                    <a:lnTo>
                      <a:pt x="1840" y="308"/>
                    </a:lnTo>
                    <a:lnTo>
                      <a:pt x="1840" y="335"/>
                    </a:lnTo>
                    <a:lnTo>
                      <a:pt x="1911" y="335"/>
                    </a:lnTo>
                    <a:lnTo>
                      <a:pt x="1911" y="308"/>
                    </a:lnTo>
                    <a:lnTo>
                      <a:pt x="1894" y="308"/>
                    </a:lnTo>
                    <a:lnTo>
                      <a:pt x="1894" y="30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3" name="任意多边形 4">
                <a:extLst>
                  <a:ext uri="{FF2B5EF4-FFF2-40B4-BE49-F238E27FC236}">
                    <a16:creationId xmlns:a16="http://schemas.microsoft.com/office/drawing/2014/main" id="{EF98BE25-DDA8-52AB-78C9-8A4D0D6A678D}"/>
                  </a:ext>
                </a:extLst>
              </p:cNvPr>
              <p:cNvSpPr/>
              <p:nvPr/>
            </p:nvSpPr>
            <p:spPr bwMode="auto">
              <a:xfrm>
                <a:off x="430686" y="4891127"/>
                <a:ext cx="306789" cy="1162261"/>
              </a:xfrm>
              <a:custGeom>
                <a:avLst/>
                <a:gdLst>
                  <a:gd name="T0" fmla="*/ 42 w 105"/>
                  <a:gd name="T1" fmla="*/ 17 h 394"/>
                  <a:gd name="T2" fmla="*/ 92 w 105"/>
                  <a:gd name="T3" fmla="*/ 0 h 394"/>
                  <a:gd name="T4" fmla="*/ 102 w 105"/>
                  <a:gd name="T5" fmla="*/ 0 h 394"/>
                  <a:gd name="T6" fmla="*/ 102 w 105"/>
                  <a:gd name="T7" fmla="*/ 29 h 394"/>
                  <a:gd name="T8" fmla="*/ 105 w 105"/>
                  <a:gd name="T9" fmla="*/ 29 h 394"/>
                  <a:gd name="T10" fmla="*/ 105 w 105"/>
                  <a:gd name="T11" fmla="*/ 122 h 394"/>
                  <a:gd name="T12" fmla="*/ 105 w 105"/>
                  <a:gd name="T13" fmla="*/ 155 h 394"/>
                  <a:gd name="T14" fmla="*/ 105 w 105"/>
                  <a:gd name="T15" fmla="*/ 205 h 394"/>
                  <a:gd name="T16" fmla="*/ 105 w 105"/>
                  <a:gd name="T17" fmla="*/ 218 h 394"/>
                  <a:gd name="T18" fmla="*/ 105 w 105"/>
                  <a:gd name="T19" fmla="*/ 298 h 394"/>
                  <a:gd name="T20" fmla="*/ 105 w 105"/>
                  <a:gd name="T21" fmla="*/ 331 h 394"/>
                  <a:gd name="T22" fmla="*/ 105 w 105"/>
                  <a:gd name="T23" fmla="*/ 394 h 394"/>
                  <a:gd name="T24" fmla="*/ 0 w 105"/>
                  <a:gd name="T25" fmla="*/ 394 h 394"/>
                  <a:gd name="T26" fmla="*/ 0 w 105"/>
                  <a:gd name="T27" fmla="*/ 218 h 394"/>
                  <a:gd name="T28" fmla="*/ 10 w 105"/>
                  <a:gd name="T29" fmla="*/ 218 h 394"/>
                  <a:gd name="T30" fmla="*/ 10 w 105"/>
                  <a:gd name="T31" fmla="*/ 155 h 394"/>
                  <a:gd name="T32" fmla="*/ 21 w 105"/>
                  <a:gd name="T33" fmla="*/ 155 h 394"/>
                  <a:gd name="T34" fmla="*/ 21 w 105"/>
                  <a:gd name="T35" fmla="*/ 122 h 394"/>
                  <a:gd name="T36" fmla="*/ 39 w 105"/>
                  <a:gd name="T37" fmla="*/ 122 h 394"/>
                  <a:gd name="T38" fmla="*/ 39 w 105"/>
                  <a:gd name="T39" fmla="*/ 29 h 394"/>
                  <a:gd name="T40" fmla="*/ 42 w 105"/>
                  <a:gd name="T41" fmla="*/ 29 h 394"/>
                  <a:gd name="T42" fmla="*/ 42 w 105"/>
                  <a:gd name="T43" fmla="*/ 17 h 394"/>
                  <a:gd name="T44" fmla="*/ 42 w 105"/>
                  <a:gd name="T45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" h="394">
                    <a:moveTo>
                      <a:pt x="42" y="17"/>
                    </a:moveTo>
                    <a:lnTo>
                      <a:pt x="92" y="0"/>
                    </a:lnTo>
                    <a:lnTo>
                      <a:pt x="102" y="0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122"/>
                    </a:lnTo>
                    <a:lnTo>
                      <a:pt x="105" y="155"/>
                    </a:lnTo>
                    <a:lnTo>
                      <a:pt x="105" y="205"/>
                    </a:lnTo>
                    <a:lnTo>
                      <a:pt x="105" y="218"/>
                    </a:lnTo>
                    <a:lnTo>
                      <a:pt x="105" y="298"/>
                    </a:lnTo>
                    <a:lnTo>
                      <a:pt x="105" y="331"/>
                    </a:lnTo>
                    <a:lnTo>
                      <a:pt x="105" y="394"/>
                    </a:lnTo>
                    <a:lnTo>
                      <a:pt x="0" y="394"/>
                    </a:lnTo>
                    <a:lnTo>
                      <a:pt x="0" y="218"/>
                    </a:lnTo>
                    <a:lnTo>
                      <a:pt x="10" y="218"/>
                    </a:lnTo>
                    <a:lnTo>
                      <a:pt x="10" y="155"/>
                    </a:lnTo>
                    <a:lnTo>
                      <a:pt x="21" y="155"/>
                    </a:lnTo>
                    <a:lnTo>
                      <a:pt x="21" y="122"/>
                    </a:lnTo>
                    <a:lnTo>
                      <a:pt x="39" y="122"/>
                    </a:lnTo>
                    <a:lnTo>
                      <a:pt x="39" y="29"/>
                    </a:lnTo>
                    <a:lnTo>
                      <a:pt x="42" y="29"/>
                    </a:lnTo>
                    <a:lnTo>
                      <a:pt x="42" y="17"/>
                    </a:lnTo>
                    <a:lnTo>
                      <a:pt x="42" y="1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4" name="任意多边形 5">
                <a:extLst>
                  <a:ext uri="{FF2B5EF4-FFF2-40B4-BE49-F238E27FC236}">
                    <a16:creationId xmlns:a16="http://schemas.microsoft.com/office/drawing/2014/main" id="{2325C480-D565-E4F2-5B09-6E6F62AE4702}"/>
                  </a:ext>
                </a:extLst>
              </p:cNvPr>
              <p:cNvSpPr/>
              <p:nvPr/>
            </p:nvSpPr>
            <p:spPr bwMode="auto">
              <a:xfrm>
                <a:off x="908568" y="5251015"/>
                <a:ext cx="1103260" cy="802372"/>
              </a:xfrm>
              <a:custGeom>
                <a:avLst/>
                <a:gdLst>
                  <a:gd name="T0" fmla="*/ 109 w 375"/>
                  <a:gd name="T1" fmla="*/ 163 h 272"/>
                  <a:gd name="T2" fmla="*/ 138 w 375"/>
                  <a:gd name="T3" fmla="*/ 151 h 272"/>
                  <a:gd name="T4" fmla="*/ 145 w 375"/>
                  <a:gd name="T5" fmla="*/ 140 h 272"/>
                  <a:gd name="T6" fmla="*/ 147 w 375"/>
                  <a:gd name="T7" fmla="*/ 140 h 272"/>
                  <a:gd name="T8" fmla="*/ 155 w 375"/>
                  <a:gd name="T9" fmla="*/ 151 h 272"/>
                  <a:gd name="T10" fmla="*/ 183 w 375"/>
                  <a:gd name="T11" fmla="*/ 163 h 272"/>
                  <a:gd name="T12" fmla="*/ 183 w 375"/>
                  <a:gd name="T13" fmla="*/ 169 h 272"/>
                  <a:gd name="T14" fmla="*/ 178 w 375"/>
                  <a:gd name="T15" fmla="*/ 169 h 272"/>
                  <a:gd name="T16" fmla="*/ 178 w 375"/>
                  <a:gd name="T17" fmla="*/ 190 h 272"/>
                  <a:gd name="T18" fmla="*/ 358 w 375"/>
                  <a:gd name="T19" fmla="*/ 190 h 272"/>
                  <a:gd name="T20" fmla="*/ 358 w 375"/>
                  <a:gd name="T21" fmla="*/ 199 h 272"/>
                  <a:gd name="T22" fmla="*/ 375 w 375"/>
                  <a:gd name="T23" fmla="*/ 199 h 272"/>
                  <a:gd name="T24" fmla="*/ 375 w 375"/>
                  <a:gd name="T25" fmla="*/ 272 h 272"/>
                  <a:gd name="T26" fmla="*/ 0 w 375"/>
                  <a:gd name="T27" fmla="*/ 272 h 272"/>
                  <a:gd name="T28" fmla="*/ 0 w 375"/>
                  <a:gd name="T29" fmla="*/ 199 h 272"/>
                  <a:gd name="T30" fmla="*/ 17 w 375"/>
                  <a:gd name="T31" fmla="*/ 199 h 272"/>
                  <a:gd name="T32" fmla="*/ 17 w 375"/>
                  <a:gd name="T33" fmla="*/ 190 h 272"/>
                  <a:gd name="T34" fmla="*/ 27 w 375"/>
                  <a:gd name="T35" fmla="*/ 190 h 272"/>
                  <a:gd name="T36" fmla="*/ 27 w 375"/>
                  <a:gd name="T37" fmla="*/ 71 h 272"/>
                  <a:gd name="T38" fmla="*/ 30 w 375"/>
                  <a:gd name="T39" fmla="*/ 71 h 272"/>
                  <a:gd name="T40" fmla="*/ 30 w 375"/>
                  <a:gd name="T41" fmla="*/ 50 h 272"/>
                  <a:gd name="T42" fmla="*/ 34 w 375"/>
                  <a:gd name="T43" fmla="*/ 50 h 272"/>
                  <a:gd name="T44" fmla="*/ 34 w 375"/>
                  <a:gd name="T45" fmla="*/ 27 h 272"/>
                  <a:gd name="T46" fmla="*/ 38 w 375"/>
                  <a:gd name="T47" fmla="*/ 27 h 272"/>
                  <a:gd name="T48" fmla="*/ 38 w 375"/>
                  <a:gd name="T49" fmla="*/ 18 h 272"/>
                  <a:gd name="T50" fmla="*/ 42 w 375"/>
                  <a:gd name="T51" fmla="*/ 18 h 272"/>
                  <a:gd name="T52" fmla="*/ 51 w 375"/>
                  <a:gd name="T53" fmla="*/ 0 h 272"/>
                  <a:gd name="T54" fmla="*/ 55 w 375"/>
                  <a:gd name="T55" fmla="*/ 0 h 272"/>
                  <a:gd name="T56" fmla="*/ 65 w 375"/>
                  <a:gd name="T57" fmla="*/ 18 h 272"/>
                  <a:gd name="T58" fmla="*/ 69 w 375"/>
                  <a:gd name="T59" fmla="*/ 18 h 272"/>
                  <a:gd name="T60" fmla="*/ 69 w 375"/>
                  <a:gd name="T61" fmla="*/ 27 h 272"/>
                  <a:gd name="T62" fmla="*/ 73 w 375"/>
                  <a:gd name="T63" fmla="*/ 27 h 272"/>
                  <a:gd name="T64" fmla="*/ 73 w 375"/>
                  <a:gd name="T65" fmla="*/ 50 h 272"/>
                  <a:gd name="T66" fmla="*/ 76 w 375"/>
                  <a:gd name="T67" fmla="*/ 50 h 272"/>
                  <a:gd name="T68" fmla="*/ 76 w 375"/>
                  <a:gd name="T69" fmla="*/ 71 h 272"/>
                  <a:gd name="T70" fmla="*/ 80 w 375"/>
                  <a:gd name="T71" fmla="*/ 71 h 272"/>
                  <a:gd name="T72" fmla="*/ 80 w 375"/>
                  <a:gd name="T73" fmla="*/ 190 h 272"/>
                  <a:gd name="T74" fmla="*/ 115 w 375"/>
                  <a:gd name="T75" fmla="*/ 190 h 272"/>
                  <a:gd name="T76" fmla="*/ 115 w 375"/>
                  <a:gd name="T77" fmla="*/ 169 h 272"/>
                  <a:gd name="T78" fmla="*/ 109 w 375"/>
                  <a:gd name="T79" fmla="*/ 169 h 272"/>
                  <a:gd name="T80" fmla="*/ 109 w 375"/>
                  <a:gd name="T81" fmla="*/ 163 h 272"/>
                  <a:gd name="T82" fmla="*/ 109 w 375"/>
                  <a:gd name="T83" fmla="*/ 1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5" h="272">
                    <a:moveTo>
                      <a:pt x="109" y="163"/>
                    </a:moveTo>
                    <a:lnTo>
                      <a:pt x="138" y="151"/>
                    </a:lnTo>
                    <a:lnTo>
                      <a:pt x="145" y="140"/>
                    </a:lnTo>
                    <a:lnTo>
                      <a:pt x="147" y="140"/>
                    </a:lnTo>
                    <a:lnTo>
                      <a:pt x="155" y="151"/>
                    </a:lnTo>
                    <a:lnTo>
                      <a:pt x="183" y="163"/>
                    </a:lnTo>
                    <a:lnTo>
                      <a:pt x="183" y="169"/>
                    </a:lnTo>
                    <a:lnTo>
                      <a:pt x="178" y="169"/>
                    </a:lnTo>
                    <a:lnTo>
                      <a:pt x="178" y="190"/>
                    </a:lnTo>
                    <a:lnTo>
                      <a:pt x="358" y="190"/>
                    </a:lnTo>
                    <a:lnTo>
                      <a:pt x="358" y="199"/>
                    </a:lnTo>
                    <a:lnTo>
                      <a:pt x="375" y="199"/>
                    </a:lnTo>
                    <a:lnTo>
                      <a:pt x="375" y="272"/>
                    </a:lnTo>
                    <a:lnTo>
                      <a:pt x="0" y="272"/>
                    </a:lnTo>
                    <a:lnTo>
                      <a:pt x="0" y="199"/>
                    </a:lnTo>
                    <a:lnTo>
                      <a:pt x="17" y="199"/>
                    </a:lnTo>
                    <a:lnTo>
                      <a:pt x="17" y="190"/>
                    </a:lnTo>
                    <a:lnTo>
                      <a:pt x="27" y="190"/>
                    </a:lnTo>
                    <a:lnTo>
                      <a:pt x="27" y="71"/>
                    </a:lnTo>
                    <a:lnTo>
                      <a:pt x="30" y="71"/>
                    </a:lnTo>
                    <a:lnTo>
                      <a:pt x="30" y="50"/>
                    </a:lnTo>
                    <a:lnTo>
                      <a:pt x="34" y="50"/>
                    </a:lnTo>
                    <a:lnTo>
                      <a:pt x="34" y="27"/>
                    </a:lnTo>
                    <a:lnTo>
                      <a:pt x="38" y="27"/>
                    </a:lnTo>
                    <a:lnTo>
                      <a:pt x="38" y="18"/>
                    </a:lnTo>
                    <a:lnTo>
                      <a:pt x="42" y="18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18"/>
                    </a:lnTo>
                    <a:lnTo>
                      <a:pt x="69" y="18"/>
                    </a:lnTo>
                    <a:lnTo>
                      <a:pt x="69" y="27"/>
                    </a:lnTo>
                    <a:lnTo>
                      <a:pt x="73" y="27"/>
                    </a:lnTo>
                    <a:lnTo>
                      <a:pt x="73" y="50"/>
                    </a:lnTo>
                    <a:lnTo>
                      <a:pt x="76" y="50"/>
                    </a:lnTo>
                    <a:lnTo>
                      <a:pt x="76" y="71"/>
                    </a:lnTo>
                    <a:lnTo>
                      <a:pt x="80" y="71"/>
                    </a:lnTo>
                    <a:lnTo>
                      <a:pt x="80" y="190"/>
                    </a:lnTo>
                    <a:lnTo>
                      <a:pt x="115" y="190"/>
                    </a:lnTo>
                    <a:lnTo>
                      <a:pt x="115" y="169"/>
                    </a:lnTo>
                    <a:lnTo>
                      <a:pt x="109" y="169"/>
                    </a:lnTo>
                    <a:lnTo>
                      <a:pt x="109" y="163"/>
                    </a:lnTo>
                    <a:lnTo>
                      <a:pt x="109" y="16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5" name="任意多边形 6">
                <a:extLst>
                  <a:ext uri="{FF2B5EF4-FFF2-40B4-BE49-F238E27FC236}">
                    <a16:creationId xmlns:a16="http://schemas.microsoft.com/office/drawing/2014/main" id="{B50C0646-9823-7086-D279-F721CBDC6072}"/>
                  </a:ext>
                </a:extLst>
              </p:cNvPr>
              <p:cNvSpPr/>
              <p:nvPr/>
            </p:nvSpPr>
            <p:spPr bwMode="auto">
              <a:xfrm>
                <a:off x="2041328" y="5852794"/>
                <a:ext cx="106196" cy="200593"/>
              </a:xfrm>
              <a:custGeom>
                <a:avLst/>
                <a:gdLst>
                  <a:gd name="T0" fmla="*/ 0 w 37"/>
                  <a:gd name="T1" fmla="*/ 0 h 67"/>
                  <a:gd name="T2" fmla="*/ 37 w 37"/>
                  <a:gd name="T3" fmla="*/ 0 h 67"/>
                  <a:gd name="T4" fmla="*/ 37 w 37"/>
                  <a:gd name="T5" fmla="*/ 67 h 67"/>
                  <a:gd name="T6" fmla="*/ 0 w 37"/>
                  <a:gd name="T7" fmla="*/ 67 h 67"/>
                  <a:gd name="T8" fmla="*/ 0 w 37"/>
                  <a:gd name="T9" fmla="*/ 0 h 67"/>
                  <a:gd name="T10" fmla="*/ 0 w 3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7">
                    <a:moveTo>
                      <a:pt x="0" y="0"/>
                    </a:moveTo>
                    <a:lnTo>
                      <a:pt x="37" y="0"/>
                    </a:lnTo>
                    <a:lnTo>
                      <a:pt x="3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6" name="任意多边形 7">
                <a:extLst>
                  <a:ext uri="{FF2B5EF4-FFF2-40B4-BE49-F238E27FC236}">
                    <a16:creationId xmlns:a16="http://schemas.microsoft.com/office/drawing/2014/main" id="{D3A7CC92-252B-3941-F2C8-0CB8975EAF1A}"/>
                  </a:ext>
                </a:extLst>
              </p:cNvPr>
              <p:cNvSpPr/>
              <p:nvPr/>
            </p:nvSpPr>
            <p:spPr bwMode="auto">
              <a:xfrm>
                <a:off x="2118028" y="5905891"/>
                <a:ext cx="318589" cy="147496"/>
              </a:xfrm>
              <a:custGeom>
                <a:avLst/>
                <a:gdLst>
                  <a:gd name="T0" fmla="*/ 63 w 109"/>
                  <a:gd name="T1" fmla="*/ 0 h 50"/>
                  <a:gd name="T2" fmla="*/ 109 w 109"/>
                  <a:gd name="T3" fmla="*/ 0 h 50"/>
                  <a:gd name="T4" fmla="*/ 109 w 109"/>
                  <a:gd name="T5" fmla="*/ 25 h 50"/>
                  <a:gd name="T6" fmla="*/ 109 w 109"/>
                  <a:gd name="T7" fmla="*/ 50 h 50"/>
                  <a:gd name="T8" fmla="*/ 63 w 109"/>
                  <a:gd name="T9" fmla="*/ 50 h 50"/>
                  <a:gd name="T10" fmla="*/ 0 w 109"/>
                  <a:gd name="T11" fmla="*/ 50 h 50"/>
                  <a:gd name="T12" fmla="*/ 0 w 109"/>
                  <a:gd name="T13" fmla="*/ 25 h 50"/>
                  <a:gd name="T14" fmla="*/ 63 w 109"/>
                  <a:gd name="T15" fmla="*/ 25 h 50"/>
                  <a:gd name="T16" fmla="*/ 63 w 109"/>
                  <a:gd name="T17" fmla="*/ 0 h 50"/>
                  <a:gd name="T18" fmla="*/ 63 w 10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50">
                    <a:moveTo>
                      <a:pt x="63" y="0"/>
                    </a:moveTo>
                    <a:lnTo>
                      <a:pt x="109" y="0"/>
                    </a:lnTo>
                    <a:lnTo>
                      <a:pt x="109" y="25"/>
                    </a:lnTo>
                    <a:lnTo>
                      <a:pt x="109" y="50"/>
                    </a:lnTo>
                    <a:lnTo>
                      <a:pt x="63" y="50"/>
                    </a:lnTo>
                    <a:lnTo>
                      <a:pt x="0" y="50"/>
                    </a:lnTo>
                    <a:lnTo>
                      <a:pt x="0" y="25"/>
                    </a:lnTo>
                    <a:lnTo>
                      <a:pt x="63" y="25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7" name="任意多边形 8">
                <a:extLst>
                  <a:ext uri="{FF2B5EF4-FFF2-40B4-BE49-F238E27FC236}">
                    <a16:creationId xmlns:a16="http://schemas.microsoft.com/office/drawing/2014/main" id="{E46D0BCE-6DAD-21E2-A84E-AF9FABE47333}"/>
                  </a:ext>
                </a:extLst>
              </p:cNvPr>
              <p:cNvSpPr/>
              <p:nvPr/>
            </p:nvSpPr>
            <p:spPr bwMode="auto">
              <a:xfrm>
                <a:off x="2348117" y="5522406"/>
                <a:ext cx="277288" cy="530981"/>
              </a:xfrm>
              <a:custGeom>
                <a:avLst/>
                <a:gdLst>
                  <a:gd name="T0" fmla="*/ 30 w 93"/>
                  <a:gd name="T1" fmla="*/ 27 h 180"/>
                  <a:gd name="T2" fmla="*/ 44 w 93"/>
                  <a:gd name="T3" fmla="*/ 0 h 180"/>
                  <a:gd name="T4" fmla="*/ 49 w 93"/>
                  <a:gd name="T5" fmla="*/ 0 h 180"/>
                  <a:gd name="T6" fmla="*/ 63 w 93"/>
                  <a:gd name="T7" fmla="*/ 27 h 180"/>
                  <a:gd name="T8" fmla="*/ 68 w 93"/>
                  <a:gd name="T9" fmla="*/ 27 h 180"/>
                  <a:gd name="T10" fmla="*/ 68 w 93"/>
                  <a:gd name="T11" fmla="*/ 59 h 180"/>
                  <a:gd name="T12" fmla="*/ 93 w 93"/>
                  <a:gd name="T13" fmla="*/ 59 h 180"/>
                  <a:gd name="T14" fmla="*/ 93 w 93"/>
                  <a:gd name="T15" fmla="*/ 180 h 180"/>
                  <a:gd name="T16" fmla="*/ 0 w 93"/>
                  <a:gd name="T17" fmla="*/ 180 h 180"/>
                  <a:gd name="T18" fmla="*/ 0 w 93"/>
                  <a:gd name="T19" fmla="*/ 59 h 180"/>
                  <a:gd name="T20" fmla="*/ 24 w 93"/>
                  <a:gd name="T21" fmla="*/ 59 h 180"/>
                  <a:gd name="T22" fmla="*/ 24 w 93"/>
                  <a:gd name="T23" fmla="*/ 27 h 180"/>
                  <a:gd name="T24" fmla="*/ 30 w 93"/>
                  <a:gd name="T25" fmla="*/ 27 h 180"/>
                  <a:gd name="T26" fmla="*/ 30 w 93"/>
                  <a:gd name="T27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180">
                    <a:moveTo>
                      <a:pt x="30" y="27"/>
                    </a:moveTo>
                    <a:lnTo>
                      <a:pt x="44" y="0"/>
                    </a:lnTo>
                    <a:lnTo>
                      <a:pt x="49" y="0"/>
                    </a:lnTo>
                    <a:lnTo>
                      <a:pt x="63" y="27"/>
                    </a:lnTo>
                    <a:lnTo>
                      <a:pt x="68" y="27"/>
                    </a:lnTo>
                    <a:lnTo>
                      <a:pt x="68" y="59"/>
                    </a:lnTo>
                    <a:lnTo>
                      <a:pt x="93" y="59"/>
                    </a:lnTo>
                    <a:lnTo>
                      <a:pt x="93" y="180"/>
                    </a:lnTo>
                    <a:lnTo>
                      <a:pt x="0" y="180"/>
                    </a:lnTo>
                    <a:lnTo>
                      <a:pt x="0" y="59"/>
                    </a:lnTo>
                    <a:lnTo>
                      <a:pt x="24" y="59"/>
                    </a:lnTo>
                    <a:lnTo>
                      <a:pt x="24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8" name="任意多边形 9">
                <a:extLst>
                  <a:ext uri="{FF2B5EF4-FFF2-40B4-BE49-F238E27FC236}">
                    <a16:creationId xmlns:a16="http://schemas.microsoft.com/office/drawing/2014/main" id="{2809E53F-6E80-B92D-8DDF-3187FB62FE1F}"/>
                  </a:ext>
                </a:extLst>
              </p:cNvPr>
              <p:cNvSpPr/>
              <p:nvPr/>
            </p:nvSpPr>
            <p:spPr bwMode="auto">
              <a:xfrm>
                <a:off x="2660808" y="5882292"/>
                <a:ext cx="117995" cy="171096"/>
              </a:xfrm>
              <a:custGeom>
                <a:avLst/>
                <a:gdLst>
                  <a:gd name="T0" fmla="*/ 0 w 40"/>
                  <a:gd name="T1" fmla="*/ 0 h 58"/>
                  <a:gd name="T2" fmla="*/ 40 w 40"/>
                  <a:gd name="T3" fmla="*/ 0 h 58"/>
                  <a:gd name="T4" fmla="*/ 40 w 40"/>
                  <a:gd name="T5" fmla="*/ 58 h 58"/>
                  <a:gd name="T6" fmla="*/ 0 w 40"/>
                  <a:gd name="T7" fmla="*/ 58 h 58"/>
                  <a:gd name="T8" fmla="*/ 0 w 40"/>
                  <a:gd name="T9" fmla="*/ 0 h 58"/>
                  <a:gd name="T10" fmla="*/ 0 w 40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8">
                    <a:moveTo>
                      <a:pt x="0" y="0"/>
                    </a:moveTo>
                    <a:lnTo>
                      <a:pt x="40" y="0"/>
                    </a:lnTo>
                    <a:lnTo>
                      <a:pt x="40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9" name="任意多边形 10">
                <a:extLst>
                  <a:ext uri="{FF2B5EF4-FFF2-40B4-BE49-F238E27FC236}">
                    <a16:creationId xmlns:a16="http://schemas.microsoft.com/office/drawing/2014/main" id="{926AB43D-06F0-8A52-7AA5-3AEE78FE7CC5}"/>
                  </a:ext>
                </a:extLst>
              </p:cNvPr>
              <p:cNvSpPr/>
              <p:nvPr/>
            </p:nvSpPr>
            <p:spPr bwMode="auto">
              <a:xfrm>
                <a:off x="2796502" y="5823294"/>
                <a:ext cx="112094" cy="230094"/>
              </a:xfrm>
              <a:custGeom>
                <a:avLst/>
                <a:gdLst>
                  <a:gd name="T0" fmla="*/ 0 w 38"/>
                  <a:gd name="T1" fmla="*/ 0 h 79"/>
                  <a:gd name="T2" fmla="*/ 38 w 38"/>
                  <a:gd name="T3" fmla="*/ 0 h 79"/>
                  <a:gd name="T4" fmla="*/ 38 w 38"/>
                  <a:gd name="T5" fmla="*/ 79 h 79"/>
                  <a:gd name="T6" fmla="*/ 0 w 38"/>
                  <a:gd name="T7" fmla="*/ 79 h 79"/>
                  <a:gd name="T8" fmla="*/ 0 w 38"/>
                  <a:gd name="T9" fmla="*/ 0 h 79"/>
                  <a:gd name="T10" fmla="*/ 0 w 38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79">
                    <a:moveTo>
                      <a:pt x="0" y="0"/>
                    </a:moveTo>
                    <a:lnTo>
                      <a:pt x="38" y="0"/>
                    </a:lnTo>
                    <a:lnTo>
                      <a:pt x="38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50" name="任意多边形 11">
                <a:extLst>
                  <a:ext uri="{FF2B5EF4-FFF2-40B4-BE49-F238E27FC236}">
                    <a16:creationId xmlns:a16="http://schemas.microsoft.com/office/drawing/2014/main" id="{BFCEC134-F985-BE3D-FFB8-2AAFF64F4223}"/>
                  </a:ext>
                </a:extLst>
              </p:cNvPr>
              <p:cNvSpPr/>
              <p:nvPr/>
            </p:nvSpPr>
            <p:spPr bwMode="auto">
              <a:xfrm>
                <a:off x="3421880" y="5610901"/>
                <a:ext cx="147494" cy="442486"/>
              </a:xfrm>
              <a:custGeom>
                <a:avLst/>
                <a:gdLst>
                  <a:gd name="T0" fmla="*/ 9 w 50"/>
                  <a:gd name="T1" fmla="*/ 23 h 149"/>
                  <a:gd name="T2" fmla="*/ 13 w 50"/>
                  <a:gd name="T3" fmla="*/ 23 h 149"/>
                  <a:gd name="T4" fmla="*/ 23 w 50"/>
                  <a:gd name="T5" fmla="*/ 0 h 149"/>
                  <a:gd name="T6" fmla="*/ 29 w 50"/>
                  <a:gd name="T7" fmla="*/ 0 h 149"/>
                  <a:gd name="T8" fmla="*/ 36 w 50"/>
                  <a:gd name="T9" fmla="*/ 23 h 149"/>
                  <a:gd name="T10" fmla="*/ 42 w 50"/>
                  <a:gd name="T11" fmla="*/ 23 h 149"/>
                  <a:gd name="T12" fmla="*/ 42 w 50"/>
                  <a:gd name="T13" fmla="*/ 36 h 149"/>
                  <a:gd name="T14" fmla="*/ 44 w 50"/>
                  <a:gd name="T15" fmla="*/ 42 h 149"/>
                  <a:gd name="T16" fmla="*/ 50 w 50"/>
                  <a:gd name="T17" fmla="*/ 42 h 149"/>
                  <a:gd name="T18" fmla="*/ 50 w 50"/>
                  <a:gd name="T19" fmla="*/ 149 h 149"/>
                  <a:gd name="T20" fmla="*/ 0 w 50"/>
                  <a:gd name="T21" fmla="*/ 149 h 149"/>
                  <a:gd name="T22" fmla="*/ 0 w 50"/>
                  <a:gd name="T23" fmla="*/ 42 h 149"/>
                  <a:gd name="T24" fmla="*/ 8 w 50"/>
                  <a:gd name="T25" fmla="*/ 42 h 149"/>
                  <a:gd name="T26" fmla="*/ 9 w 50"/>
                  <a:gd name="T27" fmla="*/ 36 h 149"/>
                  <a:gd name="T28" fmla="*/ 9 w 50"/>
                  <a:gd name="T29" fmla="*/ 23 h 149"/>
                  <a:gd name="T30" fmla="*/ 9 w 50"/>
                  <a:gd name="T31" fmla="*/ 2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149">
                    <a:moveTo>
                      <a:pt x="9" y="23"/>
                    </a:moveTo>
                    <a:lnTo>
                      <a:pt x="13" y="23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36" y="23"/>
                    </a:lnTo>
                    <a:lnTo>
                      <a:pt x="42" y="23"/>
                    </a:lnTo>
                    <a:lnTo>
                      <a:pt x="42" y="36"/>
                    </a:lnTo>
                    <a:lnTo>
                      <a:pt x="44" y="42"/>
                    </a:lnTo>
                    <a:lnTo>
                      <a:pt x="50" y="42"/>
                    </a:lnTo>
                    <a:lnTo>
                      <a:pt x="50" y="149"/>
                    </a:lnTo>
                    <a:lnTo>
                      <a:pt x="0" y="149"/>
                    </a:lnTo>
                    <a:lnTo>
                      <a:pt x="0" y="42"/>
                    </a:lnTo>
                    <a:lnTo>
                      <a:pt x="8" y="42"/>
                    </a:lnTo>
                    <a:lnTo>
                      <a:pt x="9" y="36"/>
                    </a:lnTo>
                    <a:lnTo>
                      <a:pt x="9" y="23"/>
                    </a:lnTo>
                    <a:lnTo>
                      <a:pt x="9" y="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1" name="任意多边形 12">
                <a:extLst>
                  <a:ext uri="{FF2B5EF4-FFF2-40B4-BE49-F238E27FC236}">
                    <a16:creationId xmlns:a16="http://schemas.microsoft.com/office/drawing/2014/main" id="{EF0473B8-C94A-5368-6C8B-826445E1DEFB}"/>
                  </a:ext>
                </a:extLst>
              </p:cNvPr>
              <p:cNvSpPr/>
              <p:nvPr/>
            </p:nvSpPr>
            <p:spPr bwMode="auto">
              <a:xfrm>
                <a:off x="3646071" y="5964889"/>
                <a:ext cx="82597" cy="88498"/>
              </a:xfrm>
              <a:custGeom>
                <a:avLst/>
                <a:gdLst>
                  <a:gd name="T0" fmla="*/ 0 w 28"/>
                  <a:gd name="T1" fmla="*/ 0 h 31"/>
                  <a:gd name="T2" fmla="*/ 28 w 28"/>
                  <a:gd name="T3" fmla="*/ 0 h 31"/>
                  <a:gd name="T4" fmla="*/ 28 w 28"/>
                  <a:gd name="T5" fmla="*/ 31 h 31"/>
                  <a:gd name="T6" fmla="*/ 0 w 28"/>
                  <a:gd name="T7" fmla="*/ 31 h 31"/>
                  <a:gd name="T8" fmla="*/ 0 w 28"/>
                  <a:gd name="T9" fmla="*/ 0 h 31"/>
                  <a:gd name="T10" fmla="*/ 0 w 2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1">
                    <a:moveTo>
                      <a:pt x="0" y="0"/>
                    </a:moveTo>
                    <a:lnTo>
                      <a:pt x="28" y="0"/>
                    </a:lnTo>
                    <a:lnTo>
                      <a:pt x="28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2" name="任意多边形 13">
                <a:extLst>
                  <a:ext uri="{FF2B5EF4-FFF2-40B4-BE49-F238E27FC236}">
                    <a16:creationId xmlns:a16="http://schemas.microsoft.com/office/drawing/2014/main" id="{5EB3321A-97D2-A898-A3E4-C47FABB25754}"/>
                  </a:ext>
                </a:extLst>
              </p:cNvPr>
              <p:cNvSpPr/>
              <p:nvPr/>
            </p:nvSpPr>
            <p:spPr bwMode="auto">
              <a:xfrm>
                <a:off x="3675572" y="5021475"/>
                <a:ext cx="778773" cy="1031913"/>
              </a:xfrm>
              <a:custGeom>
                <a:avLst/>
                <a:gdLst>
                  <a:gd name="T0" fmla="*/ 124 w 266"/>
                  <a:gd name="T1" fmla="*/ 0 h 476"/>
                  <a:gd name="T2" fmla="*/ 203 w 266"/>
                  <a:gd name="T3" fmla="*/ 0 h 476"/>
                  <a:gd name="T4" fmla="*/ 203 w 266"/>
                  <a:gd name="T5" fmla="*/ 5 h 476"/>
                  <a:gd name="T6" fmla="*/ 209 w 266"/>
                  <a:gd name="T7" fmla="*/ 5 h 476"/>
                  <a:gd name="T8" fmla="*/ 209 w 266"/>
                  <a:gd name="T9" fmla="*/ 9 h 476"/>
                  <a:gd name="T10" fmla="*/ 214 w 266"/>
                  <a:gd name="T11" fmla="*/ 9 h 476"/>
                  <a:gd name="T12" fmla="*/ 214 w 266"/>
                  <a:gd name="T13" fmla="*/ 17 h 476"/>
                  <a:gd name="T14" fmla="*/ 222 w 266"/>
                  <a:gd name="T15" fmla="*/ 17 h 476"/>
                  <a:gd name="T16" fmla="*/ 222 w 266"/>
                  <a:gd name="T17" fmla="*/ 430 h 476"/>
                  <a:gd name="T18" fmla="*/ 230 w 266"/>
                  <a:gd name="T19" fmla="*/ 430 h 476"/>
                  <a:gd name="T20" fmla="*/ 230 w 266"/>
                  <a:gd name="T21" fmla="*/ 453 h 476"/>
                  <a:gd name="T22" fmla="*/ 230 w 266"/>
                  <a:gd name="T23" fmla="*/ 462 h 476"/>
                  <a:gd name="T24" fmla="*/ 266 w 266"/>
                  <a:gd name="T25" fmla="*/ 462 h 476"/>
                  <a:gd name="T26" fmla="*/ 266 w 266"/>
                  <a:gd name="T27" fmla="*/ 476 h 476"/>
                  <a:gd name="T28" fmla="*/ 230 w 266"/>
                  <a:gd name="T29" fmla="*/ 476 h 476"/>
                  <a:gd name="T30" fmla="*/ 222 w 266"/>
                  <a:gd name="T31" fmla="*/ 476 h 476"/>
                  <a:gd name="T32" fmla="*/ 199 w 266"/>
                  <a:gd name="T33" fmla="*/ 476 h 476"/>
                  <a:gd name="T34" fmla="*/ 124 w 266"/>
                  <a:gd name="T35" fmla="*/ 476 h 476"/>
                  <a:gd name="T36" fmla="*/ 48 w 266"/>
                  <a:gd name="T37" fmla="*/ 476 h 476"/>
                  <a:gd name="T38" fmla="*/ 0 w 266"/>
                  <a:gd name="T39" fmla="*/ 476 h 476"/>
                  <a:gd name="T40" fmla="*/ 0 w 266"/>
                  <a:gd name="T41" fmla="*/ 453 h 476"/>
                  <a:gd name="T42" fmla="*/ 0 w 266"/>
                  <a:gd name="T43" fmla="*/ 411 h 476"/>
                  <a:gd name="T44" fmla="*/ 10 w 266"/>
                  <a:gd name="T45" fmla="*/ 411 h 476"/>
                  <a:gd name="T46" fmla="*/ 10 w 266"/>
                  <a:gd name="T47" fmla="*/ 166 h 476"/>
                  <a:gd name="T48" fmla="*/ 17 w 266"/>
                  <a:gd name="T49" fmla="*/ 166 h 476"/>
                  <a:gd name="T50" fmla="*/ 17 w 266"/>
                  <a:gd name="T51" fmla="*/ 155 h 476"/>
                  <a:gd name="T52" fmla="*/ 23 w 266"/>
                  <a:gd name="T53" fmla="*/ 155 h 476"/>
                  <a:gd name="T54" fmla="*/ 23 w 266"/>
                  <a:gd name="T55" fmla="*/ 143 h 476"/>
                  <a:gd name="T56" fmla="*/ 25 w 266"/>
                  <a:gd name="T57" fmla="*/ 143 h 476"/>
                  <a:gd name="T58" fmla="*/ 44 w 266"/>
                  <a:gd name="T59" fmla="*/ 111 h 476"/>
                  <a:gd name="T60" fmla="*/ 46 w 266"/>
                  <a:gd name="T61" fmla="*/ 111 h 476"/>
                  <a:gd name="T62" fmla="*/ 48 w 266"/>
                  <a:gd name="T63" fmla="*/ 111 h 476"/>
                  <a:gd name="T64" fmla="*/ 48 w 266"/>
                  <a:gd name="T65" fmla="*/ 76 h 476"/>
                  <a:gd name="T66" fmla="*/ 50 w 266"/>
                  <a:gd name="T67" fmla="*/ 76 h 476"/>
                  <a:gd name="T68" fmla="*/ 50 w 266"/>
                  <a:gd name="T69" fmla="*/ 113 h 476"/>
                  <a:gd name="T70" fmla="*/ 69 w 266"/>
                  <a:gd name="T71" fmla="*/ 143 h 476"/>
                  <a:gd name="T72" fmla="*/ 71 w 266"/>
                  <a:gd name="T73" fmla="*/ 143 h 476"/>
                  <a:gd name="T74" fmla="*/ 71 w 266"/>
                  <a:gd name="T75" fmla="*/ 155 h 476"/>
                  <a:gd name="T76" fmla="*/ 75 w 266"/>
                  <a:gd name="T77" fmla="*/ 155 h 476"/>
                  <a:gd name="T78" fmla="*/ 75 w 266"/>
                  <a:gd name="T79" fmla="*/ 166 h 476"/>
                  <a:gd name="T80" fmla="*/ 82 w 266"/>
                  <a:gd name="T81" fmla="*/ 166 h 476"/>
                  <a:gd name="T82" fmla="*/ 82 w 266"/>
                  <a:gd name="T83" fmla="*/ 453 h 476"/>
                  <a:gd name="T84" fmla="*/ 124 w 266"/>
                  <a:gd name="T85" fmla="*/ 453 h 476"/>
                  <a:gd name="T86" fmla="*/ 124 w 266"/>
                  <a:gd name="T87" fmla="*/ 23 h 476"/>
                  <a:gd name="T88" fmla="*/ 124 w 266"/>
                  <a:gd name="T89" fmla="*/ 17 h 476"/>
                  <a:gd name="T90" fmla="*/ 124 w 266"/>
                  <a:gd name="T91" fmla="*/ 17 h 476"/>
                  <a:gd name="T92" fmla="*/ 124 w 266"/>
                  <a:gd name="T93" fmla="*/ 11 h 476"/>
                  <a:gd name="T94" fmla="*/ 124 w 266"/>
                  <a:gd name="T95" fmla="*/ 9 h 476"/>
                  <a:gd name="T96" fmla="*/ 124 w 266"/>
                  <a:gd name="T97" fmla="*/ 5 h 476"/>
                  <a:gd name="T98" fmla="*/ 124 w 266"/>
                  <a:gd name="T99" fmla="*/ 0 h 476"/>
                  <a:gd name="T100" fmla="*/ 124 w 266"/>
                  <a:gd name="T10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6" h="476">
                    <a:moveTo>
                      <a:pt x="124" y="0"/>
                    </a:moveTo>
                    <a:lnTo>
                      <a:pt x="203" y="0"/>
                    </a:lnTo>
                    <a:lnTo>
                      <a:pt x="203" y="5"/>
                    </a:lnTo>
                    <a:lnTo>
                      <a:pt x="209" y="5"/>
                    </a:lnTo>
                    <a:lnTo>
                      <a:pt x="209" y="9"/>
                    </a:lnTo>
                    <a:lnTo>
                      <a:pt x="214" y="9"/>
                    </a:lnTo>
                    <a:lnTo>
                      <a:pt x="214" y="17"/>
                    </a:lnTo>
                    <a:lnTo>
                      <a:pt x="222" y="17"/>
                    </a:lnTo>
                    <a:lnTo>
                      <a:pt x="222" y="430"/>
                    </a:lnTo>
                    <a:lnTo>
                      <a:pt x="230" y="430"/>
                    </a:lnTo>
                    <a:lnTo>
                      <a:pt x="230" y="453"/>
                    </a:lnTo>
                    <a:lnTo>
                      <a:pt x="230" y="462"/>
                    </a:lnTo>
                    <a:lnTo>
                      <a:pt x="266" y="462"/>
                    </a:lnTo>
                    <a:lnTo>
                      <a:pt x="266" y="476"/>
                    </a:lnTo>
                    <a:lnTo>
                      <a:pt x="230" y="476"/>
                    </a:lnTo>
                    <a:lnTo>
                      <a:pt x="222" y="476"/>
                    </a:lnTo>
                    <a:lnTo>
                      <a:pt x="199" y="476"/>
                    </a:lnTo>
                    <a:lnTo>
                      <a:pt x="124" y="476"/>
                    </a:lnTo>
                    <a:lnTo>
                      <a:pt x="48" y="476"/>
                    </a:lnTo>
                    <a:lnTo>
                      <a:pt x="0" y="476"/>
                    </a:lnTo>
                    <a:lnTo>
                      <a:pt x="0" y="453"/>
                    </a:lnTo>
                    <a:lnTo>
                      <a:pt x="0" y="411"/>
                    </a:lnTo>
                    <a:lnTo>
                      <a:pt x="10" y="411"/>
                    </a:lnTo>
                    <a:lnTo>
                      <a:pt x="10" y="166"/>
                    </a:lnTo>
                    <a:lnTo>
                      <a:pt x="17" y="166"/>
                    </a:lnTo>
                    <a:lnTo>
                      <a:pt x="17" y="155"/>
                    </a:lnTo>
                    <a:lnTo>
                      <a:pt x="23" y="155"/>
                    </a:lnTo>
                    <a:lnTo>
                      <a:pt x="23" y="143"/>
                    </a:lnTo>
                    <a:lnTo>
                      <a:pt x="25" y="143"/>
                    </a:lnTo>
                    <a:lnTo>
                      <a:pt x="44" y="111"/>
                    </a:lnTo>
                    <a:lnTo>
                      <a:pt x="46" y="111"/>
                    </a:lnTo>
                    <a:lnTo>
                      <a:pt x="48" y="111"/>
                    </a:lnTo>
                    <a:lnTo>
                      <a:pt x="48" y="76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69" y="143"/>
                    </a:lnTo>
                    <a:lnTo>
                      <a:pt x="71" y="143"/>
                    </a:lnTo>
                    <a:lnTo>
                      <a:pt x="71" y="155"/>
                    </a:lnTo>
                    <a:lnTo>
                      <a:pt x="75" y="155"/>
                    </a:lnTo>
                    <a:lnTo>
                      <a:pt x="75" y="166"/>
                    </a:lnTo>
                    <a:lnTo>
                      <a:pt x="82" y="166"/>
                    </a:lnTo>
                    <a:lnTo>
                      <a:pt x="82" y="453"/>
                    </a:lnTo>
                    <a:lnTo>
                      <a:pt x="124" y="453"/>
                    </a:lnTo>
                    <a:lnTo>
                      <a:pt x="124" y="23"/>
                    </a:lnTo>
                    <a:lnTo>
                      <a:pt x="124" y="17"/>
                    </a:lnTo>
                    <a:lnTo>
                      <a:pt x="124" y="17"/>
                    </a:lnTo>
                    <a:lnTo>
                      <a:pt x="124" y="11"/>
                    </a:lnTo>
                    <a:lnTo>
                      <a:pt x="124" y="9"/>
                    </a:lnTo>
                    <a:lnTo>
                      <a:pt x="124" y="5"/>
                    </a:lnTo>
                    <a:lnTo>
                      <a:pt x="124" y="0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3" name="任意多边形 14">
                <a:extLst>
                  <a:ext uri="{FF2B5EF4-FFF2-40B4-BE49-F238E27FC236}">
                    <a16:creationId xmlns:a16="http://schemas.microsoft.com/office/drawing/2014/main" id="{458B304F-314B-B84F-A5CD-FC13E7E27346}"/>
                  </a:ext>
                </a:extLst>
              </p:cNvPr>
              <p:cNvSpPr/>
              <p:nvPr/>
            </p:nvSpPr>
            <p:spPr bwMode="auto">
              <a:xfrm>
                <a:off x="4383548" y="5622700"/>
                <a:ext cx="306789" cy="430687"/>
              </a:xfrm>
              <a:custGeom>
                <a:avLst/>
                <a:gdLst>
                  <a:gd name="T0" fmla="*/ 48 w 103"/>
                  <a:gd name="T1" fmla="*/ 112 h 145"/>
                  <a:gd name="T2" fmla="*/ 103 w 103"/>
                  <a:gd name="T3" fmla="*/ 112 h 145"/>
                  <a:gd name="T4" fmla="*/ 103 w 103"/>
                  <a:gd name="T5" fmla="*/ 145 h 145"/>
                  <a:gd name="T6" fmla="*/ 48 w 103"/>
                  <a:gd name="T7" fmla="*/ 145 h 145"/>
                  <a:gd name="T8" fmla="*/ 23 w 103"/>
                  <a:gd name="T9" fmla="*/ 145 h 145"/>
                  <a:gd name="T10" fmla="*/ 0 w 103"/>
                  <a:gd name="T11" fmla="*/ 145 h 145"/>
                  <a:gd name="T12" fmla="*/ 0 w 103"/>
                  <a:gd name="T13" fmla="*/ 11 h 145"/>
                  <a:gd name="T14" fmla="*/ 6 w 103"/>
                  <a:gd name="T15" fmla="*/ 11 h 145"/>
                  <a:gd name="T16" fmla="*/ 6 w 103"/>
                  <a:gd name="T17" fmla="*/ 0 h 145"/>
                  <a:gd name="T18" fmla="*/ 34 w 103"/>
                  <a:gd name="T19" fmla="*/ 0 h 145"/>
                  <a:gd name="T20" fmla="*/ 34 w 103"/>
                  <a:gd name="T21" fmla="*/ 11 h 145"/>
                  <a:gd name="T22" fmla="*/ 48 w 103"/>
                  <a:gd name="T23" fmla="*/ 11 h 145"/>
                  <a:gd name="T24" fmla="*/ 48 w 103"/>
                  <a:gd name="T25" fmla="*/ 112 h 145"/>
                  <a:gd name="T26" fmla="*/ 48 w 103"/>
                  <a:gd name="T27" fmla="*/ 1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45">
                    <a:moveTo>
                      <a:pt x="48" y="112"/>
                    </a:moveTo>
                    <a:lnTo>
                      <a:pt x="103" y="112"/>
                    </a:lnTo>
                    <a:lnTo>
                      <a:pt x="103" y="145"/>
                    </a:lnTo>
                    <a:lnTo>
                      <a:pt x="48" y="145"/>
                    </a:lnTo>
                    <a:lnTo>
                      <a:pt x="23" y="145"/>
                    </a:lnTo>
                    <a:lnTo>
                      <a:pt x="0" y="145"/>
                    </a:lnTo>
                    <a:lnTo>
                      <a:pt x="0" y="11"/>
                    </a:lnTo>
                    <a:lnTo>
                      <a:pt x="6" y="11"/>
                    </a:lnTo>
                    <a:lnTo>
                      <a:pt x="6" y="0"/>
                    </a:lnTo>
                    <a:lnTo>
                      <a:pt x="34" y="0"/>
                    </a:lnTo>
                    <a:lnTo>
                      <a:pt x="34" y="11"/>
                    </a:lnTo>
                    <a:lnTo>
                      <a:pt x="48" y="11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4" name="任意多边形 15">
                <a:extLst>
                  <a:ext uri="{FF2B5EF4-FFF2-40B4-BE49-F238E27FC236}">
                    <a16:creationId xmlns:a16="http://schemas.microsoft.com/office/drawing/2014/main" id="{4AD9F641-FA69-2C73-0669-0DB297D53A94}"/>
                  </a:ext>
                </a:extLst>
              </p:cNvPr>
              <p:cNvSpPr/>
              <p:nvPr/>
            </p:nvSpPr>
            <p:spPr bwMode="auto">
              <a:xfrm>
                <a:off x="4908627" y="5634500"/>
                <a:ext cx="365788" cy="418888"/>
              </a:xfrm>
              <a:custGeom>
                <a:avLst/>
                <a:gdLst>
                  <a:gd name="T0" fmla="*/ 0 w 124"/>
                  <a:gd name="T1" fmla="*/ 0 h 142"/>
                  <a:gd name="T2" fmla="*/ 124 w 124"/>
                  <a:gd name="T3" fmla="*/ 0 h 142"/>
                  <a:gd name="T4" fmla="*/ 124 w 124"/>
                  <a:gd name="T5" fmla="*/ 142 h 142"/>
                  <a:gd name="T6" fmla="*/ 0 w 124"/>
                  <a:gd name="T7" fmla="*/ 142 h 142"/>
                  <a:gd name="T8" fmla="*/ 0 w 124"/>
                  <a:gd name="T9" fmla="*/ 0 h 142"/>
                  <a:gd name="T10" fmla="*/ 0 w 124"/>
                  <a:gd name="T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42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42"/>
                    </a:lnTo>
                    <a:lnTo>
                      <a:pt x="0" y="14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5" name="任意多边形 16">
                <a:extLst>
                  <a:ext uri="{FF2B5EF4-FFF2-40B4-BE49-F238E27FC236}">
                    <a16:creationId xmlns:a16="http://schemas.microsoft.com/office/drawing/2014/main" id="{7C6226BD-F0BA-44B7-018E-FC4B783A1DC0}"/>
                  </a:ext>
                </a:extLst>
              </p:cNvPr>
              <p:cNvSpPr/>
              <p:nvPr/>
            </p:nvSpPr>
            <p:spPr bwMode="auto">
              <a:xfrm>
                <a:off x="5303915" y="5410309"/>
                <a:ext cx="873170" cy="643080"/>
              </a:xfrm>
              <a:custGeom>
                <a:avLst/>
                <a:gdLst>
                  <a:gd name="T0" fmla="*/ 84 w 296"/>
                  <a:gd name="T1" fmla="*/ 193 h 218"/>
                  <a:gd name="T2" fmla="*/ 94 w 296"/>
                  <a:gd name="T3" fmla="*/ 193 h 218"/>
                  <a:gd name="T4" fmla="*/ 94 w 296"/>
                  <a:gd name="T5" fmla="*/ 199 h 218"/>
                  <a:gd name="T6" fmla="*/ 113 w 296"/>
                  <a:gd name="T7" fmla="*/ 199 h 218"/>
                  <a:gd name="T8" fmla="*/ 113 w 296"/>
                  <a:gd name="T9" fmla="*/ 206 h 218"/>
                  <a:gd name="T10" fmla="*/ 160 w 296"/>
                  <a:gd name="T11" fmla="*/ 206 h 218"/>
                  <a:gd name="T12" fmla="*/ 160 w 296"/>
                  <a:gd name="T13" fmla="*/ 9 h 218"/>
                  <a:gd name="T14" fmla="*/ 178 w 296"/>
                  <a:gd name="T15" fmla="*/ 9 h 218"/>
                  <a:gd name="T16" fmla="*/ 178 w 296"/>
                  <a:gd name="T17" fmla="*/ 0 h 218"/>
                  <a:gd name="T18" fmla="*/ 218 w 296"/>
                  <a:gd name="T19" fmla="*/ 0 h 218"/>
                  <a:gd name="T20" fmla="*/ 218 w 296"/>
                  <a:gd name="T21" fmla="*/ 9 h 218"/>
                  <a:gd name="T22" fmla="*/ 231 w 296"/>
                  <a:gd name="T23" fmla="*/ 9 h 218"/>
                  <a:gd name="T24" fmla="*/ 231 w 296"/>
                  <a:gd name="T25" fmla="*/ 206 h 218"/>
                  <a:gd name="T26" fmla="*/ 245 w 296"/>
                  <a:gd name="T27" fmla="*/ 206 h 218"/>
                  <a:gd name="T28" fmla="*/ 245 w 296"/>
                  <a:gd name="T29" fmla="*/ 214 h 218"/>
                  <a:gd name="T30" fmla="*/ 296 w 296"/>
                  <a:gd name="T31" fmla="*/ 214 h 218"/>
                  <a:gd name="T32" fmla="*/ 296 w 296"/>
                  <a:gd name="T33" fmla="*/ 218 h 218"/>
                  <a:gd name="T34" fmla="*/ 245 w 296"/>
                  <a:gd name="T35" fmla="*/ 218 h 218"/>
                  <a:gd name="T36" fmla="*/ 231 w 296"/>
                  <a:gd name="T37" fmla="*/ 218 h 218"/>
                  <a:gd name="T38" fmla="*/ 160 w 296"/>
                  <a:gd name="T39" fmla="*/ 218 h 218"/>
                  <a:gd name="T40" fmla="*/ 130 w 296"/>
                  <a:gd name="T41" fmla="*/ 218 h 218"/>
                  <a:gd name="T42" fmla="*/ 84 w 296"/>
                  <a:gd name="T43" fmla="*/ 218 h 218"/>
                  <a:gd name="T44" fmla="*/ 80 w 296"/>
                  <a:gd name="T45" fmla="*/ 218 h 218"/>
                  <a:gd name="T46" fmla="*/ 50 w 296"/>
                  <a:gd name="T47" fmla="*/ 218 h 218"/>
                  <a:gd name="T48" fmla="*/ 0 w 296"/>
                  <a:gd name="T49" fmla="*/ 218 h 218"/>
                  <a:gd name="T50" fmla="*/ 0 w 296"/>
                  <a:gd name="T51" fmla="*/ 4 h 218"/>
                  <a:gd name="T52" fmla="*/ 50 w 296"/>
                  <a:gd name="T53" fmla="*/ 4 h 218"/>
                  <a:gd name="T54" fmla="*/ 50 w 296"/>
                  <a:gd name="T55" fmla="*/ 25 h 218"/>
                  <a:gd name="T56" fmla="*/ 84 w 296"/>
                  <a:gd name="T57" fmla="*/ 25 h 218"/>
                  <a:gd name="T58" fmla="*/ 84 w 296"/>
                  <a:gd name="T59" fmla="*/ 193 h 218"/>
                  <a:gd name="T60" fmla="*/ 84 w 296"/>
                  <a:gd name="T61" fmla="*/ 19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8">
                    <a:moveTo>
                      <a:pt x="84" y="193"/>
                    </a:moveTo>
                    <a:lnTo>
                      <a:pt x="94" y="193"/>
                    </a:lnTo>
                    <a:lnTo>
                      <a:pt x="94" y="199"/>
                    </a:lnTo>
                    <a:lnTo>
                      <a:pt x="113" y="199"/>
                    </a:lnTo>
                    <a:lnTo>
                      <a:pt x="113" y="206"/>
                    </a:lnTo>
                    <a:lnTo>
                      <a:pt x="160" y="206"/>
                    </a:lnTo>
                    <a:lnTo>
                      <a:pt x="160" y="9"/>
                    </a:lnTo>
                    <a:lnTo>
                      <a:pt x="178" y="9"/>
                    </a:lnTo>
                    <a:lnTo>
                      <a:pt x="178" y="0"/>
                    </a:lnTo>
                    <a:lnTo>
                      <a:pt x="218" y="0"/>
                    </a:lnTo>
                    <a:lnTo>
                      <a:pt x="218" y="9"/>
                    </a:lnTo>
                    <a:lnTo>
                      <a:pt x="231" y="9"/>
                    </a:lnTo>
                    <a:lnTo>
                      <a:pt x="231" y="206"/>
                    </a:lnTo>
                    <a:lnTo>
                      <a:pt x="245" y="206"/>
                    </a:lnTo>
                    <a:lnTo>
                      <a:pt x="245" y="214"/>
                    </a:lnTo>
                    <a:lnTo>
                      <a:pt x="296" y="214"/>
                    </a:lnTo>
                    <a:lnTo>
                      <a:pt x="296" y="218"/>
                    </a:lnTo>
                    <a:lnTo>
                      <a:pt x="245" y="218"/>
                    </a:lnTo>
                    <a:lnTo>
                      <a:pt x="231" y="218"/>
                    </a:lnTo>
                    <a:lnTo>
                      <a:pt x="160" y="218"/>
                    </a:lnTo>
                    <a:lnTo>
                      <a:pt x="130" y="218"/>
                    </a:lnTo>
                    <a:lnTo>
                      <a:pt x="84" y="218"/>
                    </a:lnTo>
                    <a:lnTo>
                      <a:pt x="80" y="218"/>
                    </a:lnTo>
                    <a:lnTo>
                      <a:pt x="50" y="218"/>
                    </a:lnTo>
                    <a:lnTo>
                      <a:pt x="0" y="218"/>
                    </a:lnTo>
                    <a:lnTo>
                      <a:pt x="0" y="4"/>
                    </a:lnTo>
                    <a:lnTo>
                      <a:pt x="50" y="4"/>
                    </a:lnTo>
                    <a:lnTo>
                      <a:pt x="50" y="25"/>
                    </a:lnTo>
                    <a:lnTo>
                      <a:pt x="84" y="25"/>
                    </a:lnTo>
                    <a:lnTo>
                      <a:pt x="84" y="193"/>
                    </a:lnTo>
                    <a:lnTo>
                      <a:pt x="84" y="19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6" name="任意多边形 17">
                <a:extLst>
                  <a:ext uri="{FF2B5EF4-FFF2-40B4-BE49-F238E27FC236}">
                    <a16:creationId xmlns:a16="http://schemas.microsoft.com/office/drawing/2014/main" id="{20F90D1C-8155-DDC8-8328-F6394725F618}"/>
                  </a:ext>
                </a:extLst>
              </p:cNvPr>
              <p:cNvSpPr/>
              <p:nvPr/>
            </p:nvSpPr>
            <p:spPr bwMode="auto">
              <a:xfrm>
                <a:off x="35399" y="5882292"/>
                <a:ext cx="377587" cy="171096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0 h 58"/>
                  <a:gd name="T4" fmla="*/ 129 w 129"/>
                  <a:gd name="T5" fmla="*/ 58 h 58"/>
                  <a:gd name="T6" fmla="*/ 0 w 129"/>
                  <a:gd name="T7" fmla="*/ 58 h 58"/>
                  <a:gd name="T8" fmla="*/ 0 w 129"/>
                  <a:gd name="T9" fmla="*/ 0 h 58"/>
                  <a:gd name="T10" fmla="*/ 0 w 129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0"/>
                    </a:lnTo>
                    <a:lnTo>
                      <a:pt x="129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7" name="任意多边形 18">
                <a:extLst>
                  <a:ext uri="{FF2B5EF4-FFF2-40B4-BE49-F238E27FC236}">
                    <a16:creationId xmlns:a16="http://schemas.microsoft.com/office/drawing/2014/main" id="{57C899CF-0FB6-D16F-C3F0-18405F57E39A}"/>
                  </a:ext>
                </a:extLst>
              </p:cNvPr>
              <p:cNvSpPr/>
              <p:nvPr/>
            </p:nvSpPr>
            <p:spPr bwMode="auto">
              <a:xfrm>
                <a:off x="2796502" y="4887064"/>
                <a:ext cx="595877" cy="1166323"/>
              </a:xfrm>
              <a:custGeom>
                <a:avLst/>
                <a:gdLst>
                  <a:gd name="T0" fmla="*/ 145 w 200"/>
                  <a:gd name="T1" fmla="*/ 446 h 538"/>
                  <a:gd name="T2" fmla="*/ 195 w 200"/>
                  <a:gd name="T3" fmla="*/ 446 h 538"/>
                  <a:gd name="T4" fmla="*/ 195 w 200"/>
                  <a:gd name="T5" fmla="*/ 456 h 538"/>
                  <a:gd name="T6" fmla="*/ 200 w 200"/>
                  <a:gd name="T7" fmla="*/ 456 h 538"/>
                  <a:gd name="T8" fmla="*/ 200 w 200"/>
                  <a:gd name="T9" fmla="*/ 538 h 538"/>
                  <a:gd name="T10" fmla="*/ 145 w 200"/>
                  <a:gd name="T11" fmla="*/ 538 h 538"/>
                  <a:gd name="T12" fmla="*/ 95 w 200"/>
                  <a:gd name="T13" fmla="*/ 538 h 538"/>
                  <a:gd name="T14" fmla="*/ 46 w 200"/>
                  <a:gd name="T15" fmla="*/ 538 h 538"/>
                  <a:gd name="T16" fmla="*/ 34 w 200"/>
                  <a:gd name="T17" fmla="*/ 538 h 538"/>
                  <a:gd name="T18" fmla="*/ 0 w 200"/>
                  <a:gd name="T19" fmla="*/ 538 h 538"/>
                  <a:gd name="T20" fmla="*/ 0 w 200"/>
                  <a:gd name="T21" fmla="*/ 482 h 538"/>
                  <a:gd name="T22" fmla="*/ 34 w 200"/>
                  <a:gd name="T23" fmla="*/ 482 h 538"/>
                  <a:gd name="T24" fmla="*/ 34 w 200"/>
                  <a:gd name="T25" fmla="*/ 287 h 538"/>
                  <a:gd name="T26" fmla="*/ 55 w 200"/>
                  <a:gd name="T27" fmla="*/ 287 h 538"/>
                  <a:gd name="T28" fmla="*/ 55 w 200"/>
                  <a:gd name="T29" fmla="*/ 152 h 538"/>
                  <a:gd name="T30" fmla="*/ 55 w 200"/>
                  <a:gd name="T31" fmla="*/ 146 h 538"/>
                  <a:gd name="T32" fmla="*/ 67 w 200"/>
                  <a:gd name="T33" fmla="*/ 146 h 538"/>
                  <a:gd name="T34" fmla="*/ 67 w 200"/>
                  <a:gd name="T35" fmla="*/ 64 h 538"/>
                  <a:gd name="T36" fmla="*/ 72 w 200"/>
                  <a:gd name="T37" fmla="*/ 64 h 538"/>
                  <a:gd name="T38" fmla="*/ 74 w 200"/>
                  <a:gd name="T39" fmla="*/ 31 h 538"/>
                  <a:gd name="T40" fmla="*/ 76 w 200"/>
                  <a:gd name="T41" fmla="*/ 64 h 538"/>
                  <a:gd name="T42" fmla="*/ 84 w 200"/>
                  <a:gd name="T43" fmla="*/ 64 h 538"/>
                  <a:gd name="T44" fmla="*/ 86 w 200"/>
                  <a:gd name="T45" fmla="*/ 0 h 538"/>
                  <a:gd name="T46" fmla="*/ 88 w 200"/>
                  <a:gd name="T47" fmla="*/ 64 h 538"/>
                  <a:gd name="T48" fmla="*/ 99 w 200"/>
                  <a:gd name="T49" fmla="*/ 64 h 538"/>
                  <a:gd name="T50" fmla="*/ 99 w 200"/>
                  <a:gd name="T51" fmla="*/ 64 h 538"/>
                  <a:gd name="T52" fmla="*/ 95 w 200"/>
                  <a:gd name="T53" fmla="*/ 64 h 538"/>
                  <a:gd name="T54" fmla="*/ 97 w 200"/>
                  <a:gd name="T55" fmla="*/ 23 h 538"/>
                  <a:gd name="T56" fmla="*/ 99 w 200"/>
                  <a:gd name="T57" fmla="*/ 60 h 538"/>
                  <a:gd name="T58" fmla="*/ 109 w 200"/>
                  <a:gd name="T59" fmla="*/ 60 h 538"/>
                  <a:gd name="T60" fmla="*/ 109 w 200"/>
                  <a:gd name="T61" fmla="*/ 52 h 538"/>
                  <a:gd name="T62" fmla="*/ 111 w 200"/>
                  <a:gd name="T63" fmla="*/ 64 h 538"/>
                  <a:gd name="T64" fmla="*/ 109 w 200"/>
                  <a:gd name="T65" fmla="*/ 64 h 538"/>
                  <a:gd name="T66" fmla="*/ 109 w 200"/>
                  <a:gd name="T67" fmla="*/ 64 h 538"/>
                  <a:gd name="T68" fmla="*/ 111 w 200"/>
                  <a:gd name="T69" fmla="*/ 64 h 538"/>
                  <a:gd name="T70" fmla="*/ 111 w 200"/>
                  <a:gd name="T71" fmla="*/ 146 h 538"/>
                  <a:gd name="T72" fmla="*/ 120 w 200"/>
                  <a:gd name="T73" fmla="*/ 146 h 538"/>
                  <a:gd name="T74" fmla="*/ 120 w 200"/>
                  <a:gd name="T75" fmla="*/ 152 h 538"/>
                  <a:gd name="T76" fmla="*/ 128 w 200"/>
                  <a:gd name="T77" fmla="*/ 152 h 538"/>
                  <a:gd name="T78" fmla="*/ 128 w 200"/>
                  <a:gd name="T79" fmla="*/ 287 h 538"/>
                  <a:gd name="T80" fmla="*/ 145 w 200"/>
                  <a:gd name="T81" fmla="*/ 287 h 538"/>
                  <a:gd name="T82" fmla="*/ 145 w 200"/>
                  <a:gd name="T83" fmla="*/ 446 h 538"/>
                  <a:gd name="T84" fmla="*/ 145 w 200"/>
                  <a:gd name="T85" fmla="*/ 44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0" h="538">
                    <a:moveTo>
                      <a:pt x="145" y="446"/>
                    </a:moveTo>
                    <a:lnTo>
                      <a:pt x="195" y="446"/>
                    </a:lnTo>
                    <a:lnTo>
                      <a:pt x="195" y="456"/>
                    </a:lnTo>
                    <a:lnTo>
                      <a:pt x="200" y="456"/>
                    </a:lnTo>
                    <a:lnTo>
                      <a:pt x="200" y="538"/>
                    </a:lnTo>
                    <a:lnTo>
                      <a:pt x="145" y="538"/>
                    </a:lnTo>
                    <a:lnTo>
                      <a:pt x="95" y="538"/>
                    </a:lnTo>
                    <a:lnTo>
                      <a:pt x="46" y="538"/>
                    </a:lnTo>
                    <a:lnTo>
                      <a:pt x="34" y="538"/>
                    </a:lnTo>
                    <a:lnTo>
                      <a:pt x="0" y="538"/>
                    </a:lnTo>
                    <a:lnTo>
                      <a:pt x="0" y="482"/>
                    </a:lnTo>
                    <a:lnTo>
                      <a:pt x="34" y="482"/>
                    </a:lnTo>
                    <a:lnTo>
                      <a:pt x="34" y="287"/>
                    </a:lnTo>
                    <a:lnTo>
                      <a:pt x="55" y="287"/>
                    </a:lnTo>
                    <a:lnTo>
                      <a:pt x="55" y="152"/>
                    </a:lnTo>
                    <a:lnTo>
                      <a:pt x="55" y="146"/>
                    </a:lnTo>
                    <a:lnTo>
                      <a:pt x="67" y="146"/>
                    </a:lnTo>
                    <a:lnTo>
                      <a:pt x="67" y="64"/>
                    </a:lnTo>
                    <a:lnTo>
                      <a:pt x="72" y="64"/>
                    </a:lnTo>
                    <a:lnTo>
                      <a:pt x="74" y="31"/>
                    </a:lnTo>
                    <a:lnTo>
                      <a:pt x="76" y="64"/>
                    </a:lnTo>
                    <a:lnTo>
                      <a:pt x="84" y="64"/>
                    </a:lnTo>
                    <a:lnTo>
                      <a:pt x="86" y="0"/>
                    </a:lnTo>
                    <a:lnTo>
                      <a:pt x="88" y="64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5" y="64"/>
                    </a:lnTo>
                    <a:lnTo>
                      <a:pt x="97" y="23"/>
                    </a:lnTo>
                    <a:lnTo>
                      <a:pt x="99" y="60"/>
                    </a:lnTo>
                    <a:lnTo>
                      <a:pt x="109" y="60"/>
                    </a:lnTo>
                    <a:lnTo>
                      <a:pt x="109" y="52"/>
                    </a:lnTo>
                    <a:lnTo>
                      <a:pt x="111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146"/>
                    </a:lnTo>
                    <a:lnTo>
                      <a:pt x="120" y="146"/>
                    </a:lnTo>
                    <a:lnTo>
                      <a:pt x="120" y="152"/>
                    </a:lnTo>
                    <a:lnTo>
                      <a:pt x="128" y="152"/>
                    </a:lnTo>
                    <a:lnTo>
                      <a:pt x="128" y="287"/>
                    </a:lnTo>
                    <a:lnTo>
                      <a:pt x="145" y="287"/>
                    </a:lnTo>
                    <a:lnTo>
                      <a:pt x="145" y="446"/>
                    </a:lnTo>
                    <a:lnTo>
                      <a:pt x="145" y="44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8" name="任意多边形 19">
                <a:extLst>
                  <a:ext uri="{FF2B5EF4-FFF2-40B4-BE49-F238E27FC236}">
                    <a16:creationId xmlns:a16="http://schemas.microsoft.com/office/drawing/2014/main" id="{88E752F0-D026-15C4-60F0-324615A6C3DB}"/>
                  </a:ext>
                </a:extLst>
              </p:cNvPr>
              <p:cNvSpPr/>
              <p:nvPr/>
            </p:nvSpPr>
            <p:spPr bwMode="auto">
              <a:xfrm>
                <a:off x="4708034" y="6006189"/>
                <a:ext cx="631276" cy="47199"/>
              </a:xfrm>
              <a:custGeom>
                <a:avLst/>
                <a:gdLst>
                  <a:gd name="T0" fmla="*/ 0 w 212"/>
                  <a:gd name="T1" fmla="*/ 0 h 15"/>
                  <a:gd name="T2" fmla="*/ 212 w 212"/>
                  <a:gd name="T3" fmla="*/ 0 h 15"/>
                  <a:gd name="T4" fmla="*/ 212 w 212"/>
                  <a:gd name="T5" fmla="*/ 15 h 15"/>
                  <a:gd name="T6" fmla="*/ 0 w 212"/>
                  <a:gd name="T7" fmla="*/ 15 h 15"/>
                  <a:gd name="T8" fmla="*/ 0 w 212"/>
                  <a:gd name="T9" fmla="*/ 0 h 15"/>
                  <a:gd name="T10" fmla="*/ 0 w 212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15">
                    <a:moveTo>
                      <a:pt x="0" y="0"/>
                    </a:moveTo>
                    <a:lnTo>
                      <a:pt x="212" y="0"/>
                    </a:lnTo>
                    <a:lnTo>
                      <a:pt x="212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9" name="任意多边形 20">
                <a:extLst>
                  <a:ext uri="{FF2B5EF4-FFF2-40B4-BE49-F238E27FC236}">
                    <a16:creationId xmlns:a16="http://schemas.microsoft.com/office/drawing/2014/main" id="{D3217079-4684-0F10-2357-3602686E162E}"/>
                  </a:ext>
                </a:extLst>
              </p:cNvPr>
              <p:cNvSpPr/>
              <p:nvPr/>
            </p:nvSpPr>
            <p:spPr bwMode="auto">
              <a:xfrm>
                <a:off x="6503219" y="4891127"/>
                <a:ext cx="306789" cy="1162261"/>
              </a:xfrm>
              <a:custGeom>
                <a:avLst/>
                <a:gdLst>
                  <a:gd name="T0" fmla="*/ 42 w 105"/>
                  <a:gd name="T1" fmla="*/ 17 h 394"/>
                  <a:gd name="T2" fmla="*/ 92 w 105"/>
                  <a:gd name="T3" fmla="*/ 0 h 394"/>
                  <a:gd name="T4" fmla="*/ 102 w 105"/>
                  <a:gd name="T5" fmla="*/ 0 h 394"/>
                  <a:gd name="T6" fmla="*/ 102 w 105"/>
                  <a:gd name="T7" fmla="*/ 29 h 394"/>
                  <a:gd name="T8" fmla="*/ 105 w 105"/>
                  <a:gd name="T9" fmla="*/ 29 h 394"/>
                  <a:gd name="T10" fmla="*/ 105 w 105"/>
                  <a:gd name="T11" fmla="*/ 122 h 394"/>
                  <a:gd name="T12" fmla="*/ 105 w 105"/>
                  <a:gd name="T13" fmla="*/ 155 h 394"/>
                  <a:gd name="T14" fmla="*/ 105 w 105"/>
                  <a:gd name="T15" fmla="*/ 205 h 394"/>
                  <a:gd name="T16" fmla="*/ 105 w 105"/>
                  <a:gd name="T17" fmla="*/ 218 h 394"/>
                  <a:gd name="T18" fmla="*/ 105 w 105"/>
                  <a:gd name="T19" fmla="*/ 298 h 394"/>
                  <a:gd name="T20" fmla="*/ 105 w 105"/>
                  <a:gd name="T21" fmla="*/ 331 h 394"/>
                  <a:gd name="T22" fmla="*/ 105 w 105"/>
                  <a:gd name="T23" fmla="*/ 394 h 394"/>
                  <a:gd name="T24" fmla="*/ 0 w 105"/>
                  <a:gd name="T25" fmla="*/ 394 h 394"/>
                  <a:gd name="T26" fmla="*/ 0 w 105"/>
                  <a:gd name="T27" fmla="*/ 218 h 394"/>
                  <a:gd name="T28" fmla="*/ 10 w 105"/>
                  <a:gd name="T29" fmla="*/ 218 h 394"/>
                  <a:gd name="T30" fmla="*/ 10 w 105"/>
                  <a:gd name="T31" fmla="*/ 155 h 394"/>
                  <a:gd name="T32" fmla="*/ 21 w 105"/>
                  <a:gd name="T33" fmla="*/ 155 h 394"/>
                  <a:gd name="T34" fmla="*/ 21 w 105"/>
                  <a:gd name="T35" fmla="*/ 122 h 394"/>
                  <a:gd name="T36" fmla="*/ 39 w 105"/>
                  <a:gd name="T37" fmla="*/ 122 h 394"/>
                  <a:gd name="T38" fmla="*/ 39 w 105"/>
                  <a:gd name="T39" fmla="*/ 29 h 394"/>
                  <a:gd name="T40" fmla="*/ 42 w 105"/>
                  <a:gd name="T41" fmla="*/ 29 h 394"/>
                  <a:gd name="T42" fmla="*/ 42 w 105"/>
                  <a:gd name="T43" fmla="*/ 17 h 394"/>
                  <a:gd name="T44" fmla="*/ 42 w 105"/>
                  <a:gd name="T45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" h="394">
                    <a:moveTo>
                      <a:pt x="42" y="17"/>
                    </a:moveTo>
                    <a:lnTo>
                      <a:pt x="92" y="0"/>
                    </a:lnTo>
                    <a:lnTo>
                      <a:pt x="102" y="0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122"/>
                    </a:lnTo>
                    <a:lnTo>
                      <a:pt x="105" y="155"/>
                    </a:lnTo>
                    <a:lnTo>
                      <a:pt x="105" y="205"/>
                    </a:lnTo>
                    <a:lnTo>
                      <a:pt x="105" y="218"/>
                    </a:lnTo>
                    <a:lnTo>
                      <a:pt x="105" y="298"/>
                    </a:lnTo>
                    <a:lnTo>
                      <a:pt x="105" y="331"/>
                    </a:lnTo>
                    <a:lnTo>
                      <a:pt x="105" y="394"/>
                    </a:lnTo>
                    <a:lnTo>
                      <a:pt x="0" y="394"/>
                    </a:lnTo>
                    <a:lnTo>
                      <a:pt x="0" y="218"/>
                    </a:lnTo>
                    <a:lnTo>
                      <a:pt x="10" y="218"/>
                    </a:lnTo>
                    <a:lnTo>
                      <a:pt x="10" y="155"/>
                    </a:lnTo>
                    <a:lnTo>
                      <a:pt x="21" y="155"/>
                    </a:lnTo>
                    <a:lnTo>
                      <a:pt x="21" y="122"/>
                    </a:lnTo>
                    <a:lnTo>
                      <a:pt x="39" y="122"/>
                    </a:lnTo>
                    <a:lnTo>
                      <a:pt x="39" y="29"/>
                    </a:lnTo>
                    <a:lnTo>
                      <a:pt x="42" y="29"/>
                    </a:lnTo>
                    <a:lnTo>
                      <a:pt x="42" y="17"/>
                    </a:lnTo>
                    <a:lnTo>
                      <a:pt x="42" y="1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0" name="任意多边形 21">
                <a:extLst>
                  <a:ext uri="{FF2B5EF4-FFF2-40B4-BE49-F238E27FC236}">
                    <a16:creationId xmlns:a16="http://schemas.microsoft.com/office/drawing/2014/main" id="{E6902FBA-17E0-C172-81B2-A02B154E038F}"/>
                  </a:ext>
                </a:extLst>
              </p:cNvPr>
              <p:cNvSpPr/>
              <p:nvPr/>
            </p:nvSpPr>
            <p:spPr bwMode="auto">
              <a:xfrm>
                <a:off x="6981101" y="5251015"/>
                <a:ext cx="1103260" cy="802372"/>
              </a:xfrm>
              <a:custGeom>
                <a:avLst/>
                <a:gdLst>
                  <a:gd name="T0" fmla="*/ 109 w 375"/>
                  <a:gd name="T1" fmla="*/ 163 h 272"/>
                  <a:gd name="T2" fmla="*/ 138 w 375"/>
                  <a:gd name="T3" fmla="*/ 151 h 272"/>
                  <a:gd name="T4" fmla="*/ 145 w 375"/>
                  <a:gd name="T5" fmla="*/ 140 h 272"/>
                  <a:gd name="T6" fmla="*/ 147 w 375"/>
                  <a:gd name="T7" fmla="*/ 140 h 272"/>
                  <a:gd name="T8" fmla="*/ 155 w 375"/>
                  <a:gd name="T9" fmla="*/ 151 h 272"/>
                  <a:gd name="T10" fmla="*/ 183 w 375"/>
                  <a:gd name="T11" fmla="*/ 163 h 272"/>
                  <a:gd name="T12" fmla="*/ 183 w 375"/>
                  <a:gd name="T13" fmla="*/ 169 h 272"/>
                  <a:gd name="T14" fmla="*/ 178 w 375"/>
                  <a:gd name="T15" fmla="*/ 169 h 272"/>
                  <a:gd name="T16" fmla="*/ 178 w 375"/>
                  <a:gd name="T17" fmla="*/ 190 h 272"/>
                  <a:gd name="T18" fmla="*/ 358 w 375"/>
                  <a:gd name="T19" fmla="*/ 190 h 272"/>
                  <a:gd name="T20" fmla="*/ 358 w 375"/>
                  <a:gd name="T21" fmla="*/ 199 h 272"/>
                  <a:gd name="T22" fmla="*/ 375 w 375"/>
                  <a:gd name="T23" fmla="*/ 199 h 272"/>
                  <a:gd name="T24" fmla="*/ 375 w 375"/>
                  <a:gd name="T25" fmla="*/ 272 h 272"/>
                  <a:gd name="T26" fmla="*/ 0 w 375"/>
                  <a:gd name="T27" fmla="*/ 272 h 272"/>
                  <a:gd name="T28" fmla="*/ 0 w 375"/>
                  <a:gd name="T29" fmla="*/ 199 h 272"/>
                  <a:gd name="T30" fmla="*/ 17 w 375"/>
                  <a:gd name="T31" fmla="*/ 199 h 272"/>
                  <a:gd name="T32" fmla="*/ 17 w 375"/>
                  <a:gd name="T33" fmla="*/ 190 h 272"/>
                  <a:gd name="T34" fmla="*/ 27 w 375"/>
                  <a:gd name="T35" fmla="*/ 190 h 272"/>
                  <a:gd name="T36" fmla="*/ 27 w 375"/>
                  <a:gd name="T37" fmla="*/ 71 h 272"/>
                  <a:gd name="T38" fmla="*/ 30 w 375"/>
                  <a:gd name="T39" fmla="*/ 71 h 272"/>
                  <a:gd name="T40" fmla="*/ 30 w 375"/>
                  <a:gd name="T41" fmla="*/ 50 h 272"/>
                  <a:gd name="T42" fmla="*/ 34 w 375"/>
                  <a:gd name="T43" fmla="*/ 50 h 272"/>
                  <a:gd name="T44" fmla="*/ 34 w 375"/>
                  <a:gd name="T45" fmla="*/ 27 h 272"/>
                  <a:gd name="T46" fmla="*/ 38 w 375"/>
                  <a:gd name="T47" fmla="*/ 27 h 272"/>
                  <a:gd name="T48" fmla="*/ 38 w 375"/>
                  <a:gd name="T49" fmla="*/ 18 h 272"/>
                  <a:gd name="T50" fmla="*/ 42 w 375"/>
                  <a:gd name="T51" fmla="*/ 18 h 272"/>
                  <a:gd name="T52" fmla="*/ 51 w 375"/>
                  <a:gd name="T53" fmla="*/ 0 h 272"/>
                  <a:gd name="T54" fmla="*/ 55 w 375"/>
                  <a:gd name="T55" fmla="*/ 0 h 272"/>
                  <a:gd name="T56" fmla="*/ 65 w 375"/>
                  <a:gd name="T57" fmla="*/ 18 h 272"/>
                  <a:gd name="T58" fmla="*/ 69 w 375"/>
                  <a:gd name="T59" fmla="*/ 18 h 272"/>
                  <a:gd name="T60" fmla="*/ 69 w 375"/>
                  <a:gd name="T61" fmla="*/ 27 h 272"/>
                  <a:gd name="T62" fmla="*/ 73 w 375"/>
                  <a:gd name="T63" fmla="*/ 27 h 272"/>
                  <a:gd name="T64" fmla="*/ 73 w 375"/>
                  <a:gd name="T65" fmla="*/ 50 h 272"/>
                  <a:gd name="T66" fmla="*/ 76 w 375"/>
                  <a:gd name="T67" fmla="*/ 50 h 272"/>
                  <a:gd name="T68" fmla="*/ 76 w 375"/>
                  <a:gd name="T69" fmla="*/ 71 h 272"/>
                  <a:gd name="T70" fmla="*/ 80 w 375"/>
                  <a:gd name="T71" fmla="*/ 71 h 272"/>
                  <a:gd name="T72" fmla="*/ 80 w 375"/>
                  <a:gd name="T73" fmla="*/ 190 h 272"/>
                  <a:gd name="T74" fmla="*/ 115 w 375"/>
                  <a:gd name="T75" fmla="*/ 190 h 272"/>
                  <a:gd name="T76" fmla="*/ 115 w 375"/>
                  <a:gd name="T77" fmla="*/ 169 h 272"/>
                  <a:gd name="T78" fmla="*/ 109 w 375"/>
                  <a:gd name="T79" fmla="*/ 169 h 272"/>
                  <a:gd name="T80" fmla="*/ 109 w 375"/>
                  <a:gd name="T81" fmla="*/ 163 h 272"/>
                  <a:gd name="T82" fmla="*/ 109 w 375"/>
                  <a:gd name="T83" fmla="*/ 1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5" h="272">
                    <a:moveTo>
                      <a:pt x="109" y="163"/>
                    </a:moveTo>
                    <a:lnTo>
                      <a:pt x="138" y="151"/>
                    </a:lnTo>
                    <a:lnTo>
                      <a:pt x="145" y="140"/>
                    </a:lnTo>
                    <a:lnTo>
                      <a:pt x="147" y="140"/>
                    </a:lnTo>
                    <a:lnTo>
                      <a:pt x="155" y="151"/>
                    </a:lnTo>
                    <a:lnTo>
                      <a:pt x="183" y="163"/>
                    </a:lnTo>
                    <a:lnTo>
                      <a:pt x="183" y="169"/>
                    </a:lnTo>
                    <a:lnTo>
                      <a:pt x="178" y="169"/>
                    </a:lnTo>
                    <a:lnTo>
                      <a:pt x="178" y="190"/>
                    </a:lnTo>
                    <a:lnTo>
                      <a:pt x="358" y="190"/>
                    </a:lnTo>
                    <a:lnTo>
                      <a:pt x="358" y="199"/>
                    </a:lnTo>
                    <a:lnTo>
                      <a:pt x="375" y="199"/>
                    </a:lnTo>
                    <a:lnTo>
                      <a:pt x="375" y="272"/>
                    </a:lnTo>
                    <a:lnTo>
                      <a:pt x="0" y="272"/>
                    </a:lnTo>
                    <a:lnTo>
                      <a:pt x="0" y="199"/>
                    </a:lnTo>
                    <a:lnTo>
                      <a:pt x="17" y="199"/>
                    </a:lnTo>
                    <a:lnTo>
                      <a:pt x="17" y="190"/>
                    </a:lnTo>
                    <a:lnTo>
                      <a:pt x="27" y="190"/>
                    </a:lnTo>
                    <a:lnTo>
                      <a:pt x="27" y="71"/>
                    </a:lnTo>
                    <a:lnTo>
                      <a:pt x="30" y="71"/>
                    </a:lnTo>
                    <a:lnTo>
                      <a:pt x="30" y="50"/>
                    </a:lnTo>
                    <a:lnTo>
                      <a:pt x="34" y="50"/>
                    </a:lnTo>
                    <a:lnTo>
                      <a:pt x="34" y="27"/>
                    </a:lnTo>
                    <a:lnTo>
                      <a:pt x="38" y="27"/>
                    </a:lnTo>
                    <a:lnTo>
                      <a:pt x="38" y="18"/>
                    </a:lnTo>
                    <a:lnTo>
                      <a:pt x="42" y="18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18"/>
                    </a:lnTo>
                    <a:lnTo>
                      <a:pt x="69" y="18"/>
                    </a:lnTo>
                    <a:lnTo>
                      <a:pt x="69" y="27"/>
                    </a:lnTo>
                    <a:lnTo>
                      <a:pt x="73" y="27"/>
                    </a:lnTo>
                    <a:lnTo>
                      <a:pt x="73" y="50"/>
                    </a:lnTo>
                    <a:lnTo>
                      <a:pt x="76" y="50"/>
                    </a:lnTo>
                    <a:lnTo>
                      <a:pt x="76" y="71"/>
                    </a:lnTo>
                    <a:lnTo>
                      <a:pt x="80" y="71"/>
                    </a:lnTo>
                    <a:lnTo>
                      <a:pt x="80" y="190"/>
                    </a:lnTo>
                    <a:lnTo>
                      <a:pt x="115" y="190"/>
                    </a:lnTo>
                    <a:lnTo>
                      <a:pt x="115" y="169"/>
                    </a:lnTo>
                    <a:lnTo>
                      <a:pt x="109" y="169"/>
                    </a:lnTo>
                    <a:lnTo>
                      <a:pt x="109" y="163"/>
                    </a:lnTo>
                    <a:lnTo>
                      <a:pt x="109" y="16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1" name="任意多边形 22">
                <a:extLst>
                  <a:ext uri="{FF2B5EF4-FFF2-40B4-BE49-F238E27FC236}">
                    <a16:creationId xmlns:a16="http://schemas.microsoft.com/office/drawing/2014/main" id="{D2325AE1-B4AC-7C6A-906E-44CE6906A000}"/>
                  </a:ext>
                </a:extLst>
              </p:cNvPr>
              <p:cNvSpPr/>
              <p:nvPr/>
            </p:nvSpPr>
            <p:spPr bwMode="auto">
              <a:xfrm>
                <a:off x="8113861" y="5852794"/>
                <a:ext cx="106196" cy="200593"/>
              </a:xfrm>
              <a:custGeom>
                <a:avLst/>
                <a:gdLst>
                  <a:gd name="T0" fmla="*/ 0 w 37"/>
                  <a:gd name="T1" fmla="*/ 0 h 67"/>
                  <a:gd name="T2" fmla="*/ 37 w 37"/>
                  <a:gd name="T3" fmla="*/ 0 h 67"/>
                  <a:gd name="T4" fmla="*/ 37 w 37"/>
                  <a:gd name="T5" fmla="*/ 67 h 67"/>
                  <a:gd name="T6" fmla="*/ 0 w 37"/>
                  <a:gd name="T7" fmla="*/ 67 h 67"/>
                  <a:gd name="T8" fmla="*/ 0 w 37"/>
                  <a:gd name="T9" fmla="*/ 0 h 67"/>
                  <a:gd name="T10" fmla="*/ 0 w 3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7">
                    <a:moveTo>
                      <a:pt x="0" y="0"/>
                    </a:moveTo>
                    <a:lnTo>
                      <a:pt x="37" y="0"/>
                    </a:lnTo>
                    <a:lnTo>
                      <a:pt x="3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2" name="任意多边形 23">
                <a:extLst>
                  <a:ext uri="{FF2B5EF4-FFF2-40B4-BE49-F238E27FC236}">
                    <a16:creationId xmlns:a16="http://schemas.microsoft.com/office/drawing/2014/main" id="{0A0A5E88-5971-8E12-D408-17A781867D0A}"/>
                  </a:ext>
                </a:extLst>
              </p:cNvPr>
              <p:cNvSpPr/>
              <p:nvPr/>
            </p:nvSpPr>
            <p:spPr bwMode="auto">
              <a:xfrm>
                <a:off x="8190561" y="5905891"/>
                <a:ext cx="318589" cy="147496"/>
              </a:xfrm>
              <a:custGeom>
                <a:avLst/>
                <a:gdLst>
                  <a:gd name="T0" fmla="*/ 63 w 109"/>
                  <a:gd name="T1" fmla="*/ 0 h 50"/>
                  <a:gd name="T2" fmla="*/ 109 w 109"/>
                  <a:gd name="T3" fmla="*/ 0 h 50"/>
                  <a:gd name="T4" fmla="*/ 109 w 109"/>
                  <a:gd name="T5" fmla="*/ 25 h 50"/>
                  <a:gd name="T6" fmla="*/ 109 w 109"/>
                  <a:gd name="T7" fmla="*/ 50 h 50"/>
                  <a:gd name="T8" fmla="*/ 63 w 109"/>
                  <a:gd name="T9" fmla="*/ 50 h 50"/>
                  <a:gd name="T10" fmla="*/ 0 w 109"/>
                  <a:gd name="T11" fmla="*/ 50 h 50"/>
                  <a:gd name="T12" fmla="*/ 0 w 109"/>
                  <a:gd name="T13" fmla="*/ 25 h 50"/>
                  <a:gd name="T14" fmla="*/ 63 w 109"/>
                  <a:gd name="T15" fmla="*/ 25 h 50"/>
                  <a:gd name="T16" fmla="*/ 63 w 109"/>
                  <a:gd name="T17" fmla="*/ 0 h 50"/>
                  <a:gd name="T18" fmla="*/ 63 w 10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50">
                    <a:moveTo>
                      <a:pt x="63" y="0"/>
                    </a:moveTo>
                    <a:lnTo>
                      <a:pt x="109" y="0"/>
                    </a:lnTo>
                    <a:lnTo>
                      <a:pt x="109" y="25"/>
                    </a:lnTo>
                    <a:lnTo>
                      <a:pt x="109" y="50"/>
                    </a:lnTo>
                    <a:lnTo>
                      <a:pt x="63" y="50"/>
                    </a:lnTo>
                    <a:lnTo>
                      <a:pt x="0" y="50"/>
                    </a:lnTo>
                    <a:lnTo>
                      <a:pt x="0" y="25"/>
                    </a:lnTo>
                    <a:lnTo>
                      <a:pt x="63" y="25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3" name="任意多边形 24">
                <a:extLst>
                  <a:ext uri="{FF2B5EF4-FFF2-40B4-BE49-F238E27FC236}">
                    <a16:creationId xmlns:a16="http://schemas.microsoft.com/office/drawing/2014/main" id="{DA005174-46FF-0296-A0C6-CB74EB3C40A4}"/>
                  </a:ext>
                </a:extLst>
              </p:cNvPr>
              <p:cNvSpPr/>
              <p:nvPr/>
            </p:nvSpPr>
            <p:spPr bwMode="auto">
              <a:xfrm>
                <a:off x="8420651" y="5522406"/>
                <a:ext cx="277288" cy="530981"/>
              </a:xfrm>
              <a:custGeom>
                <a:avLst/>
                <a:gdLst>
                  <a:gd name="T0" fmla="*/ 30 w 93"/>
                  <a:gd name="T1" fmla="*/ 27 h 180"/>
                  <a:gd name="T2" fmla="*/ 44 w 93"/>
                  <a:gd name="T3" fmla="*/ 0 h 180"/>
                  <a:gd name="T4" fmla="*/ 49 w 93"/>
                  <a:gd name="T5" fmla="*/ 0 h 180"/>
                  <a:gd name="T6" fmla="*/ 63 w 93"/>
                  <a:gd name="T7" fmla="*/ 27 h 180"/>
                  <a:gd name="T8" fmla="*/ 68 w 93"/>
                  <a:gd name="T9" fmla="*/ 27 h 180"/>
                  <a:gd name="T10" fmla="*/ 68 w 93"/>
                  <a:gd name="T11" fmla="*/ 59 h 180"/>
                  <a:gd name="T12" fmla="*/ 93 w 93"/>
                  <a:gd name="T13" fmla="*/ 59 h 180"/>
                  <a:gd name="T14" fmla="*/ 93 w 93"/>
                  <a:gd name="T15" fmla="*/ 180 h 180"/>
                  <a:gd name="T16" fmla="*/ 0 w 93"/>
                  <a:gd name="T17" fmla="*/ 180 h 180"/>
                  <a:gd name="T18" fmla="*/ 0 w 93"/>
                  <a:gd name="T19" fmla="*/ 59 h 180"/>
                  <a:gd name="T20" fmla="*/ 24 w 93"/>
                  <a:gd name="T21" fmla="*/ 59 h 180"/>
                  <a:gd name="T22" fmla="*/ 24 w 93"/>
                  <a:gd name="T23" fmla="*/ 27 h 180"/>
                  <a:gd name="T24" fmla="*/ 30 w 93"/>
                  <a:gd name="T25" fmla="*/ 27 h 180"/>
                  <a:gd name="T26" fmla="*/ 30 w 93"/>
                  <a:gd name="T27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180">
                    <a:moveTo>
                      <a:pt x="30" y="27"/>
                    </a:moveTo>
                    <a:lnTo>
                      <a:pt x="44" y="0"/>
                    </a:lnTo>
                    <a:lnTo>
                      <a:pt x="49" y="0"/>
                    </a:lnTo>
                    <a:lnTo>
                      <a:pt x="63" y="27"/>
                    </a:lnTo>
                    <a:lnTo>
                      <a:pt x="68" y="27"/>
                    </a:lnTo>
                    <a:lnTo>
                      <a:pt x="68" y="59"/>
                    </a:lnTo>
                    <a:lnTo>
                      <a:pt x="93" y="59"/>
                    </a:lnTo>
                    <a:lnTo>
                      <a:pt x="93" y="180"/>
                    </a:lnTo>
                    <a:lnTo>
                      <a:pt x="0" y="180"/>
                    </a:lnTo>
                    <a:lnTo>
                      <a:pt x="0" y="59"/>
                    </a:lnTo>
                    <a:lnTo>
                      <a:pt x="24" y="59"/>
                    </a:lnTo>
                    <a:lnTo>
                      <a:pt x="24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4" name="任意多边形 25">
                <a:extLst>
                  <a:ext uri="{FF2B5EF4-FFF2-40B4-BE49-F238E27FC236}">
                    <a16:creationId xmlns:a16="http://schemas.microsoft.com/office/drawing/2014/main" id="{FBEC5E95-213F-6B20-7A64-EE458B900744}"/>
                  </a:ext>
                </a:extLst>
              </p:cNvPr>
              <p:cNvSpPr/>
              <p:nvPr/>
            </p:nvSpPr>
            <p:spPr bwMode="auto">
              <a:xfrm>
                <a:off x="8733341" y="5882292"/>
                <a:ext cx="117995" cy="171096"/>
              </a:xfrm>
              <a:custGeom>
                <a:avLst/>
                <a:gdLst>
                  <a:gd name="T0" fmla="*/ 0 w 40"/>
                  <a:gd name="T1" fmla="*/ 0 h 58"/>
                  <a:gd name="T2" fmla="*/ 40 w 40"/>
                  <a:gd name="T3" fmla="*/ 0 h 58"/>
                  <a:gd name="T4" fmla="*/ 40 w 40"/>
                  <a:gd name="T5" fmla="*/ 58 h 58"/>
                  <a:gd name="T6" fmla="*/ 0 w 40"/>
                  <a:gd name="T7" fmla="*/ 58 h 58"/>
                  <a:gd name="T8" fmla="*/ 0 w 40"/>
                  <a:gd name="T9" fmla="*/ 0 h 58"/>
                  <a:gd name="T10" fmla="*/ 0 w 40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8">
                    <a:moveTo>
                      <a:pt x="0" y="0"/>
                    </a:moveTo>
                    <a:lnTo>
                      <a:pt x="40" y="0"/>
                    </a:lnTo>
                    <a:lnTo>
                      <a:pt x="40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5" name="任意多边形 26">
                <a:extLst>
                  <a:ext uri="{FF2B5EF4-FFF2-40B4-BE49-F238E27FC236}">
                    <a16:creationId xmlns:a16="http://schemas.microsoft.com/office/drawing/2014/main" id="{42C5BFEA-4F08-EE9F-B884-6643648F4016}"/>
                  </a:ext>
                </a:extLst>
              </p:cNvPr>
              <p:cNvSpPr/>
              <p:nvPr/>
            </p:nvSpPr>
            <p:spPr bwMode="auto">
              <a:xfrm>
                <a:off x="8869035" y="5823294"/>
                <a:ext cx="112094" cy="230094"/>
              </a:xfrm>
              <a:custGeom>
                <a:avLst/>
                <a:gdLst>
                  <a:gd name="T0" fmla="*/ 0 w 38"/>
                  <a:gd name="T1" fmla="*/ 0 h 79"/>
                  <a:gd name="T2" fmla="*/ 38 w 38"/>
                  <a:gd name="T3" fmla="*/ 0 h 79"/>
                  <a:gd name="T4" fmla="*/ 38 w 38"/>
                  <a:gd name="T5" fmla="*/ 79 h 79"/>
                  <a:gd name="T6" fmla="*/ 0 w 38"/>
                  <a:gd name="T7" fmla="*/ 79 h 79"/>
                  <a:gd name="T8" fmla="*/ 0 w 38"/>
                  <a:gd name="T9" fmla="*/ 0 h 79"/>
                  <a:gd name="T10" fmla="*/ 0 w 38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79">
                    <a:moveTo>
                      <a:pt x="0" y="0"/>
                    </a:moveTo>
                    <a:lnTo>
                      <a:pt x="38" y="0"/>
                    </a:lnTo>
                    <a:lnTo>
                      <a:pt x="38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6" name="任意多边形 27">
                <a:extLst>
                  <a:ext uri="{FF2B5EF4-FFF2-40B4-BE49-F238E27FC236}">
                    <a16:creationId xmlns:a16="http://schemas.microsoft.com/office/drawing/2014/main" id="{9AC8EC8A-7D6F-BC6E-6E2E-4DB58A87AD51}"/>
                  </a:ext>
                </a:extLst>
              </p:cNvPr>
              <p:cNvSpPr/>
              <p:nvPr/>
            </p:nvSpPr>
            <p:spPr bwMode="auto">
              <a:xfrm>
                <a:off x="6107932" y="5882292"/>
                <a:ext cx="377587" cy="171096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0 h 58"/>
                  <a:gd name="T4" fmla="*/ 129 w 129"/>
                  <a:gd name="T5" fmla="*/ 58 h 58"/>
                  <a:gd name="T6" fmla="*/ 0 w 129"/>
                  <a:gd name="T7" fmla="*/ 58 h 58"/>
                  <a:gd name="T8" fmla="*/ 0 w 129"/>
                  <a:gd name="T9" fmla="*/ 0 h 58"/>
                  <a:gd name="T10" fmla="*/ 0 w 129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0"/>
                    </a:lnTo>
                    <a:lnTo>
                      <a:pt x="129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7" name="任意多边形 28">
                <a:extLst>
                  <a:ext uri="{FF2B5EF4-FFF2-40B4-BE49-F238E27FC236}">
                    <a16:creationId xmlns:a16="http://schemas.microsoft.com/office/drawing/2014/main" id="{3FAFAC51-08FA-0F00-C6BA-663B99F86725}"/>
                  </a:ext>
                </a:extLst>
              </p:cNvPr>
              <p:cNvSpPr/>
              <p:nvPr/>
            </p:nvSpPr>
            <p:spPr bwMode="auto">
              <a:xfrm>
                <a:off x="8454305" y="4466341"/>
                <a:ext cx="595877" cy="1587046"/>
              </a:xfrm>
              <a:custGeom>
                <a:avLst/>
                <a:gdLst>
                  <a:gd name="T0" fmla="*/ 145 w 200"/>
                  <a:gd name="T1" fmla="*/ 446 h 538"/>
                  <a:gd name="T2" fmla="*/ 195 w 200"/>
                  <a:gd name="T3" fmla="*/ 446 h 538"/>
                  <a:gd name="T4" fmla="*/ 195 w 200"/>
                  <a:gd name="T5" fmla="*/ 456 h 538"/>
                  <a:gd name="T6" fmla="*/ 200 w 200"/>
                  <a:gd name="T7" fmla="*/ 456 h 538"/>
                  <a:gd name="T8" fmla="*/ 200 w 200"/>
                  <a:gd name="T9" fmla="*/ 538 h 538"/>
                  <a:gd name="T10" fmla="*/ 145 w 200"/>
                  <a:gd name="T11" fmla="*/ 538 h 538"/>
                  <a:gd name="T12" fmla="*/ 95 w 200"/>
                  <a:gd name="T13" fmla="*/ 538 h 538"/>
                  <a:gd name="T14" fmla="*/ 46 w 200"/>
                  <a:gd name="T15" fmla="*/ 538 h 538"/>
                  <a:gd name="T16" fmla="*/ 34 w 200"/>
                  <a:gd name="T17" fmla="*/ 538 h 538"/>
                  <a:gd name="T18" fmla="*/ 0 w 200"/>
                  <a:gd name="T19" fmla="*/ 538 h 538"/>
                  <a:gd name="T20" fmla="*/ 0 w 200"/>
                  <a:gd name="T21" fmla="*/ 482 h 538"/>
                  <a:gd name="T22" fmla="*/ 34 w 200"/>
                  <a:gd name="T23" fmla="*/ 482 h 538"/>
                  <a:gd name="T24" fmla="*/ 34 w 200"/>
                  <a:gd name="T25" fmla="*/ 287 h 538"/>
                  <a:gd name="T26" fmla="*/ 55 w 200"/>
                  <a:gd name="T27" fmla="*/ 287 h 538"/>
                  <a:gd name="T28" fmla="*/ 55 w 200"/>
                  <a:gd name="T29" fmla="*/ 152 h 538"/>
                  <a:gd name="T30" fmla="*/ 55 w 200"/>
                  <a:gd name="T31" fmla="*/ 146 h 538"/>
                  <a:gd name="T32" fmla="*/ 67 w 200"/>
                  <a:gd name="T33" fmla="*/ 146 h 538"/>
                  <a:gd name="T34" fmla="*/ 67 w 200"/>
                  <a:gd name="T35" fmla="*/ 64 h 538"/>
                  <a:gd name="T36" fmla="*/ 72 w 200"/>
                  <a:gd name="T37" fmla="*/ 64 h 538"/>
                  <a:gd name="T38" fmla="*/ 74 w 200"/>
                  <a:gd name="T39" fmla="*/ 31 h 538"/>
                  <a:gd name="T40" fmla="*/ 76 w 200"/>
                  <a:gd name="T41" fmla="*/ 64 h 538"/>
                  <a:gd name="T42" fmla="*/ 84 w 200"/>
                  <a:gd name="T43" fmla="*/ 64 h 538"/>
                  <a:gd name="T44" fmla="*/ 86 w 200"/>
                  <a:gd name="T45" fmla="*/ 0 h 538"/>
                  <a:gd name="T46" fmla="*/ 88 w 200"/>
                  <a:gd name="T47" fmla="*/ 64 h 538"/>
                  <a:gd name="T48" fmla="*/ 99 w 200"/>
                  <a:gd name="T49" fmla="*/ 64 h 538"/>
                  <a:gd name="T50" fmla="*/ 99 w 200"/>
                  <a:gd name="T51" fmla="*/ 64 h 538"/>
                  <a:gd name="T52" fmla="*/ 95 w 200"/>
                  <a:gd name="T53" fmla="*/ 64 h 538"/>
                  <a:gd name="T54" fmla="*/ 97 w 200"/>
                  <a:gd name="T55" fmla="*/ 23 h 538"/>
                  <a:gd name="T56" fmla="*/ 99 w 200"/>
                  <a:gd name="T57" fmla="*/ 60 h 538"/>
                  <a:gd name="T58" fmla="*/ 109 w 200"/>
                  <a:gd name="T59" fmla="*/ 60 h 538"/>
                  <a:gd name="T60" fmla="*/ 109 w 200"/>
                  <a:gd name="T61" fmla="*/ 52 h 538"/>
                  <a:gd name="T62" fmla="*/ 111 w 200"/>
                  <a:gd name="T63" fmla="*/ 64 h 538"/>
                  <a:gd name="T64" fmla="*/ 109 w 200"/>
                  <a:gd name="T65" fmla="*/ 64 h 538"/>
                  <a:gd name="T66" fmla="*/ 109 w 200"/>
                  <a:gd name="T67" fmla="*/ 64 h 538"/>
                  <a:gd name="T68" fmla="*/ 111 w 200"/>
                  <a:gd name="T69" fmla="*/ 64 h 538"/>
                  <a:gd name="T70" fmla="*/ 111 w 200"/>
                  <a:gd name="T71" fmla="*/ 146 h 538"/>
                  <a:gd name="T72" fmla="*/ 120 w 200"/>
                  <a:gd name="T73" fmla="*/ 146 h 538"/>
                  <a:gd name="T74" fmla="*/ 120 w 200"/>
                  <a:gd name="T75" fmla="*/ 152 h 538"/>
                  <a:gd name="T76" fmla="*/ 128 w 200"/>
                  <a:gd name="T77" fmla="*/ 152 h 538"/>
                  <a:gd name="T78" fmla="*/ 128 w 200"/>
                  <a:gd name="T79" fmla="*/ 287 h 538"/>
                  <a:gd name="T80" fmla="*/ 145 w 200"/>
                  <a:gd name="T81" fmla="*/ 287 h 538"/>
                  <a:gd name="T82" fmla="*/ 145 w 200"/>
                  <a:gd name="T83" fmla="*/ 446 h 538"/>
                  <a:gd name="T84" fmla="*/ 145 w 200"/>
                  <a:gd name="T85" fmla="*/ 44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0" h="538">
                    <a:moveTo>
                      <a:pt x="145" y="446"/>
                    </a:moveTo>
                    <a:lnTo>
                      <a:pt x="195" y="446"/>
                    </a:lnTo>
                    <a:lnTo>
                      <a:pt x="195" y="456"/>
                    </a:lnTo>
                    <a:lnTo>
                      <a:pt x="200" y="456"/>
                    </a:lnTo>
                    <a:lnTo>
                      <a:pt x="200" y="538"/>
                    </a:lnTo>
                    <a:lnTo>
                      <a:pt x="145" y="538"/>
                    </a:lnTo>
                    <a:lnTo>
                      <a:pt x="95" y="538"/>
                    </a:lnTo>
                    <a:lnTo>
                      <a:pt x="46" y="538"/>
                    </a:lnTo>
                    <a:lnTo>
                      <a:pt x="34" y="538"/>
                    </a:lnTo>
                    <a:lnTo>
                      <a:pt x="0" y="538"/>
                    </a:lnTo>
                    <a:lnTo>
                      <a:pt x="0" y="482"/>
                    </a:lnTo>
                    <a:lnTo>
                      <a:pt x="34" y="482"/>
                    </a:lnTo>
                    <a:lnTo>
                      <a:pt x="34" y="287"/>
                    </a:lnTo>
                    <a:lnTo>
                      <a:pt x="55" y="287"/>
                    </a:lnTo>
                    <a:lnTo>
                      <a:pt x="55" y="152"/>
                    </a:lnTo>
                    <a:lnTo>
                      <a:pt x="55" y="146"/>
                    </a:lnTo>
                    <a:lnTo>
                      <a:pt x="67" y="146"/>
                    </a:lnTo>
                    <a:lnTo>
                      <a:pt x="67" y="64"/>
                    </a:lnTo>
                    <a:lnTo>
                      <a:pt x="72" y="64"/>
                    </a:lnTo>
                    <a:lnTo>
                      <a:pt x="74" y="31"/>
                    </a:lnTo>
                    <a:lnTo>
                      <a:pt x="76" y="64"/>
                    </a:lnTo>
                    <a:lnTo>
                      <a:pt x="84" y="64"/>
                    </a:lnTo>
                    <a:lnTo>
                      <a:pt x="86" y="0"/>
                    </a:lnTo>
                    <a:lnTo>
                      <a:pt x="88" y="64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5" y="64"/>
                    </a:lnTo>
                    <a:lnTo>
                      <a:pt x="97" y="23"/>
                    </a:lnTo>
                    <a:lnTo>
                      <a:pt x="99" y="60"/>
                    </a:lnTo>
                    <a:lnTo>
                      <a:pt x="109" y="60"/>
                    </a:lnTo>
                    <a:lnTo>
                      <a:pt x="109" y="52"/>
                    </a:lnTo>
                    <a:lnTo>
                      <a:pt x="111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146"/>
                    </a:lnTo>
                    <a:lnTo>
                      <a:pt x="120" y="146"/>
                    </a:lnTo>
                    <a:lnTo>
                      <a:pt x="120" y="152"/>
                    </a:lnTo>
                    <a:lnTo>
                      <a:pt x="128" y="152"/>
                    </a:lnTo>
                    <a:lnTo>
                      <a:pt x="128" y="287"/>
                    </a:lnTo>
                    <a:lnTo>
                      <a:pt x="145" y="287"/>
                    </a:lnTo>
                    <a:lnTo>
                      <a:pt x="145" y="446"/>
                    </a:lnTo>
                    <a:lnTo>
                      <a:pt x="145" y="44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8" name="任意多边形 29">
                <a:extLst>
                  <a:ext uri="{FF2B5EF4-FFF2-40B4-BE49-F238E27FC236}">
                    <a16:creationId xmlns:a16="http://schemas.microsoft.com/office/drawing/2014/main" id="{B93622AF-F8BD-0611-3D83-10CC0DA3CB35}"/>
                  </a:ext>
                </a:extLst>
              </p:cNvPr>
              <p:cNvSpPr/>
              <p:nvPr/>
            </p:nvSpPr>
            <p:spPr bwMode="auto">
              <a:xfrm>
                <a:off x="3813013" y="5050424"/>
                <a:ext cx="5330987" cy="1020666"/>
              </a:xfrm>
              <a:custGeom>
                <a:avLst/>
                <a:gdLst>
                  <a:gd name="T0" fmla="*/ 2006 w 2031"/>
                  <a:gd name="T1" fmla="*/ 347 h 347"/>
                  <a:gd name="T2" fmla="*/ 2031 w 2031"/>
                  <a:gd name="T3" fmla="*/ 347 h 347"/>
                  <a:gd name="T4" fmla="*/ 2018 w 2031"/>
                  <a:gd name="T5" fmla="*/ 306 h 347"/>
                  <a:gd name="T6" fmla="*/ 2006 w 2031"/>
                  <a:gd name="T7" fmla="*/ 324 h 347"/>
                  <a:gd name="T8" fmla="*/ 1972 w 2031"/>
                  <a:gd name="T9" fmla="*/ 293 h 347"/>
                  <a:gd name="T10" fmla="*/ 1972 w 2031"/>
                  <a:gd name="T11" fmla="*/ 347 h 347"/>
                  <a:gd name="T12" fmla="*/ 13 w 2031"/>
                  <a:gd name="T13" fmla="*/ 176 h 347"/>
                  <a:gd name="T14" fmla="*/ 13 w 2031"/>
                  <a:gd name="T15" fmla="*/ 347 h 347"/>
                  <a:gd name="T16" fmla="*/ 73 w 2031"/>
                  <a:gd name="T17" fmla="*/ 176 h 347"/>
                  <a:gd name="T18" fmla="*/ 65 w 2031"/>
                  <a:gd name="T19" fmla="*/ 159 h 347"/>
                  <a:gd name="T20" fmla="*/ 8 w 2031"/>
                  <a:gd name="T21" fmla="*/ 159 h 347"/>
                  <a:gd name="T22" fmla="*/ 235 w 2031"/>
                  <a:gd name="T23" fmla="*/ 347 h 347"/>
                  <a:gd name="T24" fmla="*/ 174 w 2031"/>
                  <a:gd name="T25" fmla="*/ 347 h 347"/>
                  <a:gd name="T26" fmla="*/ 413 w 2031"/>
                  <a:gd name="T27" fmla="*/ 129 h 347"/>
                  <a:gd name="T28" fmla="*/ 388 w 2031"/>
                  <a:gd name="T29" fmla="*/ 134 h 347"/>
                  <a:gd name="T30" fmla="*/ 362 w 2031"/>
                  <a:gd name="T31" fmla="*/ 347 h 347"/>
                  <a:gd name="T32" fmla="*/ 442 w 2031"/>
                  <a:gd name="T33" fmla="*/ 347 h 347"/>
                  <a:gd name="T34" fmla="*/ 438 w 2031"/>
                  <a:gd name="T35" fmla="*/ 150 h 347"/>
                  <a:gd name="T36" fmla="*/ 413 w 2031"/>
                  <a:gd name="T37" fmla="*/ 134 h 347"/>
                  <a:gd name="T38" fmla="*/ 547 w 2031"/>
                  <a:gd name="T39" fmla="*/ 138 h 347"/>
                  <a:gd name="T40" fmla="*/ 484 w 2031"/>
                  <a:gd name="T41" fmla="*/ 347 h 347"/>
                  <a:gd name="T42" fmla="*/ 601 w 2031"/>
                  <a:gd name="T43" fmla="*/ 220 h 347"/>
                  <a:gd name="T44" fmla="*/ 559 w 2031"/>
                  <a:gd name="T45" fmla="*/ 205 h 347"/>
                  <a:gd name="T46" fmla="*/ 583 w 2031"/>
                  <a:gd name="T47" fmla="*/ 347 h 347"/>
                  <a:gd name="T48" fmla="*/ 666 w 2031"/>
                  <a:gd name="T49" fmla="*/ 347 h 347"/>
                  <a:gd name="T50" fmla="*/ 641 w 2031"/>
                  <a:gd name="T51" fmla="*/ 347 h 347"/>
                  <a:gd name="T52" fmla="*/ 719 w 2031"/>
                  <a:gd name="T53" fmla="*/ 347 h 347"/>
                  <a:gd name="T54" fmla="*/ 694 w 2031"/>
                  <a:gd name="T55" fmla="*/ 347 h 347"/>
                  <a:gd name="T56" fmla="*/ 763 w 2031"/>
                  <a:gd name="T57" fmla="*/ 347 h 347"/>
                  <a:gd name="T58" fmla="*/ 725 w 2031"/>
                  <a:gd name="T59" fmla="*/ 347 h 347"/>
                  <a:gd name="T60" fmla="*/ 876 w 2031"/>
                  <a:gd name="T61" fmla="*/ 347 h 347"/>
                  <a:gd name="T62" fmla="*/ 838 w 2031"/>
                  <a:gd name="T63" fmla="*/ 347 h 347"/>
                  <a:gd name="T64" fmla="*/ 972 w 2031"/>
                  <a:gd name="T65" fmla="*/ 347 h 347"/>
                  <a:gd name="T66" fmla="*/ 939 w 2031"/>
                  <a:gd name="T67" fmla="*/ 347 h 347"/>
                  <a:gd name="T68" fmla="*/ 1086 w 2031"/>
                  <a:gd name="T69" fmla="*/ 347 h 347"/>
                  <a:gd name="T70" fmla="*/ 1012 w 2031"/>
                  <a:gd name="T71" fmla="*/ 347 h 347"/>
                  <a:gd name="T72" fmla="*/ 1217 w 2031"/>
                  <a:gd name="T73" fmla="*/ 347 h 347"/>
                  <a:gd name="T74" fmla="*/ 1199 w 2031"/>
                  <a:gd name="T75" fmla="*/ 6 h 347"/>
                  <a:gd name="T76" fmla="*/ 1142 w 2031"/>
                  <a:gd name="T77" fmla="*/ 347 h 347"/>
                  <a:gd name="T78" fmla="*/ 1477 w 2031"/>
                  <a:gd name="T79" fmla="*/ 289 h 347"/>
                  <a:gd name="T80" fmla="*/ 1431 w 2031"/>
                  <a:gd name="T81" fmla="*/ 289 h 347"/>
                  <a:gd name="T82" fmla="*/ 1480 w 2031"/>
                  <a:gd name="T83" fmla="*/ 347 h 347"/>
                  <a:gd name="T84" fmla="*/ 1477 w 2031"/>
                  <a:gd name="T85" fmla="*/ 289 h 347"/>
                  <a:gd name="T86" fmla="*/ 1528 w 2031"/>
                  <a:gd name="T87" fmla="*/ 253 h 347"/>
                  <a:gd name="T88" fmla="*/ 1502 w 2031"/>
                  <a:gd name="T89" fmla="*/ 347 h 347"/>
                  <a:gd name="T90" fmla="*/ 1565 w 2031"/>
                  <a:gd name="T91" fmla="*/ 285 h 347"/>
                  <a:gd name="T92" fmla="*/ 1632 w 2031"/>
                  <a:gd name="T93" fmla="*/ 347 h 347"/>
                  <a:gd name="T94" fmla="*/ 1628 w 2031"/>
                  <a:gd name="T95" fmla="*/ 155 h 347"/>
                  <a:gd name="T96" fmla="*/ 1618 w 2031"/>
                  <a:gd name="T97" fmla="*/ 155 h 347"/>
                  <a:gd name="T98" fmla="*/ 1607 w 2031"/>
                  <a:gd name="T99" fmla="*/ 163 h 347"/>
                  <a:gd name="T100" fmla="*/ 1601 w 2031"/>
                  <a:gd name="T101" fmla="*/ 153 h 347"/>
                  <a:gd name="T102" fmla="*/ 1595 w 2031"/>
                  <a:gd name="T103" fmla="*/ 163 h 347"/>
                  <a:gd name="T104" fmla="*/ 1584 w 2031"/>
                  <a:gd name="T105" fmla="*/ 155 h 347"/>
                  <a:gd name="T106" fmla="*/ 1574 w 2031"/>
                  <a:gd name="T107" fmla="*/ 155 h 347"/>
                  <a:gd name="T108" fmla="*/ 1568 w 2031"/>
                  <a:gd name="T109" fmla="*/ 347 h 347"/>
                  <a:gd name="T110" fmla="*/ 1750 w 2031"/>
                  <a:gd name="T111" fmla="*/ 129 h 347"/>
                  <a:gd name="T112" fmla="*/ 1683 w 2031"/>
                  <a:gd name="T113" fmla="*/ 180 h 347"/>
                  <a:gd name="T114" fmla="*/ 1756 w 2031"/>
                  <a:gd name="T115" fmla="*/ 180 h 347"/>
                  <a:gd name="T116" fmla="*/ 1894 w 2031"/>
                  <a:gd name="T117" fmla="*/ 308 h 347"/>
                  <a:gd name="T118" fmla="*/ 1873 w 2031"/>
                  <a:gd name="T119" fmla="*/ 308 h 347"/>
                  <a:gd name="T120" fmla="*/ 1848 w 2031"/>
                  <a:gd name="T121" fmla="*/ 285 h 347"/>
                  <a:gd name="T122" fmla="*/ 1840 w 2031"/>
                  <a:gd name="T123" fmla="*/ 335 h 347"/>
                  <a:gd name="T124" fmla="*/ 1894 w 2031"/>
                  <a:gd name="T125" fmla="*/ 30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31" h="347">
                    <a:moveTo>
                      <a:pt x="1972" y="347"/>
                    </a:moveTo>
                    <a:lnTo>
                      <a:pt x="2001" y="347"/>
                    </a:lnTo>
                    <a:lnTo>
                      <a:pt x="2006" y="347"/>
                    </a:lnTo>
                    <a:lnTo>
                      <a:pt x="2018" y="347"/>
                    </a:lnTo>
                    <a:lnTo>
                      <a:pt x="2022" y="347"/>
                    </a:lnTo>
                    <a:lnTo>
                      <a:pt x="2031" y="347"/>
                    </a:lnTo>
                    <a:lnTo>
                      <a:pt x="2031" y="314"/>
                    </a:lnTo>
                    <a:lnTo>
                      <a:pt x="2018" y="314"/>
                    </a:lnTo>
                    <a:lnTo>
                      <a:pt x="2018" y="306"/>
                    </a:lnTo>
                    <a:lnTo>
                      <a:pt x="2006" y="306"/>
                    </a:lnTo>
                    <a:lnTo>
                      <a:pt x="2006" y="314"/>
                    </a:lnTo>
                    <a:lnTo>
                      <a:pt x="2006" y="324"/>
                    </a:lnTo>
                    <a:lnTo>
                      <a:pt x="2001" y="324"/>
                    </a:lnTo>
                    <a:lnTo>
                      <a:pt x="2001" y="293"/>
                    </a:lnTo>
                    <a:lnTo>
                      <a:pt x="1972" y="293"/>
                    </a:lnTo>
                    <a:lnTo>
                      <a:pt x="1972" y="324"/>
                    </a:lnTo>
                    <a:lnTo>
                      <a:pt x="1972" y="347"/>
                    </a:lnTo>
                    <a:lnTo>
                      <a:pt x="1972" y="347"/>
                    </a:lnTo>
                    <a:close/>
                    <a:moveTo>
                      <a:pt x="8" y="159"/>
                    </a:moveTo>
                    <a:lnTo>
                      <a:pt x="13" y="159"/>
                    </a:lnTo>
                    <a:lnTo>
                      <a:pt x="13" y="176"/>
                    </a:lnTo>
                    <a:lnTo>
                      <a:pt x="0" y="176"/>
                    </a:lnTo>
                    <a:lnTo>
                      <a:pt x="0" y="347"/>
                    </a:lnTo>
                    <a:lnTo>
                      <a:pt x="13" y="347"/>
                    </a:lnTo>
                    <a:lnTo>
                      <a:pt x="59" y="347"/>
                    </a:lnTo>
                    <a:lnTo>
                      <a:pt x="73" y="347"/>
                    </a:lnTo>
                    <a:lnTo>
                      <a:pt x="73" y="176"/>
                    </a:lnTo>
                    <a:lnTo>
                      <a:pt x="59" y="176"/>
                    </a:lnTo>
                    <a:lnTo>
                      <a:pt x="59" y="159"/>
                    </a:lnTo>
                    <a:lnTo>
                      <a:pt x="65" y="159"/>
                    </a:lnTo>
                    <a:lnTo>
                      <a:pt x="65" y="153"/>
                    </a:lnTo>
                    <a:lnTo>
                      <a:pt x="8" y="153"/>
                    </a:lnTo>
                    <a:lnTo>
                      <a:pt x="8" y="159"/>
                    </a:lnTo>
                    <a:lnTo>
                      <a:pt x="8" y="159"/>
                    </a:lnTo>
                    <a:close/>
                    <a:moveTo>
                      <a:pt x="174" y="347"/>
                    </a:moveTo>
                    <a:lnTo>
                      <a:pt x="235" y="347"/>
                    </a:lnTo>
                    <a:lnTo>
                      <a:pt x="235" y="79"/>
                    </a:lnTo>
                    <a:lnTo>
                      <a:pt x="174" y="79"/>
                    </a:lnTo>
                    <a:lnTo>
                      <a:pt x="174" y="347"/>
                    </a:lnTo>
                    <a:lnTo>
                      <a:pt x="174" y="347"/>
                    </a:lnTo>
                    <a:close/>
                    <a:moveTo>
                      <a:pt x="413" y="134"/>
                    </a:moveTo>
                    <a:lnTo>
                      <a:pt x="413" y="129"/>
                    </a:lnTo>
                    <a:lnTo>
                      <a:pt x="406" y="129"/>
                    </a:lnTo>
                    <a:lnTo>
                      <a:pt x="406" y="134"/>
                    </a:lnTo>
                    <a:lnTo>
                      <a:pt x="388" y="134"/>
                    </a:lnTo>
                    <a:lnTo>
                      <a:pt x="388" y="150"/>
                    </a:lnTo>
                    <a:lnTo>
                      <a:pt x="362" y="150"/>
                    </a:lnTo>
                    <a:lnTo>
                      <a:pt x="362" y="347"/>
                    </a:lnTo>
                    <a:lnTo>
                      <a:pt x="367" y="347"/>
                    </a:lnTo>
                    <a:lnTo>
                      <a:pt x="438" y="347"/>
                    </a:lnTo>
                    <a:lnTo>
                      <a:pt x="442" y="347"/>
                    </a:lnTo>
                    <a:lnTo>
                      <a:pt x="442" y="167"/>
                    </a:lnTo>
                    <a:lnTo>
                      <a:pt x="438" y="167"/>
                    </a:lnTo>
                    <a:lnTo>
                      <a:pt x="438" y="150"/>
                    </a:lnTo>
                    <a:lnTo>
                      <a:pt x="413" y="150"/>
                    </a:lnTo>
                    <a:lnTo>
                      <a:pt x="413" y="134"/>
                    </a:lnTo>
                    <a:lnTo>
                      <a:pt x="413" y="134"/>
                    </a:lnTo>
                    <a:close/>
                    <a:moveTo>
                      <a:pt x="484" y="347"/>
                    </a:moveTo>
                    <a:lnTo>
                      <a:pt x="547" y="347"/>
                    </a:lnTo>
                    <a:lnTo>
                      <a:pt x="547" y="138"/>
                    </a:lnTo>
                    <a:lnTo>
                      <a:pt x="484" y="138"/>
                    </a:lnTo>
                    <a:lnTo>
                      <a:pt x="484" y="347"/>
                    </a:lnTo>
                    <a:lnTo>
                      <a:pt x="484" y="347"/>
                    </a:lnTo>
                    <a:close/>
                    <a:moveTo>
                      <a:pt x="583" y="347"/>
                    </a:moveTo>
                    <a:lnTo>
                      <a:pt x="601" y="347"/>
                    </a:lnTo>
                    <a:lnTo>
                      <a:pt x="601" y="220"/>
                    </a:lnTo>
                    <a:lnTo>
                      <a:pt x="583" y="220"/>
                    </a:lnTo>
                    <a:lnTo>
                      <a:pt x="583" y="205"/>
                    </a:lnTo>
                    <a:lnTo>
                      <a:pt x="559" y="205"/>
                    </a:lnTo>
                    <a:lnTo>
                      <a:pt x="559" y="220"/>
                    </a:lnTo>
                    <a:lnTo>
                      <a:pt x="559" y="347"/>
                    </a:lnTo>
                    <a:lnTo>
                      <a:pt x="583" y="347"/>
                    </a:lnTo>
                    <a:lnTo>
                      <a:pt x="583" y="347"/>
                    </a:lnTo>
                    <a:close/>
                    <a:moveTo>
                      <a:pt x="641" y="347"/>
                    </a:moveTo>
                    <a:lnTo>
                      <a:pt x="666" y="347"/>
                    </a:lnTo>
                    <a:lnTo>
                      <a:pt x="666" y="236"/>
                    </a:lnTo>
                    <a:lnTo>
                      <a:pt x="641" y="236"/>
                    </a:lnTo>
                    <a:lnTo>
                      <a:pt x="641" y="347"/>
                    </a:lnTo>
                    <a:lnTo>
                      <a:pt x="641" y="347"/>
                    </a:lnTo>
                    <a:close/>
                    <a:moveTo>
                      <a:pt x="694" y="347"/>
                    </a:moveTo>
                    <a:lnTo>
                      <a:pt x="719" y="347"/>
                    </a:lnTo>
                    <a:lnTo>
                      <a:pt x="719" y="280"/>
                    </a:lnTo>
                    <a:lnTo>
                      <a:pt x="694" y="280"/>
                    </a:lnTo>
                    <a:lnTo>
                      <a:pt x="694" y="347"/>
                    </a:lnTo>
                    <a:lnTo>
                      <a:pt x="694" y="347"/>
                    </a:lnTo>
                    <a:close/>
                    <a:moveTo>
                      <a:pt x="725" y="347"/>
                    </a:moveTo>
                    <a:lnTo>
                      <a:pt x="763" y="347"/>
                    </a:lnTo>
                    <a:lnTo>
                      <a:pt x="763" y="92"/>
                    </a:lnTo>
                    <a:lnTo>
                      <a:pt x="725" y="92"/>
                    </a:lnTo>
                    <a:lnTo>
                      <a:pt x="725" y="347"/>
                    </a:lnTo>
                    <a:lnTo>
                      <a:pt x="725" y="347"/>
                    </a:lnTo>
                    <a:close/>
                    <a:moveTo>
                      <a:pt x="838" y="347"/>
                    </a:moveTo>
                    <a:lnTo>
                      <a:pt x="876" y="347"/>
                    </a:lnTo>
                    <a:lnTo>
                      <a:pt x="876" y="257"/>
                    </a:lnTo>
                    <a:lnTo>
                      <a:pt x="838" y="257"/>
                    </a:lnTo>
                    <a:lnTo>
                      <a:pt x="838" y="347"/>
                    </a:lnTo>
                    <a:lnTo>
                      <a:pt x="838" y="347"/>
                    </a:lnTo>
                    <a:close/>
                    <a:moveTo>
                      <a:pt x="939" y="347"/>
                    </a:moveTo>
                    <a:lnTo>
                      <a:pt x="972" y="347"/>
                    </a:lnTo>
                    <a:lnTo>
                      <a:pt x="972" y="236"/>
                    </a:lnTo>
                    <a:lnTo>
                      <a:pt x="939" y="236"/>
                    </a:lnTo>
                    <a:lnTo>
                      <a:pt x="939" y="347"/>
                    </a:lnTo>
                    <a:lnTo>
                      <a:pt x="939" y="347"/>
                    </a:lnTo>
                    <a:close/>
                    <a:moveTo>
                      <a:pt x="1012" y="347"/>
                    </a:moveTo>
                    <a:lnTo>
                      <a:pt x="1086" y="347"/>
                    </a:lnTo>
                    <a:lnTo>
                      <a:pt x="1086" y="0"/>
                    </a:lnTo>
                    <a:lnTo>
                      <a:pt x="1012" y="0"/>
                    </a:lnTo>
                    <a:lnTo>
                      <a:pt x="1012" y="347"/>
                    </a:lnTo>
                    <a:lnTo>
                      <a:pt x="1012" y="347"/>
                    </a:lnTo>
                    <a:close/>
                    <a:moveTo>
                      <a:pt x="1199" y="347"/>
                    </a:moveTo>
                    <a:lnTo>
                      <a:pt x="1217" y="347"/>
                    </a:lnTo>
                    <a:lnTo>
                      <a:pt x="1217" y="276"/>
                    </a:lnTo>
                    <a:lnTo>
                      <a:pt x="1199" y="276"/>
                    </a:lnTo>
                    <a:lnTo>
                      <a:pt x="1199" y="6"/>
                    </a:lnTo>
                    <a:lnTo>
                      <a:pt x="1125" y="6"/>
                    </a:lnTo>
                    <a:lnTo>
                      <a:pt x="1125" y="347"/>
                    </a:lnTo>
                    <a:lnTo>
                      <a:pt x="1142" y="347"/>
                    </a:lnTo>
                    <a:lnTo>
                      <a:pt x="1199" y="347"/>
                    </a:lnTo>
                    <a:lnTo>
                      <a:pt x="1199" y="347"/>
                    </a:lnTo>
                    <a:close/>
                    <a:moveTo>
                      <a:pt x="1477" y="289"/>
                    </a:moveTo>
                    <a:lnTo>
                      <a:pt x="1477" y="146"/>
                    </a:lnTo>
                    <a:lnTo>
                      <a:pt x="1431" y="146"/>
                    </a:lnTo>
                    <a:lnTo>
                      <a:pt x="1431" y="289"/>
                    </a:lnTo>
                    <a:lnTo>
                      <a:pt x="1417" y="289"/>
                    </a:lnTo>
                    <a:lnTo>
                      <a:pt x="1417" y="347"/>
                    </a:lnTo>
                    <a:lnTo>
                      <a:pt x="1480" y="347"/>
                    </a:lnTo>
                    <a:lnTo>
                      <a:pt x="1480" y="289"/>
                    </a:lnTo>
                    <a:lnTo>
                      <a:pt x="1477" y="289"/>
                    </a:lnTo>
                    <a:lnTo>
                      <a:pt x="1477" y="289"/>
                    </a:lnTo>
                    <a:close/>
                    <a:moveTo>
                      <a:pt x="1565" y="285"/>
                    </a:moveTo>
                    <a:lnTo>
                      <a:pt x="1565" y="253"/>
                    </a:lnTo>
                    <a:lnTo>
                      <a:pt x="1528" y="253"/>
                    </a:lnTo>
                    <a:lnTo>
                      <a:pt x="1528" y="285"/>
                    </a:lnTo>
                    <a:lnTo>
                      <a:pt x="1502" y="285"/>
                    </a:lnTo>
                    <a:lnTo>
                      <a:pt x="1502" y="347"/>
                    </a:lnTo>
                    <a:lnTo>
                      <a:pt x="1565" y="347"/>
                    </a:lnTo>
                    <a:lnTo>
                      <a:pt x="1565" y="314"/>
                    </a:lnTo>
                    <a:lnTo>
                      <a:pt x="1565" y="285"/>
                    </a:lnTo>
                    <a:lnTo>
                      <a:pt x="1565" y="285"/>
                    </a:lnTo>
                    <a:close/>
                    <a:moveTo>
                      <a:pt x="1568" y="347"/>
                    </a:moveTo>
                    <a:lnTo>
                      <a:pt x="1632" y="347"/>
                    </a:lnTo>
                    <a:lnTo>
                      <a:pt x="1632" y="163"/>
                    </a:lnTo>
                    <a:lnTo>
                      <a:pt x="1628" y="163"/>
                    </a:lnTo>
                    <a:lnTo>
                      <a:pt x="1628" y="155"/>
                    </a:lnTo>
                    <a:lnTo>
                      <a:pt x="1626" y="155"/>
                    </a:lnTo>
                    <a:lnTo>
                      <a:pt x="1622" y="153"/>
                    </a:lnTo>
                    <a:lnTo>
                      <a:pt x="1618" y="155"/>
                    </a:lnTo>
                    <a:lnTo>
                      <a:pt x="1616" y="155"/>
                    </a:lnTo>
                    <a:lnTo>
                      <a:pt x="1616" y="163"/>
                    </a:lnTo>
                    <a:lnTo>
                      <a:pt x="1607" y="163"/>
                    </a:lnTo>
                    <a:lnTo>
                      <a:pt x="1607" y="155"/>
                    </a:lnTo>
                    <a:lnTo>
                      <a:pt x="1605" y="155"/>
                    </a:lnTo>
                    <a:lnTo>
                      <a:pt x="1601" y="153"/>
                    </a:lnTo>
                    <a:lnTo>
                      <a:pt x="1597" y="155"/>
                    </a:lnTo>
                    <a:lnTo>
                      <a:pt x="1595" y="155"/>
                    </a:lnTo>
                    <a:lnTo>
                      <a:pt x="1595" y="163"/>
                    </a:lnTo>
                    <a:lnTo>
                      <a:pt x="1586" y="163"/>
                    </a:lnTo>
                    <a:lnTo>
                      <a:pt x="1586" y="155"/>
                    </a:lnTo>
                    <a:lnTo>
                      <a:pt x="1584" y="155"/>
                    </a:lnTo>
                    <a:lnTo>
                      <a:pt x="1580" y="153"/>
                    </a:lnTo>
                    <a:lnTo>
                      <a:pt x="1576" y="155"/>
                    </a:lnTo>
                    <a:lnTo>
                      <a:pt x="1574" y="155"/>
                    </a:lnTo>
                    <a:lnTo>
                      <a:pt x="1574" y="163"/>
                    </a:lnTo>
                    <a:lnTo>
                      <a:pt x="1568" y="163"/>
                    </a:lnTo>
                    <a:lnTo>
                      <a:pt x="1568" y="347"/>
                    </a:lnTo>
                    <a:lnTo>
                      <a:pt x="1568" y="347"/>
                    </a:lnTo>
                    <a:close/>
                    <a:moveTo>
                      <a:pt x="1750" y="180"/>
                    </a:moveTo>
                    <a:lnTo>
                      <a:pt x="1750" y="129"/>
                    </a:lnTo>
                    <a:lnTo>
                      <a:pt x="1704" y="129"/>
                    </a:lnTo>
                    <a:lnTo>
                      <a:pt x="1704" y="180"/>
                    </a:lnTo>
                    <a:lnTo>
                      <a:pt x="1683" y="180"/>
                    </a:lnTo>
                    <a:lnTo>
                      <a:pt x="1683" y="347"/>
                    </a:lnTo>
                    <a:lnTo>
                      <a:pt x="1756" y="347"/>
                    </a:lnTo>
                    <a:lnTo>
                      <a:pt x="1756" y="180"/>
                    </a:lnTo>
                    <a:lnTo>
                      <a:pt x="1750" y="180"/>
                    </a:lnTo>
                    <a:lnTo>
                      <a:pt x="1750" y="180"/>
                    </a:lnTo>
                    <a:close/>
                    <a:moveTo>
                      <a:pt x="1894" y="308"/>
                    </a:moveTo>
                    <a:lnTo>
                      <a:pt x="1894" y="278"/>
                    </a:lnTo>
                    <a:lnTo>
                      <a:pt x="1873" y="278"/>
                    </a:lnTo>
                    <a:lnTo>
                      <a:pt x="1873" y="308"/>
                    </a:lnTo>
                    <a:lnTo>
                      <a:pt x="1869" y="308"/>
                    </a:lnTo>
                    <a:lnTo>
                      <a:pt x="1869" y="285"/>
                    </a:lnTo>
                    <a:lnTo>
                      <a:pt x="1848" y="285"/>
                    </a:lnTo>
                    <a:lnTo>
                      <a:pt x="1848" y="308"/>
                    </a:lnTo>
                    <a:lnTo>
                      <a:pt x="1840" y="308"/>
                    </a:lnTo>
                    <a:lnTo>
                      <a:pt x="1840" y="335"/>
                    </a:lnTo>
                    <a:lnTo>
                      <a:pt x="1911" y="335"/>
                    </a:lnTo>
                    <a:lnTo>
                      <a:pt x="1911" y="308"/>
                    </a:lnTo>
                    <a:lnTo>
                      <a:pt x="1894" y="308"/>
                    </a:lnTo>
                    <a:lnTo>
                      <a:pt x="1894" y="30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23019A8-C6B4-7F08-90A5-CE45BAA00769}"/>
                </a:ext>
              </a:extLst>
            </p:cNvPr>
            <p:cNvSpPr/>
            <p:nvPr/>
          </p:nvSpPr>
          <p:spPr>
            <a:xfrm>
              <a:off x="0" y="5801828"/>
              <a:ext cx="12192000" cy="57149"/>
            </a:xfrm>
            <a:prstGeom prst="rect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7B06E7D-2F75-DA51-D48D-1DC03A190969}"/>
              </a:ext>
            </a:extLst>
          </p:cNvPr>
          <p:cNvGrpSpPr/>
          <p:nvPr/>
        </p:nvGrpSpPr>
        <p:grpSpPr>
          <a:xfrm>
            <a:off x="1251521" y="2520549"/>
            <a:ext cx="3510309" cy="2194247"/>
            <a:chOff x="2506329" y="2509878"/>
            <a:chExt cx="3510309" cy="2194247"/>
          </a:xfrm>
        </p:grpSpPr>
        <p:cxnSp>
          <p:nvCxnSpPr>
            <p:cNvPr id="5" name="直接连接符 34">
              <a:extLst>
                <a:ext uri="{FF2B5EF4-FFF2-40B4-BE49-F238E27FC236}">
                  <a16:creationId xmlns:a16="http://schemas.microsoft.com/office/drawing/2014/main" id="{C4DF91C8-1E19-9048-1431-EDFD8740F58A}"/>
                </a:ext>
              </a:extLst>
            </p:cNvPr>
            <p:cNvCxnSpPr>
              <a:cxnSpLocks/>
            </p:cNvCxnSpPr>
            <p:nvPr/>
          </p:nvCxnSpPr>
          <p:spPr>
            <a:xfrm>
              <a:off x="2506329" y="2575303"/>
              <a:ext cx="0" cy="21288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407E5F1-59B1-1371-6446-B59B5E2FD525}"/>
                </a:ext>
              </a:extLst>
            </p:cNvPr>
            <p:cNvGrpSpPr/>
            <p:nvPr/>
          </p:nvGrpSpPr>
          <p:grpSpPr>
            <a:xfrm>
              <a:off x="2515182" y="2509878"/>
              <a:ext cx="3501456" cy="2078161"/>
              <a:chOff x="2476423" y="2648761"/>
              <a:chExt cx="3501456" cy="207816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9730FB1-8901-8961-71C2-5E39643E8FCD}"/>
                  </a:ext>
                </a:extLst>
              </p:cNvPr>
              <p:cNvGrpSpPr/>
              <p:nvPr/>
            </p:nvGrpSpPr>
            <p:grpSpPr>
              <a:xfrm>
                <a:off x="2476423" y="2648761"/>
                <a:ext cx="3501456" cy="532579"/>
                <a:chOff x="2476423" y="2648761"/>
                <a:chExt cx="3501456" cy="532579"/>
              </a:xfrm>
            </p:grpSpPr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06F49E3E-4CEC-B79A-C0A5-46A10523B286}"/>
                    </a:ext>
                  </a:extLst>
                </p:cNvPr>
                <p:cNvSpPr txBox="1"/>
                <p:nvPr/>
              </p:nvSpPr>
              <p:spPr>
                <a:xfrm>
                  <a:off x="2476423" y="2648761"/>
                  <a:ext cx="66492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b="1" i="1" dirty="0">
                      <a:solidFill>
                        <a:schemeClr val="accent4"/>
                      </a:solidFill>
                    </a:rPr>
                    <a:t>01</a:t>
                  </a: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182F9C3-0A8F-7289-6AA0-7AB64983C2E4}"/>
                    </a:ext>
                  </a:extLst>
                </p:cNvPr>
                <p:cNvSpPr/>
                <p:nvPr/>
              </p:nvSpPr>
              <p:spPr>
                <a:xfrm>
                  <a:off x="3342450" y="2730405"/>
                  <a:ext cx="2635429" cy="45093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Autofit/>
                </a:bodyPr>
                <a:lstStyle/>
                <a:p>
                  <a:r>
                    <a:rPr lang="zh-CN" altLang="zh-CN" sz="1800" dirty="0">
                      <a:effectLst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碳关税范畴</a:t>
                  </a:r>
                  <a:endPara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8D229FF-2F51-B176-1CD7-B13BF843D623}"/>
                  </a:ext>
                </a:extLst>
              </p:cNvPr>
              <p:cNvSpPr/>
              <p:nvPr/>
            </p:nvSpPr>
            <p:spPr>
              <a:xfrm>
                <a:off x="3321254" y="3252867"/>
                <a:ext cx="2635429" cy="147405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直接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&amp;</a:t>
                </a:r>
                <a:r>
                  <a:rPr lang="zh-CN" altLang="en-US" sz="1600" dirty="0">
                    <a:solidFill>
                      <a:schemeClr val="tx2"/>
                    </a:solidFill>
                  </a:rPr>
                  <a:t>间接排放</a:t>
                </a:r>
                <a:endParaRPr lang="en-US" altLang="zh-CN" sz="1600" dirty="0">
                  <a:solidFill>
                    <a:schemeClr val="tx2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过程：生产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+</a:t>
                </a:r>
                <a:r>
                  <a:rPr lang="zh-CN" altLang="en-US" sz="1600" dirty="0">
                    <a:solidFill>
                      <a:schemeClr val="tx2"/>
                    </a:solidFill>
                  </a:rPr>
                  <a:t>加工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+……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产品本身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&amp;</a:t>
                </a:r>
                <a:r>
                  <a:rPr lang="zh-CN" altLang="en-US" sz="1600" dirty="0">
                    <a:solidFill>
                      <a:schemeClr val="tx2"/>
                    </a:solidFill>
                  </a:rPr>
                  <a:t>组织排放</a:t>
                </a:r>
                <a:endParaRPr lang="en-US" altLang="zh-CN" sz="1600" dirty="0">
                  <a:solidFill>
                    <a:schemeClr val="tx2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全生命周期碳足迹</a:t>
                </a:r>
                <a:endParaRPr lang="en-US" altLang="zh-CN" sz="1600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69" name="ïṣ1íďè">
            <a:extLst>
              <a:ext uri="{FF2B5EF4-FFF2-40B4-BE49-F238E27FC236}">
                <a16:creationId xmlns:a16="http://schemas.microsoft.com/office/drawing/2014/main" id="{54D63715-FDE7-D5B3-1ABD-AF4729EFAECB}"/>
              </a:ext>
            </a:extLst>
          </p:cNvPr>
          <p:cNvSpPr txBox="1"/>
          <p:nvPr/>
        </p:nvSpPr>
        <p:spPr>
          <a:xfrm>
            <a:off x="5322201" y="932591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碳关税</a:t>
            </a:r>
            <a:endParaRPr lang="en-US" altLang="zh-CN" b="1" dirty="0"/>
          </a:p>
        </p:txBody>
      </p:sp>
      <p:sp>
        <p:nvSpPr>
          <p:cNvPr id="70" name="íŝḻïḓê">
            <a:extLst>
              <a:ext uri="{FF2B5EF4-FFF2-40B4-BE49-F238E27FC236}">
                <a16:creationId xmlns:a16="http://schemas.microsoft.com/office/drawing/2014/main" id="{328477CB-4B6B-AC98-AEA3-9F5D2DD7BBB6}"/>
              </a:ext>
            </a:extLst>
          </p:cNvPr>
          <p:cNvSpPr txBox="1"/>
          <p:nvPr/>
        </p:nvSpPr>
        <p:spPr>
          <a:xfrm>
            <a:off x="5322202" y="1286278"/>
            <a:ext cx="4764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00000"/>
              </a:lnSpc>
            </a:pPr>
            <a:r>
              <a:rPr lang="zh-CN" altLang="zh-CN" sz="1400" dirty="0">
                <a:solidFill>
                  <a:schemeClr val="tx2"/>
                </a:solidFill>
                <a:effectLst/>
                <a:latin typeface="+mn-ea"/>
                <a:cs typeface="Times New Roman" panose="02020603050405020304" pitchFamily="18" charset="0"/>
              </a:rPr>
              <a:t>某些商品在生产时会释放二氧化碳等温室气体，这些商品进入欧盟关境时需要向欧盟额外支付一笔款项，其数额与商品生产时释放的温室气体数量相关</a:t>
            </a:r>
            <a:r>
              <a:rPr lang="zh-CN" altLang="zh-CN" sz="1400" dirty="0">
                <a:solidFill>
                  <a:schemeClr val="tx2"/>
                </a:solidFill>
                <a:effectLst/>
                <a:latin typeface="+mn-ea"/>
              </a:rPr>
              <a:t> </a:t>
            </a:r>
            <a:endParaRPr lang="en-US" altLang="zh-CN" sz="14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71" name="iŝľidé">
            <a:extLst>
              <a:ext uri="{FF2B5EF4-FFF2-40B4-BE49-F238E27FC236}">
                <a16:creationId xmlns:a16="http://schemas.microsoft.com/office/drawing/2014/main" id="{1D01799F-4AB3-ABD3-46E6-B93A78A58CB6}"/>
              </a:ext>
            </a:extLst>
          </p:cNvPr>
          <p:cNvCxnSpPr>
            <a:cxnSpLocks/>
          </p:cNvCxnSpPr>
          <p:nvPr/>
        </p:nvCxnSpPr>
        <p:spPr>
          <a:xfrm flipH="1">
            <a:off x="5426511" y="827714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A817252-F517-08DD-5BE7-422E0436EE8D}"/>
              </a:ext>
            </a:extLst>
          </p:cNvPr>
          <p:cNvGrpSpPr/>
          <p:nvPr/>
        </p:nvGrpSpPr>
        <p:grpSpPr>
          <a:xfrm>
            <a:off x="6576485" y="2438964"/>
            <a:ext cx="4982466" cy="2814474"/>
            <a:chOff x="6576485" y="2438964"/>
            <a:chExt cx="4982466" cy="2814474"/>
          </a:xfrm>
        </p:grpSpPr>
        <p:cxnSp>
          <p:nvCxnSpPr>
            <p:cNvPr id="7" name="直接连接符 47">
              <a:extLst>
                <a:ext uri="{FF2B5EF4-FFF2-40B4-BE49-F238E27FC236}">
                  <a16:creationId xmlns:a16="http://schemas.microsoft.com/office/drawing/2014/main" id="{F80E2E2F-A294-8DB8-01A3-DF5936C9302C}"/>
                </a:ext>
              </a:extLst>
            </p:cNvPr>
            <p:cNvCxnSpPr>
              <a:cxnSpLocks/>
            </p:cNvCxnSpPr>
            <p:nvPr/>
          </p:nvCxnSpPr>
          <p:spPr>
            <a:xfrm>
              <a:off x="6576485" y="2575303"/>
              <a:ext cx="0" cy="21288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34C236B-E46F-5D53-3842-4F1551E3B255}"/>
                </a:ext>
              </a:extLst>
            </p:cNvPr>
            <p:cNvGrpSpPr/>
            <p:nvPr/>
          </p:nvGrpSpPr>
          <p:grpSpPr>
            <a:xfrm>
              <a:off x="6585338" y="2438964"/>
              <a:ext cx="3501456" cy="603493"/>
              <a:chOff x="2476423" y="2577847"/>
              <a:chExt cx="3501456" cy="603493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068BB65-3928-EAB0-5105-984441360B77}"/>
                  </a:ext>
                </a:extLst>
              </p:cNvPr>
              <p:cNvSpPr txBox="1"/>
              <p:nvPr/>
            </p:nvSpPr>
            <p:spPr>
              <a:xfrm>
                <a:off x="2476423" y="2648761"/>
                <a:ext cx="6649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i="1" dirty="0">
                    <a:solidFill>
                      <a:schemeClr val="accent4"/>
                    </a:solidFill>
                  </a:rPr>
                  <a:t>02</a:t>
                </a: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E64965C-9C23-312B-46B4-F51416ECA50B}"/>
                  </a:ext>
                </a:extLst>
              </p:cNvPr>
              <p:cNvSpPr/>
              <p:nvPr/>
            </p:nvSpPr>
            <p:spPr>
              <a:xfrm>
                <a:off x="3342450" y="2577847"/>
                <a:ext cx="2635429" cy="60349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国际碳关税政策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09013B7-762C-D92C-3870-A9F43335A26F}"/>
                </a:ext>
              </a:extLst>
            </p:cNvPr>
            <p:cNvSpPr/>
            <p:nvPr/>
          </p:nvSpPr>
          <p:spPr>
            <a:xfrm>
              <a:off x="7451365" y="3124616"/>
              <a:ext cx="4107586" cy="212882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2007</a:t>
              </a:r>
              <a:r>
                <a:rPr lang="zh-CN" altLang="en-US" sz="1600" dirty="0">
                  <a:solidFill>
                    <a:schemeClr val="tx2"/>
                  </a:solidFill>
                </a:rPr>
                <a:t>：</a:t>
              </a:r>
              <a:r>
                <a:rPr lang="en-US" altLang="zh-CN" sz="1600" dirty="0">
                  <a:solidFill>
                    <a:schemeClr val="tx2"/>
                  </a:solidFill>
                </a:rPr>
                <a:t>《</a:t>
              </a:r>
              <a:r>
                <a:rPr lang="zh-CN" altLang="en-US" sz="1600" dirty="0">
                  <a:solidFill>
                    <a:schemeClr val="tx2"/>
                  </a:solidFill>
                </a:rPr>
                <a:t>京都议定书</a:t>
              </a:r>
              <a:r>
                <a:rPr lang="en-US" altLang="zh-CN" sz="1600" dirty="0">
                  <a:solidFill>
                    <a:schemeClr val="tx2"/>
                  </a:solidFill>
                </a:rPr>
                <a:t>》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2008</a:t>
              </a:r>
              <a:r>
                <a:rPr lang="zh-CN" altLang="en-US" sz="1600" dirty="0">
                  <a:solidFill>
                    <a:schemeClr val="tx2"/>
                  </a:solidFill>
                </a:rPr>
                <a:t>：欧盟：</a:t>
              </a:r>
              <a:r>
                <a:rPr lang="en" altLang="zh-CN" sz="1600" dirty="0">
                  <a:solidFill>
                    <a:schemeClr val="tx2"/>
                  </a:solidFill>
                </a:rPr>
                <a:t>Directive2008</a:t>
              </a:r>
              <a:r>
                <a:rPr lang="zh-CN" altLang="en-US" sz="1600" dirty="0">
                  <a:solidFill>
                    <a:schemeClr val="tx2"/>
                  </a:solidFill>
                </a:rPr>
                <a:t>法令</a:t>
              </a:r>
              <a:endParaRPr lang="en-US" altLang="zh-CN" sz="1600" dirty="0">
                <a:solidFill>
                  <a:schemeClr val="tx2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2009:《</a:t>
              </a:r>
              <a:r>
                <a:rPr lang="zh-CN" altLang="en-US" sz="1600" dirty="0">
                  <a:solidFill>
                    <a:schemeClr val="tx2"/>
                  </a:solidFill>
                </a:rPr>
                <a:t>美国清洁能源与安全法案</a:t>
              </a:r>
              <a:r>
                <a:rPr lang="en-US" altLang="zh-CN" sz="1600" dirty="0">
                  <a:solidFill>
                    <a:schemeClr val="tx2"/>
                  </a:solidFill>
                </a:rPr>
                <a:t>》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600" dirty="0">
                  <a:solidFill>
                    <a:schemeClr val="tx2"/>
                  </a:solidFill>
                </a:rPr>
                <a:t>《巴黎协定》 </a:t>
              </a:r>
              <a:endParaRPr lang="en-US" altLang="zh-CN" sz="1600" dirty="0">
                <a:solidFill>
                  <a:schemeClr val="tx2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……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C443AF0C-032D-5C61-F1A2-8AA4D0A5D79E}"/>
              </a:ext>
            </a:extLst>
          </p:cNvPr>
          <p:cNvGrpSpPr/>
          <p:nvPr/>
        </p:nvGrpSpPr>
        <p:grpSpPr>
          <a:xfrm>
            <a:off x="14624685" y="2438964"/>
            <a:ext cx="4854027" cy="2814474"/>
            <a:chOff x="6576485" y="2438964"/>
            <a:chExt cx="4854027" cy="2814474"/>
          </a:xfrm>
        </p:grpSpPr>
        <p:cxnSp>
          <p:nvCxnSpPr>
            <p:cNvPr id="76" name="直接连接符 47">
              <a:extLst>
                <a:ext uri="{FF2B5EF4-FFF2-40B4-BE49-F238E27FC236}">
                  <a16:creationId xmlns:a16="http://schemas.microsoft.com/office/drawing/2014/main" id="{01D71DA5-6FC6-240A-F933-B5DB8440B315}"/>
                </a:ext>
              </a:extLst>
            </p:cNvPr>
            <p:cNvCxnSpPr>
              <a:cxnSpLocks/>
            </p:cNvCxnSpPr>
            <p:nvPr/>
          </p:nvCxnSpPr>
          <p:spPr>
            <a:xfrm>
              <a:off x="6576485" y="2575303"/>
              <a:ext cx="0" cy="21288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1768D8C-1204-CA81-8550-2B17A1D32258}"/>
                </a:ext>
              </a:extLst>
            </p:cNvPr>
            <p:cNvGrpSpPr/>
            <p:nvPr/>
          </p:nvGrpSpPr>
          <p:grpSpPr>
            <a:xfrm>
              <a:off x="6585338" y="2438964"/>
              <a:ext cx="3501456" cy="603493"/>
              <a:chOff x="2476423" y="2577847"/>
              <a:chExt cx="3501456" cy="603493"/>
            </a:xfrm>
          </p:grpSpPr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06171EDC-5607-6EBB-898F-491F1724F782}"/>
                  </a:ext>
                </a:extLst>
              </p:cNvPr>
              <p:cNvSpPr txBox="1"/>
              <p:nvPr/>
            </p:nvSpPr>
            <p:spPr>
              <a:xfrm>
                <a:off x="2476423" y="2648761"/>
                <a:ext cx="6649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i="1" dirty="0">
                    <a:solidFill>
                      <a:schemeClr val="accent4"/>
                    </a:solidFill>
                  </a:rPr>
                  <a:t>03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2C96CA22-9DD3-7CB0-13A5-03388FDDE25B}"/>
                  </a:ext>
                </a:extLst>
              </p:cNvPr>
              <p:cNvSpPr/>
              <p:nvPr/>
            </p:nvSpPr>
            <p:spPr>
              <a:xfrm>
                <a:off x="3342450" y="2577847"/>
                <a:ext cx="2635429" cy="60349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碳关税实质与中国态度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09BECBF-C2F2-3375-8169-497AA4090EEF}"/>
                </a:ext>
              </a:extLst>
            </p:cNvPr>
            <p:cNvSpPr/>
            <p:nvPr/>
          </p:nvSpPr>
          <p:spPr>
            <a:xfrm>
              <a:off x="6665923" y="3124616"/>
              <a:ext cx="4764589" cy="212882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碳关税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</a:rPr>
                <a:t>：实质上捆绑了气候变化与贸易问题，以环境保护为名，行新型贸易保护主义之实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</a:rPr>
                <a:t>发达国家霸权主义的体现 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对于中国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</a:rPr>
                <a:t>：不利于对外贸易与开放、贸易摩擦等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“碳足迹”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</a:rPr>
                <a:t>：期望提升碳关税谈判能力。 </a:t>
              </a:r>
              <a:r>
                <a:rPr lang="zh-CN" altLang="zh-CN" sz="16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4231B4C-398F-EBE6-37DE-4509C2A726CA}"/>
              </a:ext>
            </a:extLst>
          </p:cNvPr>
          <p:cNvGrpSpPr/>
          <p:nvPr/>
        </p:nvGrpSpPr>
        <p:grpSpPr>
          <a:xfrm>
            <a:off x="12847755" y="5172149"/>
            <a:ext cx="4171385" cy="1498498"/>
            <a:chOff x="6818135" y="5172149"/>
            <a:chExt cx="4171385" cy="149849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E2D473F-9C22-0B04-B203-BC5FF733D9A0}"/>
                </a:ext>
              </a:extLst>
            </p:cNvPr>
            <p:cNvGrpSpPr/>
            <p:nvPr/>
          </p:nvGrpSpPr>
          <p:grpSpPr>
            <a:xfrm>
              <a:off x="6818135" y="5297299"/>
              <a:ext cx="4171385" cy="1373348"/>
              <a:chOff x="6502914" y="6965241"/>
              <a:chExt cx="4171385" cy="1373348"/>
            </a:xfrm>
          </p:grpSpPr>
          <p:sp>
            <p:nvSpPr>
              <p:cNvPr id="9" name="íṣḷîḑe">
                <a:extLst>
                  <a:ext uri="{FF2B5EF4-FFF2-40B4-BE49-F238E27FC236}">
                    <a16:creationId xmlns:a16="http://schemas.microsoft.com/office/drawing/2014/main" id="{ED9193E4-6FA3-3A1B-B67F-F0CAFEB09569}"/>
                  </a:ext>
                </a:extLst>
              </p:cNvPr>
              <p:cNvSpPr/>
              <p:nvPr/>
            </p:nvSpPr>
            <p:spPr>
              <a:xfrm>
                <a:off x="6502914" y="7727360"/>
                <a:ext cx="4171385" cy="611229"/>
              </a:xfrm>
              <a:prstGeom prst="rect">
                <a:avLst/>
              </a:prstGeom>
            </p:spPr>
            <p:txBody>
              <a:bodyPr anchor="b" anchorCtr="0">
                <a:noAutofit/>
              </a:bodyPr>
              <a:lstStyle/>
              <a:p>
                <a:pPr>
                  <a:buSzPct val="25000"/>
                </a:pPr>
                <a:r>
                  <a:rPr lang="zh-CN" altLang="en-US" sz="3200" b="1" dirty="0"/>
                  <a:t>为“绿色资本金”提供</a:t>
                </a:r>
                <a:r>
                  <a:rPr lang="en-US" altLang="zh-CN" sz="3200" b="1" dirty="0"/>
                  <a:t> </a:t>
                </a:r>
                <a:r>
                  <a:rPr lang="zh-CN" altLang="en-US" sz="3200" b="1" dirty="0">
                    <a:solidFill>
                      <a:schemeClr val="accent1"/>
                    </a:solidFill>
                  </a:rPr>
                  <a:t>可行性</a:t>
                </a:r>
                <a:r>
                  <a:rPr lang="zh-CN" altLang="en-US" sz="3200" b="1" dirty="0"/>
                  <a:t>依据</a:t>
                </a:r>
                <a:r>
                  <a:rPr lang="en-US" altLang="zh-CN" sz="3200" b="1" dirty="0"/>
                  <a:t>.</a:t>
                </a:r>
              </a:p>
            </p:txBody>
          </p:sp>
          <p:sp>
            <p:nvSpPr>
              <p:cNvPr id="10" name="îṩ1îḍé">
                <a:extLst>
                  <a:ext uri="{FF2B5EF4-FFF2-40B4-BE49-F238E27FC236}">
                    <a16:creationId xmlns:a16="http://schemas.microsoft.com/office/drawing/2014/main" id="{41EB1C89-382B-A4D2-940F-291F22503591}"/>
                  </a:ext>
                </a:extLst>
              </p:cNvPr>
              <p:cNvSpPr txBox="1"/>
              <p:nvPr/>
            </p:nvSpPr>
            <p:spPr>
              <a:xfrm>
                <a:off x="6502914" y="6965241"/>
                <a:ext cx="3421334" cy="2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2">
                        <a:lumMod val="75000"/>
                      </a:schemeClr>
                    </a:solidFill>
                  </a:rPr>
                  <a:t>To provide a feasible basis for "green capital".</a:t>
                </a:r>
              </a:p>
            </p:txBody>
          </p:sp>
        </p:grpSp>
        <p:cxnSp>
          <p:nvCxnSpPr>
            <p:cNvPr id="8" name="iŝľidé">
              <a:extLst>
                <a:ext uri="{FF2B5EF4-FFF2-40B4-BE49-F238E27FC236}">
                  <a16:creationId xmlns:a16="http://schemas.microsoft.com/office/drawing/2014/main" id="{2FF210A0-942C-29B0-652A-078B982CF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9607" y="5172149"/>
              <a:ext cx="668184" cy="0"/>
            </a:xfrm>
            <a:prstGeom prst="line">
              <a:avLst/>
            </a:prstGeom>
            <a:ln w="76200" cap="rnd"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20000">
                    <a:schemeClr val="accent6"/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041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ísľïdé">
            <a:extLst>
              <a:ext uri="{FF2B5EF4-FFF2-40B4-BE49-F238E27FC236}">
                <a16:creationId xmlns:a16="http://schemas.microsoft.com/office/drawing/2014/main" id="{F0F6C28A-16AB-CC81-61F5-6384AF988BDC}"/>
              </a:ext>
            </a:extLst>
          </p:cNvPr>
          <p:cNvSpPr/>
          <p:nvPr/>
        </p:nvSpPr>
        <p:spPr>
          <a:xfrm>
            <a:off x="1047686" y="724768"/>
            <a:ext cx="442972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 altLang="zh-CN" sz="2800" b="1" dirty="0"/>
              <a:t>3-2.</a:t>
            </a:r>
            <a:r>
              <a:rPr lang="zh-CN" altLang="en-US" sz="2800" b="1" dirty="0"/>
              <a:t>“碳关税”：</a:t>
            </a:r>
            <a:endParaRPr lang="en-US" altLang="zh-CN" sz="2800" b="1" dirty="0"/>
          </a:p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对外贸易与大国博弈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83255A0-0C86-FBB8-4505-F921F922EB77}"/>
              </a:ext>
            </a:extLst>
          </p:cNvPr>
          <p:cNvGrpSpPr/>
          <p:nvPr/>
        </p:nvGrpSpPr>
        <p:grpSpPr>
          <a:xfrm>
            <a:off x="1219200" y="4173894"/>
            <a:ext cx="9753600" cy="1709722"/>
            <a:chOff x="0" y="3751108"/>
            <a:chExt cx="12192000" cy="213715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E1602014-D402-EAEA-839B-9D9000E342D5}"/>
                </a:ext>
              </a:extLst>
            </p:cNvPr>
            <p:cNvGrpSpPr/>
            <p:nvPr/>
          </p:nvGrpSpPr>
          <p:grpSpPr>
            <a:xfrm>
              <a:off x="47143" y="3751108"/>
              <a:ext cx="12130525" cy="2137152"/>
              <a:chOff x="35399" y="4466341"/>
              <a:chExt cx="9108601" cy="1604749"/>
            </a:xfrm>
          </p:grpSpPr>
          <p:sp>
            <p:nvSpPr>
              <p:cNvPr id="38" name="任意多边形 2">
                <a:extLst>
                  <a:ext uri="{FF2B5EF4-FFF2-40B4-BE49-F238E27FC236}">
                    <a16:creationId xmlns:a16="http://schemas.microsoft.com/office/drawing/2014/main" id="{A57E1A95-969F-33CE-CA4C-24F362B85812}"/>
                  </a:ext>
                </a:extLst>
              </p:cNvPr>
              <p:cNvSpPr/>
              <p:nvPr/>
            </p:nvSpPr>
            <p:spPr bwMode="auto">
              <a:xfrm>
                <a:off x="772875" y="4678733"/>
                <a:ext cx="4359944" cy="1392352"/>
              </a:xfrm>
              <a:custGeom>
                <a:avLst/>
                <a:gdLst>
                  <a:gd name="T0" fmla="*/ 1027 w 1478"/>
                  <a:gd name="T1" fmla="*/ 471 h 473"/>
                  <a:gd name="T2" fmla="*/ 972 w 1478"/>
                  <a:gd name="T3" fmla="*/ 473 h 473"/>
                  <a:gd name="T4" fmla="*/ 970 w 1478"/>
                  <a:gd name="T5" fmla="*/ 473 h 473"/>
                  <a:gd name="T6" fmla="*/ 995 w 1478"/>
                  <a:gd name="T7" fmla="*/ 117 h 473"/>
                  <a:gd name="T8" fmla="*/ 996 w 1478"/>
                  <a:gd name="T9" fmla="*/ 105 h 473"/>
                  <a:gd name="T10" fmla="*/ 1006 w 1478"/>
                  <a:gd name="T11" fmla="*/ 117 h 473"/>
                  <a:gd name="T12" fmla="*/ 1010 w 1478"/>
                  <a:gd name="T13" fmla="*/ 471 h 473"/>
                  <a:gd name="T14" fmla="*/ 1461 w 1478"/>
                  <a:gd name="T15" fmla="*/ 105 h 473"/>
                  <a:gd name="T16" fmla="*/ 1465 w 1478"/>
                  <a:gd name="T17" fmla="*/ 105 h 473"/>
                  <a:gd name="T18" fmla="*/ 1475 w 1478"/>
                  <a:gd name="T19" fmla="*/ 155 h 473"/>
                  <a:gd name="T20" fmla="*/ 1478 w 1478"/>
                  <a:gd name="T21" fmla="*/ 473 h 473"/>
                  <a:gd name="T22" fmla="*/ 1465 w 1478"/>
                  <a:gd name="T23" fmla="*/ 473 h 473"/>
                  <a:gd name="T24" fmla="*/ 1423 w 1478"/>
                  <a:gd name="T25" fmla="*/ 473 h 473"/>
                  <a:gd name="T26" fmla="*/ 1415 w 1478"/>
                  <a:gd name="T27" fmla="*/ 207 h 473"/>
                  <a:gd name="T28" fmla="*/ 1423 w 1478"/>
                  <a:gd name="T29" fmla="*/ 155 h 473"/>
                  <a:gd name="T30" fmla="*/ 1427 w 1478"/>
                  <a:gd name="T31" fmla="*/ 105 h 473"/>
                  <a:gd name="T32" fmla="*/ 1442 w 1478"/>
                  <a:gd name="T33" fmla="*/ 23 h 473"/>
                  <a:gd name="T34" fmla="*/ 1461 w 1478"/>
                  <a:gd name="T35" fmla="*/ 105 h 473"/>
                  <a:gd name="T36" fmla="*/ 1285 w 1478"/>
                  <a:gd name="T37" fmla="*/ 190 h 473"/>
                  <a:gd name="T38" fmla="*/ 1335 w 1478"/>
                  <a:gd name="T39" fmla="*/ 473 h 473"/>
                  <a:gd name="T40" fmla="*/ 1285 w 1478"/>
                  <a:gd name="T41" fmla="*/ 190 h 473"/>
                  <a:gd name="T42" fmla="*/ 1176 w 1478"/>
                  <a:gd name="T43" fmla="*/ 243 h 473"/>
                  <a:gd name="T44" fmla="*/ 1216 w 1478"/>
                  <a:gd name="T45" fmla="*/ 473 h 473"/>
                  <a:gd name="T46" fmla="*/ 1176 w 1478"/>
                  <a:gd name="T47" fmla="*/ 243 h 473"/>
                  <a:gd name="T48" fmla="*/ 1083 w 1478"/>
                  <a:gd name="T49" fmla="*/ 167 h 473"/>
                  <a:gd name="T50" fmla="*/ 1125 w 1478"/>
                  <a:gd name="T51" fmla="*/ 473 h 473"/>
                  <a:gd name="T52" fmla="*/ 1083 w 1478"/>
                  <a:gd name="T53" fmla="*/ 167 h 473"/>
                  <a:gd name="T54" fmla="*/ 849 w 1478"/>
                  <a:gd name="T55" fmla="*/ 295 h 473"/>
                  <a:gd name="T56" fmla="*/ 884 w 1478"/>
                  <a:gd name="T57" fmla="*/ 473 h 473"/>
                  <a:gd name="T58" fmla="*/ 849 w 1478"/>
                  <a:gd name="T59" fmla="*/ 295 h 473"/>
                  <a:gd name="T60" fmla="*/ 631 w 1478"/>
                  <a:gd name="T61" fmla="*/ 373 h 473"/>
                  <a:gd name="T62" fmla="*/ 643 w 1478"/>
                  <a:gd name="T63" fmla="*/ 318 h 473"/>
                  <a:gd name="T64" fmla="*/ 667 w 1478"/>
                  <a:gd name="T65" fmla="*/ 306 h 473"/>
                  <a:gd name="T66" fmla="*/ 702 w 1478"/>
                  <a:gd name="T67" fmla="*/ 234 h 473"/>
                  <a:gd name="T68" fmla="*/ 723 w 1478"/>
                  <a:gd name="T69" fmla="*/ 306 h 473"/>
                  <a:gd name="T70" fmla="*/ 702 w 1478"/>
                  <a:gd name="T71" fmla="*/ 473 h 473"/>
                  <a:gd name="T72" fmla="*/ 687 w 1478"/>
                  <a:gd name="T73" fmla="*/ 473 h 473"/>
                  <a:gd name="T74" fmla="*/ 643 w 1478"/>
                  <a:gd name="T75" fmla="*/ 473 h 473"/>
                  <a:gd name="T76" fmla="*/ 631 w 1478"/>
                  <a:gd name="T77" fmla="*/ 373 h 473"/>
                  <a:gd name="T78" fmla="*/ 581 w 1478"/>
                  <a:gd name="T79" fmla="*/ 255 h 473"/>
                  <a:gd name="T80" fmla="*/ 623 w 1478"/>
                  <a:gd name="T81" fmla="*/ 473 h 473"/>
                  <a:gd name="T82" fmla="*/ 581 w 1478"/>
                  <a:gd name="T83" fmla="*/ 255 h 473"/>
                  <a:gd name="T84" fmla="*/ 532 w 1478"/>
                  <a:gd name="T85" fmla="*/ 314 h 473"/>
                  <a:gd name="T86" fmla="*/ 557 w 1478"/>
                  <a:gd name="T87" fmla="*/ 356 h 473"/>
                  <a:gd name="T88" fmla="*/ 532 w 1478"/>
                  <a:gd name="T89" fmla="*/ 473 h 473"/>
                  <a:gd name="T90" fmla="*/ 455 w 1478"/>
                  <a:gd name="T91" fmla="*/ 473 h 473"/>
                  <a:gd name="T92" fmla="*/ 455 w 1478"/>
                  <a:gd name="T93" fmla="*/ 302 h 473"/>
                  <a:gd name="T94" fmla="*/ 488 w 1478"/>
                  <a:gd name="T95" fmla="*/ 356 h 473"/>
                  <a:gd name="T96" fmla="*/ 532 w 1478"/>
                  <a:gd name="T97" fmla="*/ 314 h 473"/>
                  <a:gd name="T98" fmla="*/ 360 w 1478"/>
                  <a:gd name="T99" fmla="*/ 293 h 473"/>
                  <a:gd name="T100" fmla="*/ 426 w 1478"/>
                  <a:gd name="T101" fmla="*/ 473 h 473"/>
                  <a:gd name="T102" fmla="*/ 360 w 1478"/>
                  <a:gd name="T103" fmla="*/ 293 h 473"/>
                  <a:gd name="T104" fmla="*/ 287 w 1478"/>
                  <a:gd name="T105" fmla="*/ 209 h 473"/>
                  <a:gd name="T106" fmla="*/ 350 w 1478"/>
                  <a:gd name="T107" fmla="*/ 473 h 473"/>
                  <a:gd name="T108" fmla="*/ 287 w 1478"/>
                  <a:gd name="T109" fmla="*/ 209 h 473"/>
                  <a:gd name="T110" fmla="*/ 195 w 1478"/>
                  <a:gd name="T111" fmla="*/ 184 h 473"/>
                  <a:gd name="T112" fmla="*/ 241 w 1478"/>
                  <a:gd name="T113" fmla="*/ 473 h 473"/>
                  <a:gd name="T114" fmla="*/ 195 w 1478"/>
                  <a:gd name="T115" fmla="*/ 184 h 473"/>
                  <a:gd name="T116" fmla="*/ 31 w 1478"/>
                  <a:gd name="T117" fmla="*/ 264 h 473"/>
                  <a:gd name="T118" fmla="*/ 92 w 1478"/>
                  <a:gd name="T119" fmla="*/ 473 h 473"/>
                  <a:gd name="T120" fmla="*/ 31 w 1478"/>
                  <a:gd name="T121" fmla="*/ 473 h 473"/>
                  <a:gd name="T122" fmla="*/ 0 w 1478"/>
                  <a:gd name="T123" fmla="*/ 331 h 473"/>
                  <a:gd name="T124" fmla="*/ 31 w 1478"/>
                  <a:gd name="T125" fmla="*/ 264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8" h="473">
                    <a:moveTo>
                      <a:pt x="1010" y="471"/>
                    </a:moveTo>
                    <a:lnTo>
                      <a:pt x="1027" y="471"/>
                    </a:lnTo>
                    <a:lnTo>
                      <a:pt x="1027" y="473"/>
                    </a:lnTo>
                    <a:lnTo>
                      <a:pt x="972" y="473"/>
                    </a:lnTo>
                    <a:lnTo>
                      <a:pt x="972" y="473"/>
                    </a:lnTo>
                    <a:lnTo>
                      <a:pt x="970" y="473"/>
                    </a:lnTo>
                    <a:lnTo>
                      <a:pt x="970" y="117"/>
                    </a:lnTo>
                    <a:lnTo>
                      <a:pt x="995" y="117"/>
                    </a:lnTo>
                    <a:lnTo>
                      <a:pt x="996" y="75"/>
                    </a:lnTo>
                    <a:lnTo>
                      <a:pt x="996" y="105"/>
                    </a:lnTo>
                    <a:lnTo>
                      <a:pt x="1002" y="105"/>
                    </a:lnTo>
                    <a:lnTo>
                      <a:pt x="1006" y="117"/>
                    </a:lnTo>
                    <a:lnTo>
                      <a:pt x="1010" y="117"/>
                    </a:lnTo>
                    <a:lnTo>
                      <a:pt x="1010" y="471"/>
                    </a:lnTo>
                    <a:lnTo>
                      <a:pt x="1010" y="471"/>
                    </a:lnTo>
                    <a:close/>
                    <a:moveTo>
                      <a:pt x="1461" y="105"/>
                    </a:moveTo>
                    <a:lnTo>
                      <a:pt x="1463" y="0"/>
                    </a:lnTo>
                    <a:lnTo>
                      <a:pt x="1465" y="105"/>
                    </a:lnTo>
                    <a:lnTo>
                      <a:pt x="1475" y="105"/>
                    </a:lnTo>
                    <a:lnTo>
                      <a:pt x="1475" y="155"/>
                    </a:lnTo>
                    <a:lnTo>
                      <a:pt x="1478" y="155"/>
                    </a:lnTo>
                    <a:lnTo>
                      <a:pt x="1478" y="473"/>
                    </a:lnTo>
                    <a:lnTo>
                      <a:pt x="1475" y="473"/>
                    </a:lnTo>
                    <a:lnTo>
                      <a:pt x="1465" y="473"/>
                    </a:lnTo>
                    <a:lnTo>
                      <a:pt x="1427" y="473"/>
                    </a:lnTo>
                    <a:lnTo>
                      <a:pt x="1423" y="473"/>
                    </a:lnTo>
                    <a:lnTo>
                      <a:pt x="1415" y="473"/>
                    </a:lnTo>
                    <a:lnTo>
                      <a:pt x="1415" y="207"/>
                    </a:lnTo>
                    <a:lnTo>
                      <a:pt x="1423" y="207"/>
                    </a:lnTo>
                    <a:lnTo>
                      <a:pt x="1423" y="155"/>
                    </a:lnTo>
                    <a:lnTo>
                      <a:pt x="1427" y="155"/>
                    </a:lnTo>
                    <a:lnTo>
                      <a:pt x="1427" y="105"/>
                    </a:lnTo>
                    <a:lnTo>
                      <a:pt x="1440" y="105"/>
                    </a:lnTo>
                    <a:lnTo>
                      <a:pt x="1442" y="23"/>
                    </a:lnTo>
                    <a:lnTo>
                      <a:pt x="1444" y="105"/>
                    </a:lnTo>
                    <a:lnTo>
                      <a:pt x="1461" y="105"/>
                    </a:lnTo>
                    <a:lnTo>
                      <a:pt x="1461" y="105"/>
                    </a:lnTo>
                    <a:close/>
                    <a:moveTo>
                      <a:pt x="1285" y="190"/>
                    </a:moveTo>
                    <a:lnTo>
                      <a:pt x="1335" y="190"/>
                    </a:lnTo>
                    <a:lnTo>
                      <a:pt x="1335" y="473"/>
                    </a:lnTo>
                    <a:lnTo>
                      <a:pt x="1285" y="473"/>
                    </a:lnTo>
                    <a:lnTo>
                      <a:pt x="1285" y="190"/>
                    </a:lnTo>
                    <a:lnTo>
                      <a:pt x="1285" y="190"/>
                    </a:lnTo>
                    <a:close/>
                    <a:moveTo>
                      <a:pt x="1176" y="243"/>
                    </a:moveTo>
                    <a:lnTo>
                      <a:pt x="1216" y="243"/>
                    </a:lnTo>
                    <a:lnTo>
                      <a:pt x="1216" y="473"/>
                    </a:lnTo>
                    <a:lnTo>
                      <a:pt x="1176" y="473"/>
                    </a:lnTo>
                    <a:lnTo>
                      <a:pt x="1176" y="243"/>
                    </a:lnTo>
                    <a:lnTo>
                      <a:pt x="1176" y="243"/>
                    </a:lnTo>
                    <a:close/>
                    <a:moveTo>
                      <a:pt x="1083" y="167"/>
                    </a:moveTo>
                    <a:lnTo>
                      <a:pt x="1125" y="167"/>
                    </a:lnTo>
                    <a:lnTo>
                      <a:pt x="1125" y="473"/>
                    </a:lnTo>
                    <a:lnTo>
                      <a:pt x="1083" y="473"/>
                    </a:lnTo>
                    <a:lnTo>
                      <a:pt x="1083" y="167"/>
                    </a:lnTo>
                    <a:lnTo>
                      <a:pt x="1083" y="167"/>
                    </a:lnTo>
                    <a:close/>
                    <a:moveTo>
                      <a:pt x="849" y="295"/>
                    </a:moveTo>
                    <a:lnTo>
                      <a:pt x="884" y="295"/>
                    </a:lnTo>
                    <a:lnTo>
                      <a:pt x="884" y="473"/>
                    </a:lnTo>
                    <a:lnTo>
                      <a:pt x="849" y="473"/>
                    </a:lnTo>
                    <a:lnTo>
                      <a:pt x="849" y="295"/>
                    </a:lnTo>
                    <a:lnTo>
                      <a:pt x="849" y="295"/>
                    </a:lnTo>
                    <a:close/>
                    <a:moveTo>
                      <a:pt x="631" y="373"/>
                    </a:moveTo>
                    <a:lnTo>
                      <a:pt x="643" y="373"/>
                    </a:lnTo>
                    <a:lnTo>
                      <a:pt x="643" y="318"/>
                    </a:lnTo>
                    <a:lnTo>
                      <a:pt x="667" y="318"/>
                    </a:lnTo>
                    <a:lnTo>
                      <a:pt x="667" y="306"/>
                    </a:lnTo>
                    <a:lnTo>
                      <a:pt x="667" y="234"/>
                    </a:lnTo>
                    <a:lnTo>
                      <a:pt x="702" y="234"/>
                    </a:lnTo>
                    <a:lnTo>
                      <a:pt x="702" y="306"/>
                    </a:lnTo>
                    <a:lnTo>
                      <a:pt x="723" y="306"/>
                    </a:lnTo>
                    <a:lnTo>
                      <a:pt x="723" y="473"/>
                    </a:lnTo>
                    <a:lnTo>
                      <a:pt x="702" y="473"/>
                    </a:lnTo>
                    <a:lnTo>
                      <a:pt x="698" y="473"/>
                    </a:lnTo>
                    <a:lnTo>
                      <a:pt x="687" y="473"/>
                    </a:lnTo>
                    <a:lnTo>
                      <a:pt x="667" y="473"/>
                    </a:lnTo>
                    <a:lnTo>
                      <a:pt x="643" y="473"/>
                    </a:lnTo>
                    <a:lnTo>
                      <a:pt x="631" y="473"/>
                    </a:lnTo>
                    <a:lnTo>
                      <a:pt x="631" y="373"/>
                    </a:lnTo>
                    <a:lnTo>
                      <a:pt x="631" y="373"/>
                    </a:lnTo>
                    <a:close/>
                    <a:moveTo>
                      <a:pt x="581" y="255"/>
                    </a:moveTo>
                    <a:lnTo>
                      <a:pt x="623" y="255"/>
                    </a:lnTo>
                    <a:lnTo>
                      <a:pt x="623" y="473"/>
                    </a:lnTo>
                    <a:lnTo>
                      <a:pt x="581" y="473"/>
                    </a:lnTo>
                    <a:lnTo>
                      <a:pt x="581" y="255"/>
                    </a:lnTo>
                    <a:lnTo>
                      <a:pt x="581" y="255"/>
                    </a:lnTo>
                    <a:close/>
                    <a:moveTo>
                      <a:pt x="532" y="314"/>
                    </a:moveTo>
                    <a:lnTo>
                      <a:pt x="557" y="314"/>
                    </a:lnTo>
                    <a:lnTo>
                      <a:pt x="557" y="356"/>
                    </a:lnTo>
                    <a:lnTo>
                      <a:pt x="557" y="473"/>
                    </a:lnTo>
                    <a:lnTo>
                      <a:pt x="532" y="473"/>
                    </a:lnTo>
                    <a:lnTo>
                      <a:pt x="488" y="473"/>
                    </a:lnTo>
                    <a:lnTo>
                      <a:pt x="455" y="473"/>
                    </a:lnTo>
                    <a:lnTo>
                      <a:pt x="455" y="356"/>
                    </a:lnTo>
                    <a:lnTo>
                      <a:pt x="455" y="302"/>
                    </a:lnTo>
                    <a:lnTo>
                      <a:pt x="488" y="302"/>
                    </a:lnTo>
                    <a:lnTo>
                      <a:pt x="488" y="356"/>
                    </a:lnTo>
                    <a:lnTo>
                      <a:pt x="532" y="356"/>
                    </a:lnTo>
                    <a:lnTo>
                      <a:pt x="532" y="314"/>
                    </a:lnTo>
                    <a:lnTo>
                      <a:pt x="532" y="314"/>
                    </a:lnTo>
                    <a:close/>
                    <a:moveTo>
                      <a:pt x="360" y="293"/>
                    </a:moveTo>
                    <a:lnTo>
                      <a:pt x="426" y="293"/>
                    </a:lnTo>
                    <a:lnTo>
                      <a:pt x="426" y="473"/>
                    </a:lnTo>
                    <a:lnTo>
                      <a:pt x="360" y="473"/>
                    </a:lnTo>
                    <a:lnTo>
                      <a:pt x="360" y="293"/>
                    </a:lnTo>
                    <a:lnTo>
                      <a:pt x="360" y="293"/>
                    </a:lnTo>
                    <a:close/>
                    <a:moveTo>
                      <a:pt x="287" y="209"/>
                    </a:moveTo>
                    <a:lnTo>
                      <a:pt x="350" y="209"/>
                    </a:lnTo>
                    <a:lnTo>
                      <a:pt x="350" y="473"/>
                    </a:lnTo>
                    <a:lnTo>
                      <a:pt x="287" y="473"/>
                    </a:lnTo>
                    <a:lnTo>
                      <a:pt x="287" y="209"/>
                    </a:lnTo>
                    <a:lnTo>
                      <a:pt x="287" y="209"/>
                    </a:lnTo>
                    <a:close/>
                    <a:moveTo>
                      <a:pt x="195" y="184"/>
                    </a:moveTo>
                    <a:lnTo>
                      <a:pt x="241" y="184"/>
                    </a:lnTo>
                    <a:lnTo>
                      <a:pt x="241" y="473"/>
                    </a:lnTo>
                    <a:lnTo>
                      <a:pt x="195" y="473"/>
                    </a:lnTo>
                    <a:lnTo>
                      <a:pt x="195" y="184"/>
                    </a:lnTo>
                    <a:lnTo>
                      <a:pt x="195" y="184"/>
                    </a:lnTo>
                    <a:close/>
                    <a:moveTo>
                      <a:pt x="31" y="264"/>
                    </a:moveTo>
                    <a:lnTo>
                      <a:pt x="92" y="264"/>
                    </a:lnTo>
                    <a:lnTo>
                      <a:pt x="92" y="473"/>
                    </a:lnTo>
                    <a:lnTo>
                      <a:pt x="61" y="473"/>
                    </a:lnTo>
                    <a:lnTo>
                      <a:pt x="31" y="473"/>
                    </a:lnTo>
                    <a:lnTo>
                      <a:pt x="0" y="473"/>
                    </a:lnTo>
                    <a:lnTo>
                      <a:pt x="0" y="331"/>
                    </a:lnTo>
                    <a:lnTo>
                      <a:pt x="31" y="331"/>
                    </a:lnTo>
                    <a:lnTo>
                      <a:pt x="31" y="264"/>
                    </a:lnTo>
                    <a:lnTo>
                      <a:pt x="31" y="26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39" name="任意多边形 3">
                <a:extLst>
                  <a:ext uri="{FF2B5EF4-FFF2-40B4-BE49-F238E27FC236}">
                    <a16:creationId xmlns:a16="http://schemas.microsoft.com/office/drawing/2014/main" id="{4AB6AB40-F032-85DA-F639-A963CA589B4B}"/>
                  </a:ext>
                </a:extLst>
              </p:cNvPr>
              <p:cNvSpPr/>
              <p:nvPr/>
            </p:nvSpPr>
            <p:spPr bwMode="auto">
              <a:xfrm>
                <a:off x="117996" y="5321000"/>
                <a:ext cx="5994189" cy="750090"/>
              </a:xfrm>
              <a:custGeom>
                <a:avLst/>
                <a:gdLst>
                  <a:gd name="T0" fmla="*/ 2006 w 2031"/>
                  <a:gd name="T1" fmla="*/ 347 h 347"/>
                  <a:gd name="T2" fmla="*/ 2031 w 2031"/>
                  <a:gd name="T3" fmla="*/ 347 h 347"/>
                  <a:gd name="T4" fmla="*/ 2018 w 2031"/>
                  <a:gd name="T5" fmla="*/ 306 h 347"/>
                  <a:gd name="T6" fmla="*/ 2006 w 2031"/>
                  <a:gd name="T7" fmla="*/ 324 h 347"/>
                  <a:gd name="T8" fmla="*/ 1972 w 2031"/>
                  <a:gd name="T9" fmla="*/ 293 h 347"/>
                  <a:gd name="T10" fmla="*/ 1972 w 2031"/>
                  <a:gd name="T11" fmla="*/ 347 h 347"/>
                  <a:gd name="T12" fmla="*/ 13 w 2031"/>
                  <a:gd name="T13" fmla="*/ 176 h 347"/>
                  <a:gd name="T14" fmla="*/ 13 w 2031"/>
                  <a:gd name="T15" fmla="*/ 347 h 347"/>
                  <a:gd name="T16" fmla="*/ 73 w 2031"/>
                  <a:gd name="T17" fmla="*/ 176 h 347"/>
                  <a:gd name="T18" fmla="*/ 65 w 2031"/>
                  <a:gd name="T19" fmla="*/ 159 h 347"/>
                  <a:gd name="T20" fmla="*/ 8 w 2031"/>
                  <a:gd name="T21" fmla="*/ 159 h 347"/>
                  <a:gd name="T22" fmla="*/ 235 w 2031"/>
                  <a:gd name="T23" fmla="*/ 347 h 347"/>
                  <a:gd name="T24" fmla="*/ 174 w 2031"/>
                  <a:gd name="T25" fmla="*/ 347 h 347"/>
                  <a:gd name="T26" fmla="*/ 413 w 2031"/>
                  <a:gd name="T27" fmla="*/ 129 h 347"/>
                  <a:gd name="T28" fmla="*/ 388 w 2031"/>
                  <a:gd name="T29" fmla="*/ 134 h 347"/>
                  <a:gd name="T30" fmla="*/ 362 w 2031"/>
                  <a:gd name="T31" fmla="*/ 347 h 347"/>
                  <a:gd name="T32" fmla="*/ 442 w 2031"/>
                  <a:gd name="T33" fmla="*/ 347 h 347"/>
                  <a:gd name="T34" fmla="*/ 438 w 2031"/>
                  <a:gd name="T35" fmla="*/ 150 h 347"/>
                  <a:gd name="T36" fmla="*/ 413 w 2031"/>
                  <a:gd name="T37" fmla="*/ 134 h 347"/>
                  <a:gd name="T38" fmla="*/ 547 w 2031"/>
                  <a:gd name="T39" fmla="*/ 138 h 347"/>
                  <a:gd name="T40" fmla="*/ 484 w 2031"/>
                  <a:gd name="T41" fmla="*/ 347 h 347"/>
                  <a:gd name="T42" fmla="*/ 601 w 2031"/>
                  <a:gd name="T43" fmla="*/ 220 h 347"/>
                  <a:gd name="T44" fmla="*/ 559 w 2031"/>
                  <a:gd name="T45" fmla="*/ 205 h 347"/>
                  <a:gd name="T46" fmla="*/ 583 w 2031"/>
                  <a:gd name="T47" fmla="*/ 347 h 347"/>
                  <a:gd name="T48" fmla="*/ 666 w 2031"/>
                  <a:gd name="T49" fmla="*/ 347 h 347"/>
                  <a:gd name="T50" fmla="*/ 641 w 2031"/>
                  <a:gd name="T51" fmla="*/ 347 h 347"/>
                  <a:gd name="T52" fmla="*/ 719 w 2031"/>
                  <a:gd name="T53" fmla="*/ 347 h 347"/>
                  <a:gd name="T54" fmla="*/ 694 w 2031"/>
                  <a:gd name="T55" fmla="*/ 347 h 347"/>
                  <a:gd name="T56" fmla="*/ 763 w 2031"/>
                  <a:gd name="T57" fmla="*/ 347 h 347"/>
                  <a:gd name="T58" fmla="*/ 725 w 2031"/>
                  <a:gd name="T59" fmla="*/ 347 h 347"/>
                  <a:gd name="T60" fmla="*/ 876 w 2031"/>
                  <a:gd name="T61" fmla="*/ 347 h 347"/>
                  <a:gd name="T62" fmla="*/ 838 w 2031"/>
                  <a:gd name="T63" fmla="*/ 347 h 347"/>
                  <a:gd name="T64" fmla="*/ 972 w 2031"/>
                  <a:gd name="T65" fmla="*/ 347 h 347"/>
                  <a:gd name="T66" fmla="*/ 939 w 2031"/>
                  <a:gd name="T67" fmla="*/ 347 h 347"/>
                  <a:gd name="T68" fmla="*/ 1086 w 2031"/>
                  <a:gd name="T69" fmla="*/ 347 h 347"/>
                  <a:gd name="T70" fmla="*/ 1012 w 2031"/>
                  <a:gd name="T71" fmla="*/ 347 h 347"/>
                  <a:gd name="T72" fmla="*/ 1217 w 2031"/>
                  <a:gd name="T73" fmla="*/ 347 h 347"/>
                  <a:gd name="T74" fmla="*/ 1199 w 2031"/>
                  <a:gd name="T75" fmla="*/ 6 h 347"/>
                  <a:gd name="T76" fmla="*/ 1142 w 2031"/>
                  <a:gd name="T77" fmla="*/ 347 h 347"/>
                  <a:gd name="T78" fmla="*/ 1477 w 2031"/>
                  <a:gd name="T79" fmla="*/ 289 h 347"/>
                  <a:gd name="T80" fmla="*/ 1431 w 2031"/>
                  <a:gd name="T81" fmla="*/ 289 h 347"/>
                  <a:gd name="T82" fmla="*/ 1480 w 2031"/>
                  <a:gd name="T83" fmla="*/ 347 h 347"/>
                  <a:gd name="T84" fmla="*/ 1477 w 2031"/>
                  <a:gd name="T85" fmla="*/ 289 h 347"/>
                  <a:gd name="T86" fmla="*/ 1528 w 2031"/>
                  <a:gd name="T87" fmla="*/ 253 h 347"/>
                  <a:gd name="T88" fmla="*/ 1502 w 2031"/>
                  <a:gd name="T89" fmla="*/ 347 h 347"/>
                  <a:gd name="T90" fmla="*/ 1565 w 2031"/>
                  <a:gd name="T91" fmla="*/ 285 h 347"/>
                  <a:gd name="T92" fmla="*/ 1632 w 2031"/>
                  <a:gd name="T93" fmla="*/ 347 h 347"/>
                  <a:gd name="T94" fmla="*/ 1628 w 2031"/>
                  <a:gd name="T95" fmla="*/ 155 h 347"/>
                  <a:gd name="T96" fmla="*/ 1618 w 2031"/>
                  <a:gd name="T97" fmla="*/ 155 h 347"/>
                  <a:gd name="T98" fmla="*/ 1607 w 2031"/>
                  <a:gd name="T99" fmla="*/ 163 h 347"/>
                  <a:gd name="T100" fmla="*/ 1601 w 2031"/>
                  <a:gd name="T101" fmla="*/ 153 h 347"/>
                  <a:gd name="T102" fmla="*/ 1595 w 2031"/>
                  <a:gd name="T103" fmla="*/ 163 h 347"/>
                  <a:gd name="T104" fmla="*/ 1584 w 2031"/>
                  <a:gd name="T105" fmla="*/ 155 h 347"/>
                  <a:gd name="T106" fmla="*/ 1574 w 2031"/>
                  <a:gd name="T107" fmla="*/ 155 h 347"/>
                  <a:gd name="T108" fmla="*/ 1568 w 2031"/>
                  <a:gd name="T109" fmla="*/ 347 h 347"/>
                  <a:gd name="T110" fmla="*/ 1750 w 2031"/>
                  <a:gd name="T111" fmla="*/ 129 h 347"/>
                  <a:gd name="T112" fmla="*/ 1683 w 2031"/>
                  <a:gd name="T113" fmla="*/ 180 h 347"/>
                  <a:gd name="T114" fmla="*/ 1756 w 2031"/>
                  <a:gd name="T115" fmla="*/ 180 h 347"/>
                  <a:gd name="T116" fmla="*/ 1894 w 2031"/>
                  <a:gd name="T117" fmla="*/ 308 h 347"/>
                  <a:gd name="T118" fmla="*/ 1873 w 2031"/>
                  <a:gd name="T119" fmla="*/ 308 h 347"/>
                  <a:gd name="T120" fmla="*/ 1848 w 2031"/>
                  <a:gd name="T121" fmla="*/ 285 h 347"/>
                  <a:gd name="T122" fmla="*/ 1840 w 2031"/>
                  <a:gd name="T123" fmla="*/ 335 h 347"/>
                  <a:gd name="T124" fmla="*/ 1894 w 2031"/>
                  <a:gd name="T125" fmla="*/ 30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31" h="347">
                    <a:moveTo>
                      <a:pt x="1972" y="347"/>
                    </a:moveTo>
                    <a:lnTo>
                      <a:pt x="2001" y="347"/>
                    </a:lnTo>
                    <a:lnTo>
                      <a:pt x="2006" y="347"/>
                    </a:lnTo>
                    <a:lnTo>
                      <a:pt x="2018" y="347"/>
                    </a:lnTo>
                    <a:lnTo>
                      <a:pt x="2022" y="347"/>
                    </a:lnTo>
                    <a:lnTo>
                      <a:pt x="2031" y="347"/>
                    </a:lnTo>
                    <a:lnTo>
                      <a:pt x="2031" y="314"/>
                    </a:lnTo>
                    <a:lnTo>
                      <a:pt x="2018" y="314"/>
                    </a:lnTo>
                    <a:lnTo>
                      <a:pt x="2018" y="306"/>
                    </a:lnTo>
                    <a:lnTo>
                      <a:pt x="2006" y="306"/>
                    </a:lnTo>
                    <a:lnTo>
                      <a:pt x="2006" y="314"/>
                    </a:lnTo>
                    <a:lnTo>
                      <a:pt x="2006" y="324"/>
                    </a:lnTo>
                    <a:lnTo>
                      <a:pt x="2001" y="324"/>
                    </a:lnTo>
                    <a:lnTo>
                      <a:pt x="2001" y="293"/>
                    </a:lnTo>
                    <a:lnTo>
                      <a:pt x="1972" y="293"/>
                    </a:lnTo>
                    <a:lnTo>
                      <a:pt x="1972" y="324"/>
                    </a:lnTo>
                    <a:lnTo>
                      <a:pt x="1972" y="347"/>
                    </a:lnTo>
                    <a:lnTo>
                      <a:pt x="1972" y="347"/>
                    </a:lnTo>
                    <a:close/>
                    <a:moveTo>
                      <a:pt x="8" y="159"/>
                    </a:moveTo>
                    <a:lnTo>
                      <a:pt x="13" y="159"/>
                    </a:lnTo>
                    <a:lnTo>
                      <a:pt x="13" y="176"/>
                    </a:lnTo>
                    <a:lnTo>
                      <a:pt x="0" y="176"/>
                    </a:lnTo>
                    <a:lnTo>
                      <a:pt x="0" y="347"/>
                    </a:lnTo>
                    <a:lnTo>
                      <a:pt x="13" y="347"/>
                    </a:lnTo>
                    <a:lnTo>
                      <a:pt x="59" y="347"/>
                    </a:lnTo>
                    <a:lnTo>
                      <a:pt x="73" y="347"/>
                    </a:lnTo>
                    <a:lnTo>
                      <a:pt x="73" y="176"/>
                    </a:lnTo>
                    <a:lnTo>
                      <a:pt x="59" y="176"/>
                    </a:lnTo>
                    <a:lnTo>
                      <a:pt x="59" y="159"/>
                    </a:lnTo>
                    <a:lnTo>
                      <a:pt x="65" y="159"/>
                    </a:lnTo>
                    <a:lnTo>
                      <a:pt x="65" y="153"/>
                    </a:lnTo>
                    <a:lnTo>
                      <a:pt x="8" y="153"/>
                    </a:lnTo>
                    <a:lnTo>
                      <a:pt x="8" y="159"/>
                    </a:lnTo>
                    <a:lnTo>
                      <a:pt x="8" y="159"/>
                    </a:lnTo>
                    <a:close/>
                    <a:moveTo>
                      <a:pt x="174" y="347"/>
                    </a:moveTo>
                    <a:lnTo>
                      <a:pt x="235" y="347"/>
                    </a:lnTo>
                    <a:lnTo>
                      <a:pt x="235" y="79"/>
                    </a:lnTo>
                    <a:lnTo>
                      <a:pt x="174" y="79"/>
                    </a:lnTo>
                    <a:lnTo>
                      <a:pt x="174" y="347"/>
                    </a:lnTo>
                    <a:lnTo>
                      <a:pt x="174" y="347"/>
                    </a:lnTo>
                    <a:close/>
                    <a:moveTo>
                      <a:pt x="413" y="134"/>
                    </a:moveTo>
                    <a:lnTo>
                      <a:pt x="413" y="129"/>
                    </a:lnTo>
                    <a:lnTo>
                      <a:pt x="406" y="129"/>
                    </a:lnTo>
                    <a:lnTo>
                      <a:pt x="406" y="134"/>
                    </a:lnTo>
                    <a:lnTo>
                      <a:pt x="388" y="134"/>
                    </a:lnTo>
                    <a:lnTo>
                      <a:pt x="388" y="150"/>
                    </a:lnTo>
                    <a:lnTo>
                      <a:pt x="362" y="150"/>
                    </a:lnTo>
                    <a:lnTo>
                      <a:pt x="362" y="347"/>
                    </a:lnTo>
                    <a:lnTo>
                      <a:pt x="367" y="347"/>
                    </a:lnTo>
                    <a:lnTo>
                      <a:pt x="438" y="347"/>
                    </a:lnTo>
                    <a:lnTo>
                      <a:pt x="442" y="347"/>
                    </a:lnTo>
                    <a:lnTo>
                      <a:pt x="442" y="167"/>
                    </a:lnTo>
                    <a:lnTo>
                      <a:pt x="438" y="167"/>
                    </a:lnTo>
                    <a:lnTo>
                      <a:pt x="438" y="150"/>
                    </a:lnTo>
                    <a:lnTo>
                      <a:pt x="413" y="150"/>
                    </a:lnTo>
                    <a:lnTo>
                      <a:pt x="413" y="134"/>
                    </a:lnTo>
                    <a:lnTo>
                      <a:pt x="413" y="134"/>
                    </a:lnTo>
                    <a:close/>
                    <a:moveTo>
                      <a:pt x="484" y="347"/>
                    </a:moveTo>
                    <a:lnTo>
                      <a:pt x="547" y="347"/>
                    </a:lnTo>
                    <a:lnTo>
                      <a:pt x="547" y="138"/>
                    </a:lnTo>
                    <a:lnTo>
                      <a:pt x="484" y="138"/>
                    </a:lnTo>
                    <a:lnTo>
                      <a:pt x="484" y="347"/>
                    </a:lnTo>
                    <a:lnTo>
                      <a:pt x="484" y="347"/>
                    </a:lnTo>
                    <a:close/>
                    <a:moveTo>
                      <a:pt x="583" y="347"/>
                    </a:moveTo>
                    <a:lnTo>
                      <a:pt x="601" y="347"/>
                    </a:lnTo>
                    <a:lnTo>
                      <a:pt x="601" y="220"/>
                    </a:lnTo>
                    <a:lnTo>
                      <a:pt x="583" y="220"/>
                    </a:lnTo>
                    <a:lnTo>
                      <a:pt x="583" y="205"/>
                    </a:lnTo>
                    <a:lnTo>
                      <a:pt x="559" y="205"/>
                    </a:lnTo>
                    <a:lnTo>
                      <a:pt x="559" y="220"/>
                    </a:lnTo>
                    <a:lnTo>
                      <a:pt x="559" y="347"/>
                    </a:lnTo>
                    <a:lnTo>
                      <a:pt x="583" y="347"/>
                    </a:lnTo>
                    <a:lnTo>
                      <a:pt x="583" y="347"/>
                    </a:lnTo>
                    <a:close/>
                    <a:moveTo>
                      <a:pt x="641" y="347"/>
                    </a:moveTo>
                    <a:lnTo>
                      <a:pt x="666" y="347"/>
                    </a:lnTo>
                    <a:lnTo>
                      <a:pt x="666" y="236"/>
                    </a:lnTo>
                    <a:lnTo>
                      <a:pt x="641" y="236"/>
                    </a:lnTo>
                    <a:lnTo>
                      <a:pt x="641" y="347"/>
                    </a:lnTo>
                    <a:lnTo>
                      <a:pt x="641" y="347"/>
                    </a:lnTo>
                    <a:close/>
                    <a:moveTo>
                      <a:pt x="694" y="347"/>
                    </a:moveTo>
                    <a:lnTo>
                      <a:pt x="719" y="347"/>
                    </a:lnTo>
                    <a:lnTo>
                      <a:pt x="719" y="280"/>
                    </a:lnTo>
                    <a:lnTo>
                      <a:pt x="694" y="280"/>
                    </a:lnTo>
                    <a:lnTo>
                      <a:pt x="694" y="347"/>
                    </a:lnTo>
                    <a:lnTo>
                      <a:pt x="694" y="347"/>
                    </a:lnTo>
                    <a:close/>
                    <a:moveTo>
                      <a:pt x="725" y="347"/>
                    </a:moveTo>
                    <a:lnTo>
                      <a:pt x="763" y="347"/>
                    </a:lnTo>
                    <a:lnTo>
                      <a:pt x="763" y="92"/>
                    </a:lnTo>
                    <a:lnTo>
                      <a:pt x="725" y="92"/>
                    </a:lnTo>
                    <a:lnTo>
                      <a:pt x="725" y="347"/>
                    </a:lnTo>
                    <a:lnTo>
                      <a:pt x="725" y="347"/>
                    </a:lnTo>
                    <a:close/>
                    <a:moveTo>
                      <a:pt x="838" y="347"/>
                    </a:moveTo>
                    <a:lnTo>
                      <a:pt x="876" y="347"/>
                    </a:lnTo>
                    <a:lnTo>
                      <a:pt x="876" y="257"/>
                    </a:lnTo>
                    <a:lnTo>
                      <a:pt x="838" y="257"/>
                    </a:lnTo>
                    <a:lnTo>
                      <a:pt x="838" y="347"/>
                    </a:lnTo>
                    <a:lnTo>
                      <a:pt x="838" y="347"/>
                    </a:lnTo>
                    <a:close/>
                    <a:moveTo>
                      <a:pt x="939" y="347"/>
                    </a:moveTo>
                    <a:lnTo>
                      <a:pt x="972" y="347"/>
                    </a:lnTo>
                    <a:lnTo>
                      <a:pt x="972" y="236"/>
                    </a:lnTo>
                    <a:lnTo>
                      <a:pt x="939" y="236"/>
                    </a:lnTo>
                    <a:lnTo>
                      <a:pt x="939" y="347"/>
                    </a:lnTo>
                    <a:lnTo>
                      <a:pt x="939" y="347"/>
                    </a:lnTo>
                    <a:close/>
                    <a:moveTo>
                      <a:pt x="1012" y="347"/>
                    </a:moveTo>
                    <a:lnTo>
                      <a:pt x="1086" y="347"/>
                    </a:lnTo>
                    <a:lnTo>
                      <a:pt x="1086" y="0"/>
                    </a:lnTo>
                    <a:lnTo>
                      <a:pt x="1012" y="0"/>
                    </a:lnTo>
                    <a:lnTo>
                      <a:pt x="1012" y="347"/>
                    </a:lnTo>
                    <a:lnTo>
                      <a:pt x="1012" y="347"/>
                    </a:lnTo>
                    <a:close/>
                    <a:moveTo>
                      <a:pt x="1199" y="347"/>
                    </a:moveTo>
                    <a:lnTo>
                      <a:pt x="1217" y="347"/>
                    </a:lnTo>
                    <a:lnTo>
                      <a:pt x="1217" y="276"/>
                    </a:lnTo>
                    <a:lnTo>
                      <a:pt x="1199" y="276"/>
                    </a:lnTo>
                    <a:lnTo>
                      <a:pt x="1199" y="6"/>
                    </a:lnTo>
                    <a:lnTo>
                      <a:pt x="1125" y="6"/>
                    </a:lnTo>
                    <a:lnTo>
                      <a:pt x="1125" y="347"/>
                    </a:lnTo>
                    <a:lnTo>
                      <a:pt x="1142" y="347"/>
                    </a:lnTo>
                    <a:lnTo>
                      <a:pt x="1199" y="347"/>
                    </a:lnTo>
                    <a:lnTo>
                      <a:pt x="1199" y="347"/>
                    </a:lnTo>
                    <a:close/>
                    <a:moveTo>
                      <a:pt x="1477" y="289"/>
                    </a:moveTo>
                    <a:lnTo>
                      <a:pt x="1477" y="146"/>
                    </a:lnTo>
                    <a:lnTo>
                      <a:pt x="1431" y="146"/>
                    </a:lnTo>
                    <a:lnTo>
                      <a:pt x="1431" y="289"/>
                    </a:lnTo>
                    <a:lnTo>
                      <a:pt x="1417" y="289"/>
                    </a:lnTo>
                    <a:lnTo>
                      <a:pt x="1417" y="347"/>
                    </a:lnTo>
                    <a:lnTo>
                      <a:pt x="1480" y="347"/>
                    </a:lnTo>
                    <a:lnTo>
                      <a:pt x="1480" y="289"/>
                    </a:lnTo>
                    <a:lnTo>
                      <a:pt x="1477" y="289"/>
                    </a:lnTo>
                    <a:lnTo>
                      <a:pt x="1477" y="289"/>
                    </a:lnTo>
                    <a:close/>
                    <a:moveTo>
                      <a:pt x="1565" y="285"/>
                    </a:moveTo>
                    <a:lnTo>
                      <a:pt x="1565" y="253"/>
                    </a:lnTo>
                    <a:lnTo>
                      <a:pt x="1528" y="253"/>
                    </a:lnTo>
                    <a:lnTo>
                      <a:pt x="1528" y="285"/>
                    </a:lnTo>
                    <a:lnTo>
                      <a:pt x="1502" y="285"/>
                    </a:lnTo>
                    <a:lnTo>
                      <a:pt x="1502" y="347"/>
                    </a:lnTo>
                    <a:lnTo>
                      <a:pt x="1565" y="347"/>
                    </a:lnTo>
                    <a:lnTo>
                      <a:pt x="1565" y="314"/>
                    </a:lnTo>
                    <a:lnTo>
                      <a:pt x="1565" y="285"/>
                    </a:lnTo>
                    <a:lnTo>
                      <a:pt x="1565" y="285"/>
                    </a:lnTo>
                    <a:close/>
                    <a:moveTo>
                      <a:pt x="1568" y="347"/>
                    </a:moveTo>
                    <a:lnTo>
                      <a:pt x="1632" y="347"/>
                    </a:lnTo>
                    <a:lnTo>
                      <a:pt x="1632" y="163"/>
                    </a:lnTo>
                    <a:lnTo>
                      <a:pt x="1628" y="163"/>
                    </a:lnTo>
                    <a:lnTo>
                      <a:pt x="1628" y="155"/>
                    </a:lnTo>
                    <a:lnTo>
                      <a:pt x="1626" y="155"/>
                    </a:lnTo>
                    <a:lnTo>
                      <a:pt x="1622" y="153"/>
                    </a:lnTo>
                    <a:lnTo>
                      <a:pt x="1618" y="155"/>
                    </a:lnTo>
                    <a:lnTo>
                      <a:pt x="1616" y="155"/>
                    </a:lnTo>
                    <a:lnTo>
                      <a:pt x="1616" y="163"/>
                    </a:lnTo>
                    <a:lnTo>
                      <a:pt x="1607" y="163"/>
                    </a:lnTo>
                    <a:lnTo>
                      <a:pt x="1607" y="155"/>
                    </a:lnTo>
                    <a:lnTo>
                      <a:pt x="1605" y="155"/>
                    </a:lnTo>
                    <a:lnTo>
                      <a:pt x="1601" y="153"/>
                    </a:lnTo>
                    <a:lnTo>
                      <a:pt x="1597" y="155"/>
                    </a:lnTo>
                    <a:lnTo>
                      <a:pt x="1595" y="155"/>
                    </a:lnTo>
                    <a:lnTo>
                      <a:pt x="1595" y="163"/>
                    </a:lnTo>
                    <a:lnTo>
                      <a:pt x="1586" y="163"/>
                    </a:lnTo>
                    <a:lnTo>
                      <a:pt x="1586" y="155"/>
                    </a:lnTo>
                    <a:lnTo>
                      <a:pt x="1584" y="155"/>
                    </a:lnTo>
                    <a:lnTo>
                      <a:pt x="1580" y="153"/>
                    </a:lnTo>
                    <a:lnTo>
                      <a:pt x="1576" y="155"/>
                    </a:lnTo>
                    <a:lnTo>
                      <a:pt x="1574" y="155"/>
                    </a:lnTo>
                    <a:lnTo>
                      <a:pt x="1574" y="163"/>
                    </a:lnTo>
                    <a:lnTo>
                      <a:pt x="1568" y="163"/>
                    </a:lnTo>
                    <a:lnTo>
                      <a:pt x="1568" y="347"/>
                    </a:lnTo>
                    <a:lnTo>
                      <a:pt x="1568" y="347"/>
                    </a:lnTo>
                    <a:close/>
                    <a:moveTo>
                      <a:pt x="1750" y="180"/>
                    </a:moveTo>
                    <a:lnTo>
                      <a:pt x="1750" y="129"/>
                    </a:lnTo>
                    <a:lnTo>
                      <a:pt x="1704" y="129"/>
                    </a:lnTo>
                    <a:lnTo>
                      <a:pt x="1704" y="180"/>
                    </a:lnTo>
                    <a:lnTo>
                      <a:pt x="1683" y="180"/>
                    </a:lnTo>
                    <a:lnTo>
                      <a:pt x="1683" y="347"/>
                    </a:lnTo>
                    <a:lnTo>
                      <a:pt x="1756" y="347"/>
                    </a:lnTo>
                    <a:lnTo>
                      <a:pt x="1756" y="180"/>
                    </a:lnTo>
                    <a:lnTo>
                      <a:pt x="1750" y="180"/>
                    </a:lnTo>
                    <a:lnTo>
                      <a:pt x="1750" y="180"/>
                    </a:lnTo>
                    <a:close/>
                    <a:moveTo>
                      <a:pt x="1894" y="308"/>
                    </a:moveTo>
                    <a:lnTo>
                      <a:pt x="1894" y="278"/>
                    </a:lnTo>
                    <a:lnTo>
                      <a:pt x="1873" y="278"/>
                    </a:lnTo>
                    <a:lnTo>
                      <a:pt x="1873" y="308"/>
                    </a:lnTo>
                    <a:lnTo>
                      <a:pt x="1869" y="308"/>
                    </a:lnTo>
                    <a:lnTo>
                      <a:pt x="1869" y="285"/>
                    </a:lnTo>
                    <a:lnTo>
                      <a:pt x="1848" y="285"/>
                    </a:lnTo>
                    <a:lnTo>
                      <a:pt x="1848" y="308"/>
                    </a:lnTo>
                    <a:lnTo>
                      <a:pt x="1840" y="308"/>
                    </a:lnTo>
                    <a:lnTo>
                      <a:pt x="1840" y="335"/>
                    </a:lnTo>
                    <a:lnTo>
                      <a:pt x="1911" y="335"/>
                    </a:lnTo>
                    <a:lnTo>
                      <a:pt x="1911" y="308"/>
                    </a:lnTo>
                    <a:lnTo>
                      <a:pt x="1894" y="308"/>
                    </a:lnTo>
                    <a:lnTo>
                      <a:pt x="1894" y="30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3" name="任意多边形 4">
                <a:extLst>
                  <a:ext uri="{FF2B5EF4-FFF2-40B4-BE49-F238E27FC236}">
                    <a16:creationId xmlns:a16="http://schemas.microsoft.com/office/drawing/2014/main" id="{EF98BE25-DDA8-52AB-78C9-8A4D0D6A678D}"/>
                  </a:ext>
                </a:extLst>
              </p:cNvPr>
              <p:cNvSpPr/>
              <p:nvPr/>
            </p:nvSpPr>
            <p:spPr bwMode="auto">
              <a:xfrm>
                <a:off x="430686" y="4891127"/>
                <a:ext cx="306789" cy="1162261"/>
              </a:xfrm>
              <a:custGeom>
                <a:avLst/>
                <a:gdLst>
                  <a:gd name="T0" fmla="*/ 42 w 105"/>
                  <a:gd name="T1" fmla="*/ 17 h 394"/>
                  <a:gd name="T2" fmla="*/ 92 w 105"/>
                  <a:gd name="T3" fmla="*/ 0 h 394"/>
                  <a:gd name="T4" fmla="*/ 102 w 105"/>
                  <a:gd name="T5" fmla="*/ 0 h 394"/>
                  <a:gd name="T6" fmla="*/ 102 w 105"/>
                  <a:gd name="T7" fmla="*/ 29 h 394"/>
                  <a:gd name="T8" fmla="*/ 105 w 105"/>
                  <a:gd name="T9" fmla="*/ 29 h 394"/>
                  <a:gd name="T10" fmla="*/ 105 w 105"/>
                  <a:gd name="T11" fmla="*/ 122 h 394"/>
                  <a:gd name="T12" fmla="*/ 105 w 105"/>
                  <a:gd name="T13" fmla="*/ 155 h 394"/>
                  <a:gd name="T14" fmla="*/ 105 w 105"/>
                  <a:gd name="T15" fmla="*/ 205 h 394"/>
                  <a:gd name="T16" fmla="*/ 105 w 105"/>
                  <a:gd name="T17" fmla="*/ 218 h 394"/>
                  <a:gd name="T18" fmla="*/ 105 w 105"/>
                  <a:gd name="T19" fmla="*/ 298 h 394"/>
                  <a:gd name="T20" fmla="*/ 105 w 105"/>
                  <a:gd name="T21" fmla="*/ 331 h 394"/>
                  <a:gd name="T22" fmla="*/ 105 w 105"/>
                  <a:gd name="T23" fmla="*/ 394 h 394"/>
                  <a:gd name="T24" fmla="*/ 0 w 105"/>
                  <a:gd name="T25" fmla="*/ 394 h 394"/>
                  <a:gd name="T26" fmla="*/ 0 w 105"/>
                  <a:gd name="T27" fmla="*/ 218 h 394"/>
                  <a:gd name="T28" fmla="*/ 10 w 105"/>
                  <a:gd name="T29" fmla="*/ 218 h 394"/>
                  <a:gd name="T30" fmla="*/ 10 w 105"/>
                  <a:gd name="T31" fmla="*/ 155 h 394"/>
                  <a:gd name="T32" fmla="*/ 21 w 105"/>
                  <a:gd name="T33" fmla="*/ 155 h 394"/>
                  <a:gd name="T34" fmla="*/ 21 w 105"/>
                  <a:gd name="T35" fmla="*/ 122 h 394"/>
                  <a:gd name="T36" fmla="*/ 39 w 105"/>
                  <a:gd name="T37" fmla="*/ 122 h 394"/>
                  <a:gd name="T38" fmla="*/ 39 w 105"/>
                  <a:gd name="T39" fmla="*/ 29 h 394"/>
                  <a:gd name="T40" fmla="*/ 42 w 105"/>
                  <a:gd name="T41" fmla="*/ 29 h 394"/>
                  <a:gd name="T42" fmla="*/ 42 w 105"/>
                  <a:gd name="T43" fmla="*/ 17 h 394"/>
                  <a:gd name="T44" fmla="*/ 42 w 105"/>
                  <a:gd name="T45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" h="394">
                    <a:moveTo>
                      <a:pt x="42" y="17"/>
                    </a:moveTo>
                    <a:lnTo>
                      <a:pt x="92" y="0"/>
                    </a:lnTo>
                    <a:lnTo>
                      <a:pt x="102" y="0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122"/>
                    </a:lnTo>
                    <a:lnTo>
                      <a:pt x="105" y="155"/>
                    </a:lnTo>
                    <a:lnTo>
                      <a:pt x="105" y="205"/>
                    </a:lnTo>
                    <a:lnTo>
                      <a:pt x="105" y="218"/>
                    </a:lnTo>
                    <a:lnTo>
                      <a:pt x="105" y="298"/>
                    </a:lnTo>
                    <a:lnTo>
                      <a:pt x="105" y="331"/>
                    </a:lnTo>
                    <a:lnTo>
                      <a:pt x="105" y="394"/>
                    </a:lnTo>
                    <a:lnTo>
                      <a:pt x="0" y="394"/>
                    </a:lnTo>
                    <a:lnTo>
                      <a:pt x="0" y="218"/>
                    </a:lnTo>
                    <a:lnTo>
                      <a:pt x="10" y="218"/>
                    </a:lnTo>
                    <a:lnTo>
                      <a:pt x="10" y="155"/>
                    </a:lnTo>
                    <a:lnTo>
                      <a:pt x="21" y="155"/>
                    </a:lnTo>
                    <a:lnTo>
                      <a:pt x="21" y="122"/>
                    </a:lnTo>
                    <a:lnTo>
                      <a:pt x="39" y="122"/>
                    </a:lnTo>
                    <a:lnTo>
                      <a:pt x="39" y="29"/>
                    </a:lnTo>
                    <a:lnTo>
                      <a:pt x="42" y="29"/>
                    </a:lnTo>
                    <a:lnTo>
                      <a:pt x="42" y="17"/>
                    </a:lnTo>
                    <a:lnTo>
                      <a:pt x="42" y="1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4" name="任意多边形 5">
                <a:extLst>
                  <a:ext uri="{FF2B5EF4-FFF2-40B4-BE49-F238E27FC236}">
                    <a16:creationId xmlns:a16="http://schemas.microsoft.com/office/drawing/2014/main" id="{2325C480-D565-E4F2-5B09-6E6F62AE4702}"/>
                  </a:ext>
                </a:extLst>
              </p:cNvPr>
              <p:cNvSpPr/>
              <p:nvPr/>
            </p:nvSpPr>
            <p:spPr bwMode="auto">
              <a:xfrm>
                <a:off x="908568" y="5251015"/>
                <a:ext cx="1103260" cy="802372"/>
              </a:xfrm>
              <a:custGeom>
                <a:avLst/>
                <a:gdLst>
                  <a:gd name="T0" fmla="*/ 109 w 375"/>
                  <a:gd name="T1" fmla="*/ 163 h 272"/>
                  <a:gd name="T2" fmla="*/ 138 w 375"/>
                  <a:gd name="T3" fmla="*/ 151 h 272"/>
                  <a:gd name="T4" fmla="*/ 145 w 375"/>
                  <a:gd name="T5" fmla="*/ 140 h 272"/>
                  <a:gd name="T6" fmla="*/ 147 w 375"/>
                  <a:gd name="T7" fmla="*/ 140 h 272"/>
                  <a:gd name="T8" fmla="*/ 155 w 375"/>
                  <a:gd name="T9" fmla="*/ 151 h 272"/>
                  <a:gd name="T10" fmla="*/ 183 w 375"/>
                  <a:gd name="T11" fmla="*/ 163 h 272"/>
                  <a:gd name="T12" fmla="*/ 183 w 375"/>
                  <a:gd name="T13" fmla="*/ 169 h 272"/>
                  <a:gd name="T14" fmla="*/ 178 w 375"/>
                  <a:gd name="T15" fmla="*/ 169 h 272"/>
                  <a:gd name="T16" fmla="*/ 178 w 375"/>
                  <a:gd name="T17" fmla="*/ 190 h 272"/>
                  <a:gd name="T18" fmla="*/ 358 w 375"/>
                  <a:gd name="T19" fmla="*/ 190 h 272"/>
                  <a:gd name="T20" fmla="*/ 358 w 375"/>
                  <a:gd name="T21" fmla="*/ 199 h 272"/>
                  <a:gd name="T22" fmla="*/ 375 w 375"/>
                  <a:gd name="T23" fmla="*/ 199 h 272"/>
                  <a:gd name="T24" fmla="*/ 375 w 375"/>
                  <a:gd name="T25" fmla="*/ 272 h 272"/>
                  <a:gd name="T26" fmla="*/ 0 w 375"/>
                  <a:gd name="T27" fmla="*/ 272 h 272"/>
                  <a:gd name="T28" fmla="*/ 0 w 375"/>
                  <a:gd name="T29" fmla="*/ 199 h 272"/>
                  <a:gd name="T30" fmla="*/ 17 w 375"/>
                  <a:gd name="T31" fmla="*/ 199 h 272"/>
                  <a:gd name="T32" fmla="*/ 17 w 375"/>
                  <a:gd name="T33" fmla="*/ 190 h 272"/>
                  <a:gd name="T34" fmla="*/ 27 w 375"/>
                  <a:gd name="T35" fmla="*/ 190 h 272"/>
                  <a:gd name="T36" fmla="*/ 27 w 375"/>
                  <a:gd name="T37" fmla="*/ 71 h 272"/>
                  <a:gd name="T38" fmla="*/ 30 w 375"/>
                  <a:gd name="T39" fmla="*/ 71 h 272"/>
                  <a:gd name="T40" fmla="*/ 30 w 375"/>
                  <a:gd name="T41" fmla="*/ 50 h 272"/>
                  <a:gd name="T42" fmla="*/ 34 w 375"/>
                  <a:gd name="T43" fmla="*/ 50 h 272"/>
                  <a:gd name="T44" fmla="*/ 34 w 375"/>
                  <a:gd name="T45" fmla="*/ 27 h 272"/>
                  <a:gd name="T46" fmla="*/ 38 w 375"/>
                  <a:gd name="T47" fmla="*/ 27 h 272"/>
                  <a:gd name="T48" fmla="*/ 38 w 375"/>
                  <a:gd name="T49" fmla="*/ 18 h 272"/>
                  <a:gd name="T50" fmla="*/ 42 w 375"/>
                  <a:gd name="T51" fmla="*/ 18 h 272"/>
                  <a:gd name="T52" fmla="*/ 51 w 375"/>
                  <a:gd name="T53" fmla="*/ 0 h 272"/>
                  <a:gd name="T54" fmla="*/ 55 w 375"/>
                  <a:gd name="T55" fmla="*/ 0 h 272"/>
                  <a:gd name="T56" fmla="*/ 65 w 375"/>
                  <a:gd name="T57" fmla="*/ 18 h 272"/>
                  <a:gd name="T58" fmla="*/ 69 w 375"/>
                  <a:gd name="T59" fmla="*/ 18 h 272"/>
                  <a:gd name="T60" fmla="*/ 69 w 375"/>
                  <a:gd name="T61" fmla="*/ 27 h 272"/>
                  <a:gd name="T62" fmla="*/ 73 w 375"/>
                  <a:gd name="T63" fmla="*/ 27 h 272"/>
                  <a:gd name="T64" fmla="*/ 73 w 375"/>
                  <a:gd name="T65" fmla="*/ 50 h 272"/>
                  <a:gd name="T66" fmla="*/ 76 w 375"/>
                  <a:gd name="T67" fmla="*/ 50 h 272"/>
                  <a:gd name="T68" fmla="*/ 76 w 375"/>
                  <a:gd name="T69" fmla="*/ 71 h 272"/>
                  <a:gd name="T70" fmla="*/ 80 w 375"/>
                  <a:gd name="T71" fmla="*/ 71 h 272"/>
                  <a:gd name="T72" fmla="*/ 80 w 375"/>
                  <a:gd name="T73" fmla="*/ 190 h 272"/>
                  <a:gd name="T74" fmla="*/ 115 w 375"/>
                  <a:gd name="T75" fmla="*/ 190 h 272"/>
                  <a:gd name="T76" fmla="*/ 115 w 375"/>
                  <a:gd name="T77" fmla="*/ 169 h 272"/>
                  <a:gd name="T78" fmla="*/ 109 w 375"/>
                  <a:gd name="T79" fmla="*/ 169 h 272"/>
                  <a:gd name="T80" fmla="*/ 109 w 375"/>
                  <a:gd name="T81" fmla="*/ 163 h 272"/>
                  <a:gd name="T82" fmla="*/ 109 w 375"/>
                  <a:gd name="T83" fmla="*/ 1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5" h="272">
                    <a:moveTo>
                      <a:pt x="109" y="163"/>
                    </a:moveTo>
                    <a:lnTo>
                      <a:pt x="138" y="151"/>
                    </a:lnTo>
                    <a:lnTo>
                      <a:pt x="145" y="140"/>
                    </a:lnTo>
                    <a:lnTo>
                      <a:pt x="147" y="140"/>
                    </a:lnTo>
                    <a:lnTo>
                      <a:pt x="155" y="151"/>
                    </a:lnTo>
                    <a:lnTo>
                      <a:pt x="183" y="163"/>
                    </a:lnTo>
                    <a:lnTo>
                      <a:pt x="183" y="169"/>
                    </a:lnTo>
                    <a:lnTo>
                      <a:pt x="178" y="169"/>
                    </a:lnTo>
                    <a:lnTo>
                      <a:pt x="178" y="190"/>
                    </a:lnTo>
                    <a:lnTo>
                      <a:pt x="358" y="190"/>
                    </a:lnTo>
                    <a:lnTo>
                      <a:pt x="358" y="199"/>
                    </a:lnTo>
                    <a:lnTo>
                      <a:pt x="375" y="199"/>
                    </a:lnTo>
                    <a:lnTo>
                      <a:pt x="375" y="272"/>
                    </a:lnTo>
                    <a:lnTo>
                      <a:pt x="0" y="272"/>
                    </a:lnTo>
                    <a:lnTo>
                      <a:pt x="0" y="199"/>
                    </a:lnTo>
                    <a:lnTo>
                      <a:pt x="17" y="199"/>
                    </a:lnTo>
                    <a:lnTo>
                      <a:pt x="17" y="190"/>
                    </a:lnTo>
                    <a:lnTo>
                      <a:pt x="27" y="190"/>
                    </a:lnTo>
                    <a:lnTo>
                      <a:pt x="27" y="71"/>
                    </a:lnTo>
                    <a:lnTo>
                      <a:pt x="30" y="71"/>
                    </a:lnTo>
                    <a:lnTo>
                      <a:pt x="30" y="50"/>
                    </a:lnTo>
                    <a:lnTo>
                      <a:pt x="34" y="50"/>
                    </a:lnTo>
                    <a:lnTo>
                      <a:pt x="34" y="27"/>
                    </a:lnTo>
                    <a:lnTo>
                      <a:pt x="38" y="27"/>
                    </a:lnTo>
                    <a:lnTo>
                      <a:pt x="38" y="18"/>
                    </a:lnTo>
                    <a:lnTo>
                      <a:pt x="42" y="18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18"/>
                    </a:lnTo>
                    <a:lnTo>
                      <a:pt x="69" y="18"/>
                    </a:lnTo>
                    <a:lnTo>
                      <a:pt x="69" y="27"/>
                    </a:lnTo>
                    <a:lnTo>
                      <a:pt x="73" y="27"/>
                    </a:lnTo>
                    <a:lnTo>
                      <a:pt x="73" y="50"/>
                    </a:lnTo>
                    <a:lnTo>
                      <a:pt x="76" y="50"/>
                    </a:lnTo>
                    <a:lnTo>
                      <a:pt x="76" y="71"/>
                    </a:lnTo>
                    <a:lnTo>
                      <a:pt x="80" y="71"/>
                    </a:lnTo>
                    <a:lnTo>
                      <a:pt x="80" y="190"/>
                    </a:lnTo>
                    <a:lnTo>
                      <a:pt x="115" y="190"/>
                    </a:lnTo>
                    <a:lnTo>
                      <a:pt x="115" y="169"/>
                    </a:lnTo>
                    <a:lnTo>
                      <a:pt x="109" y="169"/>
                    </a:lnTo>
                    <a:lnTo>
                      <a:pt x="109" y="163"/>
                    </a:lnTo>
                    <a:lnTo>
                      <a:pt x="109" y="16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5" name="任意多边形 6">
                <a:extLst>
                  <a:ext uri="{FF2B5EF4-FFF2-40B4-BE49-F238E27FC236}">
                    <a16:creationId xmlns:a16="http://schemas.microsoft.com/office/drawing/2014/main" id="{B50C0646-9823-7086-D279-F721CBDC6072}"/>
                  </a:ext>
                </a:extLst>
              </p:cNvPr>
              <p:cNvSpPr/>
              <p:nvPr/>
            </p:nvSpPr>
            <p:spPr bwMode="auto">
              <a:xfrm>
                <a:off x="2041328" y="5852794"/>
                <a:ext cx="106196" cy="200593"/>
              </a:xfrm>
              <a:custGeom>
                <a:avLst/>
                <a:gdLst>
                  <a:gd name="T0" fmla="*/ 0 w 37"/>
                  <a:gd name="T1" fmla="*/ 0 h 67"/>
                  <a:gd name="T2" fmla="*/ 37 w 37"/>
                  <a:gd name="T3" fmla="*/ 0 h 67"/>
                  <a:gd name="T4" fmla="*/ 37 w 37"/>
                  <a:gd name="T5" fmla="*/ 67 h 67"/>
                  <a:gd name="T6" fmla="*/ 0 w 37"/>
                  <a:gd name="T7" fmla="*/ 67 h 67"/>
                  <a:gd name="T8" fmla="*/ 0 w 37"/>
                  <a:gd name="T9" fmla="*/ 0 h 67"/>
                  <a:gd name="T10" fmla="*/ 0 w 3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7">
                    <a:moveTo>
                      <a:pt x="0" y="0"/>
                    </a:moveTo>
                    <a:lnTo>
                      <a:pt x="37" y="0"/>
                    </a:lnTo>
                    <a:lnTo>
                      <a:pt x="3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6" name="任意多边形 7">
                <a:extLst>
                  <a:ext uri="{FF2B5EF4-FFF2-40B4-BE49-F238E27FC236}">
                    <a16:creationId xmlns:a16="http://schemas.microsoft.com/office/drawing/2014/main" id="{D3A7CC92-252B-3941-F2C8-0CB8975EAF1A}"/>
                  </a:ext>
                </a:extLst>
              </p:cNvPr>
              <p:cNvSpPr/>
              <p:nvPr/>
            </p:nvSpPr>
            <p:spPr bwMode="auto">
              <a:xfrm>
                <a:off x="2118028" y="5905891"/>
                <a:ext cx="318589" cy="147496"/>
              </a:xfrm>
              <a:custGeom>
                <a:avLst/>
                <a:gdLst>
                  <a:gd name="T0" fmla="*/ 63 w 109"/>
                  <a:gd name="T1" fmla="*/ 0 h 50"/>
                  <a:gd name="T2" fmla="*/ 109 w 109"/>
                  <a:gd name="T3" fmla="*/ 0 h 50"/>
                  <a:gd name="T4" fmla="*/ 109 w 109"/>
                  <a:gd name="T5" fmla="*/ 25 h 50"/>
                  <a:gd name="T6" fmla="*/ 109 w 109"/>
                  <a:gd name="T7" fmla="*/ 50 h 50"/>
                  <a:gd name="T8" fmla="*/ 63 w 109"/>
                  <a:gd name="T9" fmla="*/ 50 h 50"/>
                  <a:gd name="T10" fmla="*/ 0 w 109"/>
                  <a:gd name="T11" fmla="*/ 50 h 50"/>
                  <a:gd name="T12" fmla="*/ 0 w 109"/>
                  <a:gd name="T13" fmla="*/ 25 h 50"/>
                  <a:gd name="T14" fmla="*/ 63 w 109"/>
                  <a:gd name="T15" fmla="*/ 25 h 50"/>
                  <a:gd name="T16" fmla="*/ 63 w 109"/>
                  <a:gd name="T17" fmla="*/ 0 h 50"/>
                  <a:gd name="T18" fmla="*/ 63 w 10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50">
                    <a:moveTo>
                      <a:pt x="63" y="0"/>
                    </a:moveTo>
                    <a:lnTo>
                      <a:pt x="109" y="0"/>
                    </a:lnTo>
                    <a:lnTo>
                      <a:pt x="109" y="25"/>
                    </a:lnTo>
                    <a:lnTo>
                      <a:pt x="109" y="50"/>
                    </a:lnTo>
                    <a:lnTo>
                      <a:pt x="63" y="50"/>
                    </a:lnTo>
                    <a:lnTo>
                      <a:pt x="0" y="50"/>
                    </a:lnTo>
                    <a:lnTo>
                      <a:pt x="0" y="25"/>
                    </a:lnTo>
                    <a:lnTo>
                      <a:pt x="63" y="25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7" name="任意多边形 8">
                <a:extLst>
                  <a:ext uri="{FF2B5EF4-FFF2-40B4-BE49-F238E27FC236}">
                    <a16:creationId xmlns:a16="http://schemas.microsoft.com/office/drawing/2014/main" id="{E46D0BCE-6DAD-21E2-A84E-AF9FABE47333}"/>
                  </a:ext>
                </a:extLst>
              </p:cNvPr>
              <p:cNvSpPr/>
              <p:nvPr/>
            </p:nvSpPr>
            <p:spPr bwMode="auto">
              <a:xfrm>
                <a:off x="2348117" y="5522406"/>
                <a:ext cx="277288" cy="530981"/>
              </a:xfrm>
              <a:custGeom>
                <a:avLst/>
                <a:gdLst>
                  <a:gd name="T0" fmla="*/ 30 w 93"/>
                  <a:gd name="T1" fmla="*/ 27 h 180"/>
                  <a:gd name="T2" fmla="*/ 44 w 93"/>
                  <a:gd name="T3" fmla="*/ 0 h 180"/>
                  <a:gd name="T4" fmla="*/ 49 w 93"/>
                  <a:gd name="T5" fmla="*/ 0 h 180"/>
                  <a:gd name="T6" fmla="*/ 63 w 93"/>
                  <a:gd name="T7" fmla="*/ 27 h 180"/>
                  <a:gd name="T8" fmla="*/ 68 w 93"/>
                  <a:gd name="T9" fmla="*/ 27 h 180"/>
                  <a:gd name="T10" fmla="*/ 68 w 93"/>
                  <a:gd name="T11" fmla="*/ 59 h 180"/>
                  <a:gd name="T12" fmla="*/ 93 w 93"/>
                  <a:gd name="T13" fmla="*/ 59 h 180"/>
                  <a:gd name="T14" fmla="*/ 93 w 93"/>
                  <a:gd name="T15" fmla="*/ 180 h 180"/>
                  <a:gd name="T16" fmla="*/ 0 w 93"/>
                  <a:gd name="T17" fmla="*/ 180 h 180"/>
                  <a:gd name="T18" fmla="*/ 0 w 93"/>
                  <a:gd name="T19" fmla="*/ 59 h 180"/>
                  <a:gd name="T20" fmla="*/ 24 w 93"/>
                  <a:gd name="T21" fmla="*/ 59 h 180"/>
                  <a:gd name="T22" fmla="*/ 24 w 93"/>
                  <a:gd name="T23" fmla="*/ 27 h 180"/>
                  <a:gd name="T24" fmla="*/ 30 w 93"/>
                  <a:gd name="T25" fmla="*/ 27 h 180"/>
                  <a:gd name="T26" fmla="*/ 30 w 93"/>
                  <a:gd name="T27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180">
                    <a:moveTo>
                      <a:pt x="30" y="27"/>
                    </a:moveTo>
                    <a:lnTo>
                      <a:pt x="44" y="0"/>
                    </a:lnTo>
                    <a:lnTo>
                      <a:pt x="49" y="0"/>
                    </a:lnTo>
                    <a:lnTo>
                      <a:pt x="63" y="27"/>
                    </a:lnTo>
                    <a:lnTo>
                      <a:pt x="68" y="27"/>
                    </a:lnTo>
                    <a:lnTo>
                      <a:pt x="68" y="59"/>
                    </a:lnTo>
                    <a:lnTo>
                      <a:pt x="93" y="59"/>
                    </a:lnTo>
                    <a:lnTo>
                      <a:pt x="93" y="180"/>
                    </a:lnTo>
                    <a:lnTo>
                      <a:pt x="0" y="180"/>
                    </a:lnTo>
                    <a:lnTo>
                      <a:pt x="0" y="59"/>
                    </a:lnTo>
                    <a:lnTo>
                      <a:pt x="24" y="59"/>
                    </a:lnTo>
                    <a:lnTo>
                      <a:pt x="24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8" name="任意多边形 9">
                <a:extLst>
                  <a:ext uri="{FF2B5EF4-FFF2-40B4-BE49-F238E27FC236}">
                    <a16:creationId xmlns:a16="http://schemas.microsoft.com/office/drawing/2014/main" id="{2809E53F-6E80-B92D-8DDF-3187FB62FE1F}"/>
                  </a:ext>
                </a:extLst>
              </p:cNvPr>
              <p:cNvSpPr/>
              <p:nvPr/>
            </p:nvSpPr>
            <p:spPr bwMode="auto">
              <a:xfrm>
                <a:off x="2660808" y="5882292"/>
                <a:ext cx="117995" cy="171096"/>
              </a:xfrm>
              <a:custGeom>
                <a:avLst/>
                <a:gdLst>
                  <a:gd name="T0" fmla="*/ 0 w 40"/>
                  <a:gd name="T1" fmla="*/ 0 h 58"/>
                  <a:gd name="T2" fmla="*/ 40 w 40"/>
                  <a:gd name="T3" fmla="*/ 0 h 58"/>
                  <a:gd name="T4" fmla="*/ 40 w 40"/>
                  <a:gd name="T5" fmla="*/ 58 h 58"/>
                  <a:gd name="T6" fmla="*/ 0 w 40"/>
                  <a:gd name="T7" fmla="*/ 58 h 58"/>
                  <a:gd name="T8" fmla="*/ 0 w 40"/>
                  <a:gd name="T9" fmla="*/ 0 h 58"/>
                  <a:gd name="T10" fmla="*/ 0 w 40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8">
                    <a:moveTo>
                      <a:pt x="0" y="0"/>
                    </a:moveTo>
                    <a:lnTo>
                      <a:pt x="40" y="0"/>
                    </a:lnTo>
                    <a:lnTo>
                      <a:pt x="40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9" name="任意多边形 10">
                <a:extLst>
                  <a:ext uri="{FF2B5EF4-FFF2-40B4-BE49-F238E27FC236}">
                    <a16:creationId xmlns:a16="http://schemas.microsoft.com/office/drawing/2014/main" id="{926AB43D-06F0-8A52-7AA5-3AEE78FE7CC5}"/>
                  </a:ext>
                </a:extLst>
              </p:cNvPr>
              <p:cNvSpPr/>
              <p:nvPr/>
            </p:nvSpPr>
            <p:spPr bwMode="auto">
              <a:xfrm>
                <a:off x="2796502" y="5823294"/>
                <a:ext cx="112094" cy="230094"/>
              </a:xfrm>
              <a:custGeom>
                <a:avLst/>
                <a:gdLst>
                  <a:gd name="T0" fmla="*/ 0 w 38"/>
                  <a:gd name="T1" fmla="*/ 0 h 79"/>
                  <a:gd name="T2" fmla="*/ 38 w 38"/>
                  <a:gd name="T3" fmla="*/ 0 h 79"/>
                  <a:gd name="T4" fmla="*/ 38 w 38"/>
                  <a:gd name="T5" fmla="*/ 79 h 79"/>
                  <a:gd name="T6" fmla="*/ 0 w 38"/>
                  <a:gd name="T7" fmla="*/ 79 h 79"/>
                  <a:gd name="T8" fmla="*/ 0 w 38"/>
                  <a:gd name="T9" fmla="*/ 0 h 79"/>
                  <a:gd name="T10" fmla="*/ 0 w 38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79">
                    <a:moveTo>
                      <a:pt x="0" y="0"/>
                    </a:moveTo>
                    <a:lnTo>
                      <a:pt x="38" y="0"/>
                    </a:lnTo>
                    <a:lnTo>
                      <a:pt x="38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50" name="任意多边形 11">
                <a:extLst>
                  <a:ext uri="{FF2B5EF4-FFF2-40B4-BE49-F238E27FC236}">
                    <a16:creationId xmlns:a16="http://schemas.microsoft.com/office/drawing/2014/main" id="{BFCEC134-F985-BE3D-FFB8-2AAFF64F4223}"/>
                  </a:ext>
                </a:extLst>
              </p:cNvPr>
              <p:cNvSpPr/>
              <p:nvPr/>
            </p:nvSpPr>
            <p:spPr bwMode="auto">
              <a:xfrm>
                <a:off x="3421880" y="5610901"/>
                <a:ext cx="147494" cy="442486"/>
              </a:xfrm>
              <a:custGeom>
                <a:avLst/>
                <a:gdLst>
                  <a:gd name="T0" fmla="*/ 9 w 50"/>
                  <a:gd name="T1" fmla="*/ 23 h 149"/>
                  <a:gd name="T2" fmla="*/ 13 w 50"/>
                  <a:gd name="T3" fmla="*/ 23 h 149"/>
                  <a:gd name="T4" fmla="*/ 23 w 50"/>
                  <a:gd name="T5" fmla="*/ 0 h 149"/>
                  <a:gd name="T6" fmla="*/ 29 w 50"/>
                  <a:gd name="T7" fmla="*/ 0 h 149"/>
                  <a:gd name="T8" fmla="*/ 36 w 50"/>
                  <a:gd name="T9" fmla="*/ 23 h 149"/>
                  <a:gd name="T10" fmla="*/ 42 w 50"/>
                  <a:gd name="T11" fmla="*/ 23 h 149"/>
                  <a:gd name="T12" fmla="*/ 42 w 50"/>
                  <a:gd name="T13" fmla="*/ 36 h 149"/>
                  <a:gd name="T14" fmla="*/ 44 w 50"/>
                  <a:gd name="T15" fmla="*/ 42 h 149"/>
                  <a:gd name="T16" fmla="*/ 50 w 50"/>
                  <a:gd name="T17" fmla="*/ 42 h 149"/>
                  <a:gd name="T18" fmla="*/ 50 w 50"/>
                  <a:gd name="T19" fmla="*/ 149 h 149"/>
                  <a:gd name="T20" fmla="*/ 0 w 50"/>
                  <a:gd name="T21" fmla="*/ 149 h 149"/>
                  <a:gd name="T22" fmla="*/ 0 w 50"/>
                  <a:gd name="T23" fmla="*/ 42 h 149"/>
                  <a:gd name="T24" fmla="*/ 8 w 50"/>
                  <a:gd name="T25" fmla="*/ 42 h 149"/>
                  <a:gd name="T26" fmla="*/ 9 w 50"/>
                  <a:gd name="T27" fmla="*/ 36 h 149"/>
                  <a:gd name="T28" fmla="*/ 9 w 50"/>
                  <a:gd name="T29" fmla="*/ 23 h 149"/>
                  <a:gd name="T30" fmla="*/ 9 w 50"/>
                  <a:gd name="T31" fmla="*/ 2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149">
                    <a:moveTo>
                      <a:pt x="9" y="23"/>
                    </a:moveTo>
                    <a:lnTo>
                      <a:pt x="13" y="23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36" y="23"/>
                    </a:lnTo>
                    <a:lnTo>
                      <a:pt x="42" y="23"/>
                    </a:lnTo>
                    <a:lnTo>
                      <a:pt x="42" y="36"/>
                    </a:lnTo>
                    <a:lnTo>
                      <a:pt x="44" y="42"/>
                    </a:lnTo>
                    <a:lnTo>
                      <a:pt x="50" y="42"/>
                    </a:lnTo>
                    <a:lnTo>
                      <a:pt x="50" y="149"/>
                    </a:lnTo>
                    <a:lnTo>
                      <a:pt x="0" y="149"/>
                    </a:lnTo>
                    <a:lnTo>
                      <a:pt x="0" y="42"/>
                    </a:lnTo>
                    <a:lnTo>
                      <a:pt x="8" y="42"/>
                    </a:lnTo>
                    <a:lnTo>
                      <a:pt x="9" y="36"/>
                    </a:lnTo>
                    <a:lnTo>
                      <a:pt x="9" y="23"/>
                    </a:lnTo>
                    <a:lnTo>
                      <a:pt x="9" y="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1" name="任意多边形 12">
                <a:extLst>
                  <a:ext uri="{FF2B5EF4-FFF2-40B4-BE49-F238E27FC236}">
                    <a16:creationId xmlns:a16="http://schemas.microsoft.com/office/drawing/2014/main" id="{EF0473B8-C94A-5368-6C8B-826445E1DEFB}"/>
                  </a:ext>
                </a:extLst>
              </p:cNvPr>
              <p:cNvSpPr/>
              <p:nvPr/>
            </p:nvSpPr>
            <p:spPr bwMode="auto">
              <a:xfrm>
                <a:off x="3646071" y="5964889"/>
                <a:ext cx="82597" cy="88498"/>
              </a:xfrm>
              <a:custGeom>
                <a:avLst/>
                <a:gdLst>
                  <a:gd name="T0" fmla="*/ 0 w 28"/>
                  <a:gd name="T1" fmla="*/ 0 h 31"/>
                  <a:gd name="T2" fmla="*/ 28 w 28"/>
                  <a:gd name="T3" fmla="*/ 0 h 31"/>
                  <a:gd name="T4" fmla="*/ 28 w 28"/>
                  <a:gd name="T5" fmla="*/ 31 h 31"/>
                  <a:gd name="T6" fmla="*/ 0 w 28"/>
                  <a:gd name="T7" fmla="*/ 31 h 31"/>
                  <a:gd name="T8" fmla="*/ 0 w 28"/>
                  <a:gd name="T9" fmla="*/ 0 h 31"/>
                  <a:gd name="T10" fmla="*/ 0 w 2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1">
                    <a:moveTo>
                      <a:pt x="0" y="0"/>
                    </a:moveTo>
                    <a:lnTo>
                      <a:pt x="28" y="0"/>
                    </a:lnTo>
                    <a:lnTo>
                      <a:pt x="28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2" name="任意多边形 13">
                <a:extLst>
                  <a:ext uri="{FF2B5EF4-FFF2-40B4-BE49-F238E27FC236}">
                    <a16:creationId xmlns:a16="http://schemas.microsoft.com/office/drawing/2014/main" id="{5EB3321A-97D2-A898-A3E4-C47FABB25754}"/>
                  </a:ext>
                </a:extLst>
              </p:cNvPr>
              <p:cNvSpPr/>
              <p:nvPr/>
            </p:nvSpPr>
            <p:spPr bwMode="auto">
              <a:xfrm>
                <a:off x="3675572" y="5021475"/>
                <a:ext cx="778773" cy="1031913"/>
              </a:xfrm>
              <a:custGeom>
                <a:avLst/>
                <a:gdLst>
                  <a:gd name="T0" fmla="*/ 124 w 266"/>
                  <a:gd name="T1" fmla="*/ 0 h 476"/>
                  <a:gd name="T2" fmla="*/ 203 w 266"/>
                  <a:gd name="T3" fmla="*/ 0 h 476"/>
                  <a:gd name="T4" fmla="*/ 203 w 266"/>
                  <a:gd name="T5" fmla="*/ 5 h 476"/>
                  <a:gd name="T6" fmla="*/ 209 w 266"/>
                  <a:gd name="T7" fmla="*/ 5 h 476"/>
                  <a:gd name="T8" fmla="*/ 209 w 266"/>
                  <a:gd name="T9" fmla="*/ 9 h 476"/>
                  <a:gd name="T10" fmla="*/ 214 w 266"/>
                  <a:gd name="T11" fmla="*/ 9 h 476"/>
                  <a:gd name="T12" fmla="*/ 214 w 266"/>
                  <a:gd name="T13" fmla="*/ 17 h 476"/>
                  <a:gd name="T14" fmla="*/ 222 w 266"/>
                  <a:gd name="T15" fmla="*/ 17 h 476"/>
                  <a:gd name="T16" fmla="*/ 222 w 266"/>
                  <a:gd name="T17" fmla="*/ 430 h 476"/>
                  <a:gd name="T18" fmla="*/ 230 w 266"/>
                  <a:gd name="T19" fmla="*/ 430 h 476"/>
                  <a:gd name="T20" fmla="*/ 230 w 266"/>
                  <a:gd name="T21" fmla="*/ 453 h 476"/>
                  <a:gd name="T22" fmla="*/ 230 w 266"/>
                  <a:gd name="T23" fmla="*/ 462 h 476"/>
                  <a:gd name="T24" fmla="*/ 266 w 266"/>
                  <a:gd name="T25" fmla="*/ 462 h 476"/>
                  <a:gd name="T26" fmla="*/ 266 w 266"/>
                  <a:gd name="T27" fmla="*/ 476 h 476"/>
                  <a:gd name="T28" fmla="*/ 230 w 266"/>
                  <a:gd name="T29" fmla="*/ 476 h 476"/>
                  <a:gd name="T30" fmla="*/ 222 w 266"/>
                  <a:gd name="T31" fmla="*/ 476 h 476"/>
                  <a:gd name="T32" fmla="*/ 199 w 266"/>
                  <a:gd name="T33" fmla="*/ 476 h 476"/>
                  <a:gd name="T34" fmla="*/ 124 w 266"/>
                  <a:gd name="T35" fmla="*/ 476 h 476"/>
                  <a:gd name="T36" fmla="*/ 48 w 266"/>
                  <a:gd name="T37" fmla="*/ 476 h 476"/>
                  <a:gd name="T38" fmla="*/ 0 w 266"/>
                  <a:gd name="T39" fmla="*/ 476 h 476"/>
                  <a:gd name="T40" fmla="*/ 0 w 266"/>
                  <a:gd name="T41" fmla="*/ 453 h 476"/>
                  <a:gd name="T42" fmla="*/ 0 w 266"/>
                  <a:gd name="T43" fmla="*/ 411 h 476"/>
                  <a:gd name="T44" fmla="*/ 10 w 266"/>
                  <a:gd name="T45" fmla="*/ 411 h 476"/>
                  <a:gd name="T46" fmla="*/ 10 w 266"/>
                  <a:gd name="T47" fmla="*/ 166 h 476"/>
                  <a:gd name="T48" fmla="*/ 17 w 266"/>
                  <a:gd name="T49" fmla="*/ 166 h 476"/>
                  <a:gd name="T50" fmla="*/ 17 w 266"/>
                  <a:gd name="T51" fmla="*/ 155 h 476"/>
                  <a:gd name="T52" fmla="*/ 23 w 266"/>
                  <a:gd name="T53" fmla="*/ 155 h 476"/>
                  <a:gd name="T54" fmla="*/ 23 w 266"/>
                  <a:gd name="T55" fmla="*/ 143 h 476"/>
                  <a:gd name="T56" fmla="*/ 25 w 266"/>
                  <a:gd name="T57" fmla="*/ 143 h 476"/>
                  <a:gd name="T58" fmla="*/ 44 w 266"/>
                  <a:gd name="T59" fmla="*/ 111 h 476"/>
                  <a:gd name="T60" fmla="*/ 46 w 266"/>
                  <a:gd name="T61" fmla="*/ 111 h 476"/>
                  <a:gd name="T62" fmla="*/ 48 w 266"/>
                  <a:gd name="T63" fmla="*/ 111 h 476"/>
                  <a:gd name="T64" fmla="*/ 48 w 266"/>
                  <a:gd name="T65" fmla="*/ 76 h 476"/>
                  <a:gd name="T66" fmla="*/ 50 w 266"/>
                  <a:gd name="T67" fmla="*/ 76 h 476"/>
                  <a:gd name="T68" fmla="*/ 50 w 266"/>
                  <a:gd name="T69" fmla="*/ 113 h 476"/>
                  <a:gd name="T70" fmla="*/ 69 w 266"/>
                  <a:gd name="T71" fmla="*/ 143 h 476"/>
                  <a:gd name="T72" fmla="*/ 71 w 266"/>
                  <a:gd name="T73" fmla="*/ 143 h 476"/>
                  <a:gd name="T74" fmla="*/ 71 w 266"/>
                  <a:gd name="T75" fmla="*/ 155 h 476"/>
                  <a:gd name="T76" fmla="*/ 75 w 266"/>
                  <a:gd name="T77" fmla="*/ 155 h 476"/>
                  <a:gd name="T78" fmla="*/ 75 w 266"/>
                  <a:gd name="T79" fmla="*/ 166 h 476"/>
                  <a:gd name="T80" fmla="*/ 82 w 266"/>
                  <a:gd name="T81" fmla="*/ 166 h 476"/>
                  <a:gd name="T82" fmla="*/ 82 w 266"/>
                  <a:gd name="T83" fmla="*/ 453 h 476"/>
                  <a:gd name="T84" fmla="*/ 124 w 266"/>
                  <a:gd name="T85" fmla="*/ 453 h 476"/>
                  <a:gd name="T86" fmla="*/ 124 w 266"/>
                  <a:gd name="T87" fmla="*/ 23 h 476"/>
                  <a:gd name="T88" fmla="*/ 124 w 266"/>
                  <a:gd name="T89" fmla="*/ 17 h 476"/>
                  <a:gd name="T90" fmla="*/ 124 w 266"/>
                  <a:gd name="T91" fmla="*/ 17 h 476"/>
                  <a:gd name="T92" fmla="*/ 124 w 266"/>
                  <a:gd name="T93" fmla="*/ 11 h 476"/>
                  <a:gd name="T94" fmla="*/ 124 w 266"/>
                  <a:gd name="T95" fmla="*/ 9 h 476"/>
                  <a:gd name="T96" fmla="*/ 124 w 266"/>
                  <a:gd name="T97" fmla="*/ 5 h 476"/>
                  <a:gd name="T98" fmla="*/ 124 w 266"/>
                  <a:gd name="T99" fmla="*/ 0 h 476"/>
                  <a:gd name="T100" fmla="*/ 124 w 266"/>
                  <a:gd name="T10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6" h="476">
                    <a:moveTo>
                      <a:pt x="124" y="0"/>
                    </a:moveTo>
                    <a:lnTo>
                      <a:pt x="203" y="0"/>
                    </a:lnTo>
                    <a:lnTo>
                      <a:pt x="203" y="5"/>
                    </a:lnTo>
                    <a:lnTo>
                      <a:pt x="209" y="5"/>
                    </a:lnTo>
                    <a:lnTo>
                      <a:pt x="209" y="9"/>
                    </a:lnTo>
                    <a:lnTo>
                      <a:pt x="214" y="9"/>
                    </a:lnTo>
                    <a:lnTo>
                      <a:pt x="214" y="17"/>
                    </a:lnTo>
                    <a:lnTo>
                      <a:pt x="222" y="17"/>
                    </a:lnTo>
                    <a:lnTo>
                      <a:pt x="222" y="430"/>
                    </a:lnTo>
                    <a:lnTo>
                      <a:pt x="230" y="430"/>
                    </a:lnTo>
                    <a:lnTo>
                      <a:pt x="230" y="453"/>
                    </a:lnTo>
                    <a:lnTo>
                      <a:pt x="230" y="462"/>
                    </a:lnTo>
                    <a:lnTo>
                      <a:pt x="266" y="462"/>
                    </a:lnTo>
                    <a:lnTo>
                      <a:pt x="266" y="476"/>
                    </a:lnTo>
                    <a:lnTo>
                      <a:pt x="230" y="476"/>
                    </a:lnTo>
                    <a:lnTo>
                      <a:pt x="222" y="476"/>
                    </a:lnTo>
                    <a:lnTo>
                      <a:pt x="199" y="476"/>
                    </a:lnTo>
                    <a:lnTo>
                      <a:pt x="124" y="476"/>
                    </a:lnTo>
                    <a:lnTo>
                      <a:pt x="48" y="476"/>
                    </a:lnTo>
                    <a:lnTo>
                      <a:pt x="0" y="476"/>
                    </a:lnTo>
                    <a:lnTo>
                      <a:pt x="0" y="453"/>
                    </a:lnTo>
                    <a:lnTo>
                      <a:pt x="0" y="411"/>
                    </a:lnTo>
                    <a:lnTo>
                      <a:pt x="10" y="411"/>
                    </a:lnTo>
                    <a:lnTo>
                      <a:pt x="10" y="166"/>
                    </a:lnTo>
                    <a:lnTo>
                      <a:pt x="17" y="166"/>
                    </a:lnTo>
                    <a:lnTo>
                      <a:pt x="17" y="155"/>
                    </a:lnTo>
                    <a:lnTo>
                      <a:pt x="23" y="155"/>
                    </a:lnTo>
                    <a:lnTo>
                      <a:pt x="23" y="143"/>
                    </a:lnTo>
                    <a:lnTo>
                      <a:pt x="25" y="143"/>
                    </a:lnTo>
                    <a:lnTo>
                      <a:pt x="44" y="111"/>
                    </a:lnTo>
                    <a:lnTo>
                      <a:pt x="46" y="111"/>
                    </a:lnTo>
                    <a:lnTo>
                      <a:pt x="48" y="111"/>
                    </a:lnTo>
                    <a:lnTo>
                      <a:pt x="48" y="76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69" y="143"/>
                    </a:lnTo>
                    <a:lnTo>
                      <a:pt x="71" y="143"/>
                    </a:lnTo>
                    <a:lnTo>
                      <a:pt x="71" y="155"/>
                    </a:lnTo>
                    <a:lnTo>
                      <a:pt x="75" y="155"/>
                    </a:lnTo>
                    <a:lnTo>
                      <a:pt x="75" y="166"/>
                    </a:lnTo>
                    <a:lnTo>
                      <a:pt x="82" y="166"/>
                    </a:lnTo>
                    <a:lnTo>
                      <a:pt x="82" y="453"/>
                    </a:lnTo>
                    <a:lnTo>
                      <a:pt x="124" y="453"/>
                    </a:lnTo>
                    <a:lnTo>
                      <a:pt x="124" y="23"/>
                    </a:lnTo>
                    <a:lnTo>
                      <a:pt x="124" y="17"/>
                    </a:lnTo>
                    <a:lnTo>
                      <a:pt x="124" y="17"/>
                    </a:lnTo>
                    <a:lnTo>
                      <a:pt x="124" y="11"/>
                    </a:lnTo>
                    <a:lnTo>
                      <a:pt x="124" y="9"/>
                    </a:lnTo>
                    <a:lnTo>
                      <a:pt x="124" y="5"/>
                    </a:lnTo>
                    <a:lnTo>
                      <a:pt x="124" y="0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3" name="任意多边形 14">
                <a:extLst>
                  <a:ext uri="{FF2B5EF4-FFF2-40B4-BE49-F238E27FC236}">
                    <a16:creationId xmlns:a16="http://schemas.microsoft.com/office/drawing/2014/main" id="{458B304F-314B-B84F-A5CD-FC13E7E27346}"/>
                  </a:ext>
                </a:extLst>
              </p:cNvPr>
              <p:cNvSpPr/>
              <p:nvPr/>
            </p:nvSpPr>
            <p:spPr bwMode="auto">
              <a:xfrm>
                <a:off x="4383548" y="5622700"/>
                <a:ext cx="306789" cy="430687"/>
              </a:xfrm>
              <a:custGeom>
                <a:avLst/>
                <a:gdLst>
                  <a:gd name="T0" fmla="*/ 48 w 103"/>
                  <a:gd name="T1" fmla="*/ 112 h 145"/>
                  <a:gd name="T2" fmla="*/ 103 w 103"/>
                  <a:gd name="T3" fmla="*/ 112 h 145"/>
                  <a:gd name="T4" fmla="*/ 103 w 103"/>
                  <a:gd name="T5" fmla="*/ 145 h 145"/>
                  <a:gd name="T6" fmla="*/ 48 w 103"/>
                  <a:gd name="T7" fmla="*/ 145 h 145"/>
                  <a:gd name="T8" fmla="*/ 23 w 103"/>
                  <a:gd name="T9" fmla="*/ 145 h 145"/>
                  <a:gd name="T10" fmla="*/ 0 w 103"/>
                  <a:gd name="T11" fmla="*/ 145 h 145"/>
                  <a:gd name="T12" fmla="*/ 0 w 103"/>
                  <a:gd name="T13" fmla="*/ 11 h 145"/>
                  <a:gd name="T14" fmla="*/ 6 w 103"/>
                  <a:gd name="T15" fmla="*/ 11 h 145"/>
                  <a:gd name="T16" fmla="*/ 6 w 103"/>
                  <a:gd name="T17" fmla="*/ 0 h 145"/>
                  <a:gd name="T18" fmla="*/ 34 w 103"/>
                  <a:gd name="T19" fmla="*/ 0 h 145"/>
                  <a:gd name="T20" fmla="*/ 34 w 103"/>
                  <a:gd name="T21" fmla="*/ 11 h 145"/>
                  <a:gd name="T22" fmla="*/ 48 w 103"/>
                  <a:gd name="T23" fmla="*/ 11 h 145"/>
                  <a:gd name="T24" fmla="*/ 48 w 103"/>
                  <a:gd name="T25" fmla="*/ 112 h 145"/>
                  <a:gd name="T26" fmla="*/ 48 w 103"/>
                  <a:gd name="T27" fmla="*/ 1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45">
                    <a:moveTo>
                      <a:pt x="48" y="112"/>
                    </a:moveTo>
                    <a:lnTo>
                      <a:pt x="103" y="112"/>
                    </a:lnTo>
                    <a:lnTo>
                      <a:pt x="103" y="145"/>
                    </a:lnTo>
                    <a:lnTo>
                      <a:pt x="48" y="145"/>
                    </a:lnTo>
                    <a:lnTo>
                      <a:pt x="23" y="145"/>
                    </a:lnTo>
                    <a:lnTo>
                      <a:pt x="0" y="145"/>
                    </a:lnTo>
                    <a:lnTo>
                      <a:pt x="0" y="11"/>
                    </a:lnTo>
                    <a:lnTo>
                      <a:pt x="6" y="11"/>
                    </a:lnTo>
                    <a:lnTo>
                      <a:pt x="6" y="0"/>
                    </a:lnTo>
                    <a:lnTo>
                      <a:pt x="34" y="0"/>
                    </a:lnTo>
                    <a:lnTo>
                      <a:pt x="34" y="11"/>
                    </a:lnTo>
                    <a:lnTo>
                      <a:pt x="48" y="11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4" name="任意多边形 15">
                <a:extLst>
                  <a:ext uri="{FF2B5EF4-FFF2-40B4-BE49-F238E27FC236}">
                    <a16:creationId xmlns:a16="http://schemas.microsoft.com/office/drawing/2014/main" id="{4AD9F641-FA69-2C73-0669-0DB297D53A94}"/>
                  </a:ext>
                </a:extLst>
              </p:cNvPr>
              <p:cNvSpPr/>
              <p:nvPr/>
            </p:nvSpPr>
            <p:spPr bwMode="auto">
              <a:xfrm>
                <a:off x="4908627" y="5634500"/>
                <a:ext cx="365788" cy="418888"/>
              </a:xfrm>
              <a:custGeom>
                <a:avLst/>
                <a:gdLst>
                  <a:gd name="T0" fmla="*/ 0 w 124"/>
                  <a:gd name="T1" fmla="*/ 0 h 142"/>
                  <a:gd name="T2" fmla="*/ 124 w 124"/>
                  <a:gd name="T3" fmla="*/ 0 h 142"/>
                  <a:gd name="T4" fmla="*/ 124 w 124"/>
                  <a:gd name="T5" fmla="*/ 142 h 142"/>
                  <a:gd name="T6" fmla="*/ 0 w 124"/>
                  <a:gd name="T7" fmla="*/ 142 h 142"/>
                  <a:gd name="T8" fmla="*/ 0 w 124"/>
                  <a:gd name="T9" fmla="*/ 0 h 142"/>
                  <a:gd name="T10" fmla="*/ 0 w 124"/>
                  <a:gd name="T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42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42"/>
                    </a:lnTo>
                    <a:lnTo>
                      <a:pt x="0" y="14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5" name="任意多边形 16">
                <a:extLst>
                  <a:ext uri="{FF2B5EF4-FFF2-40B4-BE49-F238E27FC236}">
                    <a16:creationId xmlns:a16="http://schemas.microsoft.com/office/drawing/2014/main" id="{7C6226BD-F0BA-44B7-018E-FC4B783A1DC0}"/>
                  </a:ext>
                </a:extLst>
              </p:cNvPr>
              <p:cNvSpPr/>
              <p:nvPr/>
            </p:nvSpPr>
            <p:spPr bwMode="auto">
              <a:xfrm>
                <a:off x="5303915" y="5410309"/>
                <a:ext cx="873170" cy="643080"/>
              </a:xfrm>
              <a:custGeom>
                <a:avLst/>
                <a:gdLst>
                  <a:gd name="T0" fmla="*/ 84 w 296"/>
                  <a:gd name="T1" fmla="*/ 193 h 218"/>
                  <a:gd name="T2" fmla="*/ 94 w 296"/>
                  <a:gd name="T3" fmla="*/ 193 h 218"/>
                  <a:gd name="T4" fmla="*/ 94 w 296"/>
                  <a:gd name="T5" fmla="*/ 199 h 218"/>
                  <a:gd name="T6" fmla="*/ 113 w 296"/>
                  <a:gd name="T7" fmla="*/ 199 h 218"/>
                  <a:gd name="T8" fmla="*/ 113 w 296"/>
                  <a:gd name="T9" fmla="*/ 206 h 218"/>
                  <a:gd name="T10" fmla="*/ 160 w 296"/>
                  <a:gd name="T11" fmla="*/ 206 h 218"/>
                  <a:gd name="T12" fmla="*/ 160 w 296"/>
                  <a:gd name="T13" fmla="*/ 9 h 218"/>
                  <a:gd name="T14" fmla="*/ 178 w 296"/>
                  <a:gd name="T15" fmla="*/ 9 h 218"/>
                  <a:gd name="T16" fmla="*/ 178 w 296"/>
                  <a:gd name="T17" fmla="*/ 0 h 218"/>
                  <a:gd name="T18" fmla="*/ 218 w 296"/>
                  <a:gd name="T19" fmla="*/ 0 h 218"/>
                  <a:gd name="T20" fmla="*/ 218 w 296"/>
                  <a:gd name="T21" fmla="*/ 9 h 218"/>
                  <a:gd name="T22" fmla="*/ 231 w 296"/>
                  <a:gd name="T23" fmla="*/ 9 h 218"/>
                  <a:gd name="T24" fmla="*/ 231 w 296"/>
                  <a:gd name="T25" fmla="*/ 206 h 218"/>
                  <a:gd name="T26" fmla="*/ 245 w 296"/>
                  <a:gd name="T27" fmla="*/ 206 h 218"/>
                  <a:gd name="T28" fmla="*/ 245 w 296"/>
                  <a:gd name="T29" fmla="*/ 214 h 218"/>
                  <a:gd name="T30" fmla="*/ 296 w 296"/>
                  <a:gd name="T31" fmla="*/ 214 h 218"/>
                  <a:gd name="T32" fmla="*/ 296 w 296"/>
                  <a:gd name="T33" fmla="*/ 218 h 218"/>
                  <a:gd name="T34" fmla="*/ 245 w 296"/>
                  <a:gd name="T35" fmla="*/ 218 h 218"/>
                  <a:gd name="T36" fmla="*/ 231 w 296"/>
                  <a:gd name="T37" fmla="*/ 218 h 218"/>
                  <a:gd name="T38" fmla="*/ 160 w 296"/>
                  <a:gd name="T39" fmla="*/ 218 h 218"/>
                  <a:gd name="T40" fmla="*/ 130 w 296"/>
                  <a:gd name="T41" fmla="*/ 218 h 218"/>
                  <a:gd name="T42" fmla="*/ 84 w 296"/>
                  <a:gd name="T43" fmla="*/ 218 h 218"/>
                  <a:gd name="T44" fmla="*/ 80 w 296"/>
                  <a:gd name="T45" fmla="*/ 218 h 218"/>
                  <a:gd name="T46" fmla="*/ 50 w 296"/>
                  <a:gd name="T47" fmla="*/ 218 h 218"/>
                  <a:gd name="T48" fmla="*/ 0 w 296"/>
                  <a:gd name="T49" fmla="*/ 218 h 218"/>
                  <a:gd name="T50" fmla="*/ 0 w 296"/>
                  <a:gd name="T51" fmla="*/ 4 h 218"/>
                  <a:gd name="T52" fmla="*/ 50 w 296"/>
                  <a:gd name="T53" fmla="*/ 4 h 218"/>
                  <a:gd name="T54" fmla="*/ 50 w 296"/>
                  <a:gd name="T55" fmla="*/ 25 h 218"/>
                  <a:gd name="T56" fmla="*/ 84 w 296"/>
                  <a:gd name="T57" fmla="*/ 25 h 218"/>
                  <a:gd name="T58" fmla="*/ 84 w 296"/>
                  <a:gd name="T59" fmla="*/ 193 h 218"/>
                  <a:gd name="T60" fmla="*/ 84 w 296"/>
                  <a:gd name="T61" fmla="*/ 19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8">
                    <a:moveTo>
                      <a:pt x="84" y="193"/>
                    </a:moveTo>
                    <a:lnTo>
                      <a:pt x="94" y="193"/>
                    </a:lnTo>
                    <a:lnTo>
                      <a:pt x="94" y="199"/>
                    </a:lnTo>
                    <a:lnTo>
                      <a:pt x="113" y="199"/>
                    </a:lnTo>
                    <a:lnTo>
                      <a:pt x="113" y="206"/>
                    </a:lnTo>
                    <a:lnTo>
                      <a:pt x="160" y="206"/>
                    </a:lnTo>
                    <a:lnTo>
                      <a:pt x="160" y="9"/>
                    </a:lnTo>
                    <a:lnTo>
                      <a:pt x="178" y="9"/>
                    </a:lnTo>
                    <a:lnTo>
                      <a:pt x="178" y="0"/>
                    </a:lnTo>
                    <a:lnTo>
                      <a:pt x="218" y="0"/>
                    </a:lnTo>
                    <a:lnTo>
                      <a:pt x="218" y="9"/>
                    </a:lnTo>
                    <a:lnTo>
                      <a:pt x="231" y="9"/>
                    </a:lnTo>
                    <a:lnTo>
                      <a:pt x="231" y="206"/>
                    </a:lnTo>
                    <a:lnTo>
                      <a:pt x="245" y="206"/>
                    </a:lnTo>
                    <a:lnTo>
                      <a:pt x="245" y="214"/>
                    </a:lnTo>
                    <a:lnTo>
                      <a:pt x="296" y="214"/>
                    </a:lnTo>
                    <a:lnTo>
                      <a:pt x="296" y="218"/>
                    </a:lnTo>
                    <a:lnTo>
                      <a:pt x="245" y="218"/>
                    </a:lnTo>
                    <a:lnTo>
                      <a:pt x="231" y="218"/>
                    </a:lnTo>
                    <a:lnTo>
                      <a:pt x="160" y="218"/>
                    </a:lnTo>
                    <a:lnTo>
                      <a:pt x="130" y="218"/>
                    </a:lnTo>
                    <a:lnTo>
                      <a:pt x="84" y="218"/>
                    </a:lnTo>
                    <a:lnTo>
                      <a:pt x="80" y="218"/>
                    </a:lnTo>
                    <a:lnTo>
                      <a:pt x="50" y="218"/>
                    </a:lnTo>
                    <a:lnTo>
                      <a:pt x="0" y="218"/>
                    </a:lnTo>
                    <a:lnTo>
                      <a:pt x="0" y="4"/>
                    </a:lnTo>
                    <a:lnTo>
                      <a:pt x="50" y="4"/>
                    </a:lnTo>
                    <a:lnTo>
                      <a:pt x="50" y="25"/>
                    </a:lnTo>
                    <a:lnTo>
                      <a:pt x="84" y="25"/>
                    </a:lnTo>
                    <a:lnTo>
                      <a:pt x="84" y="193"/>
                    </a:lnTo>
                    <a:lnTo>
                      <a:pt x="84" y="19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6" name="任意多边形 17">
                <a:extLst>
                  <a:ext uri="{FF2B5EF4-FFF2-40B4-BE49-F238E27FC236}">
                    <a16:creationId xmlns:a16="http://schemas.microsoft.com/office/drawing/2014/main" id="{20F90D1C-8155-DDC8-8328-F6394725F618}"/>
                  </a:ext>
                </a:extLst>
              </p:cNvPr>
              <p:cNvSpPr/>
              <p:nvPr/>
            </p:nvSpPr>
            <p:spPr bwMode="auto">
              <a:xfrm>
                <a:off x="35399" y="5882292"/>
                <a:ext cx="377587" cy="171096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0 h 58"/>
                  <a:gd name="T4" fmla="*/ 129 w 129"/>
                  <a:gd name="T5" fmla="*/ 58 h 58"/>
                  <a:gd name="T6" fmla="*/ 0 w 129"/>
                  <a:gd name="T7" fmla="*/ 58 h 58"/>
                  <a:gd name="T8" fmla="*/ 0 w 129"/>
                  <a:gd name="T9" fmla="*/ 0 h 58"/>
                  <a:gd name="T10" fmla="*/ 0 w 129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0"/>
                    </a:lnTo>
                    <a:lnTo>
                      <a:pt x="129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7" name="任意多边形 18">
                <a:extLst>
                  <a:ext uri="{FF2B5EF4-FFF2-40B4-BE49-F238E27FC236}">
                    <a16:creationId xmlns:a16="http://schemas.microsoft.com/office/drawing/2014/main" id="{57C899CF-0FB6-D16F-C3F0-18405F57E39A}"/>
                  </a:ext>
                </a:extLst>
              </p:cNvPr>
              <p:cNvSpPr/>
              <p:nvPr/>
            </p:nvSpPr>
            <p:spPr bwMode="auto">
              <a:xfrm>
                <a:off x="2796502" y="4887064"/>
                <a:ext cx="595877" cy="1166323"/>
              </a:xfrm>
              <a:custGeom>
                <a:avLst/>
                <a:gdLst>
                  <a:gd name="T0" fmla="*/ 145 w 200"/>
                  <a:gd name="T1" fmla="*/ 446 h 538"/>
                  <a:gd name="T2" fmla="*/ 195 w 200"/>
                  <a:gd name="T3" fmla="*/ 446 h 538"/>
                  <a:gd name="T4" fmla="*/ 195 w 200"/>
                  <a:gd name="T5" fmla="*/ 456 h 538"/>
                  <a:gd name="T6" fmla="*/ 200 w 200"/>
                  <a:gd name="T7" fmla="*/ 456 h 538"/>
                  <a:gd name="T8" fmla="*/ 200 w 200"/>
                  <a:gd name="T9" fmla="*/ 538 h 538"/>
                  <a:gd name="T10" fmla="*/ 145 w 200"/>
                  <a:gd name="T11" fmla="*/ 538 h 538"/>
                  <a:gd name="T12" fmla="*/ 95 w 200"/>
                  <a:gd name="T13" fmla="*/ 538 h 538"/>
                  <a:gd name="T14" fmla="*/ 46 w 200"/>
                  <a:gd name="T15" fmla="*/ 538 h 538"/>
                  <a:gd name="T16" fmla="*/ 34 w 200"/>
                  <a:gd name="T17" fmla="*/ 538 h 538"/>
                  <a:gd name="T18" fmla="*/ 0 w 200"/>
                  <a:gd name="T19" fmla="*/ 538 h 538"/>
                  <a:gd name="T20" fmla="*/ 0 w 200"/>
                  <a:gd name="T21" fmla="*/ 482 h 538"/>
                  <a:gd name="T22" fmla="*/ 34 w 200"/>
                  <a:gd name="T23" fmla="*/ 482 h 538"/>
                  <a:gd name="T24" fmla="*/ 34 w 200"/>
                  <a:gd name="T25" fmla="*/ 287 h 538"/>
                  <a:gd name="T26" fmla="*/ 55 w 200"/>
                  <a:gd name="T27" fmla="*/ 287 h 538"/>
                  <a:gd name="T28" fmla="*/ 55 w 200"/>
                  <a:gd name="T29" fmla="*/ 152 h 538"/>
                  <a:gd name="T30" fmla="*/ 55 w 200"/>
                  <a:gd name="T31" fmla="*/ 146 h 538"/>
                  <a:gd name="T32" fmla="*/ 67 w 200"/>
                  <a:gd name="T33" fmla="*/ 146 h 538"/>
                  <a:gd name="T34" fmla="*/ 67 w 200"/>
                  <a:gd name="T35" fmla="*/ 64 h 538"/>
                  <a:gd name="T36" fmla="*/ 72 w 200"/>
                  <a:gd name="T37" fmla="*/ 64 h 538"/>
                  <a:gd name="T38" fmla="*/ 74 w 200"/>
                  <a:gd name="T39" fmla="*/ 31 h 538"/>
                  <a:gd name="T40" fmla="*/ 76 w 200"/>
                  <a:gd name="T41" fmla="*/ 64 h 538"/>
                  <a:gd name="T42" fmla="*/ 84 w 200"/>
                  <a:gd name="T43" fmla="*/ 64 h 538"/>
                  <a:gd name="T44" fmla="*/ 86 w 200"/>
                  <a:gd name="T45" fmla="*/ 0 h 538"/>
                  <a:gd name="T46" fmla="*/ 88 w 200"/>
                  <a:gd name="T47" fmla="*/ 64 h 538"/>
                  <a:gd name="T48" fmla="*/ 99 w 200"/>
                  <a:gd name="T49" fmla="*/ 64 h 538"/>
                  <a:gd name="T50" fmla="*/ 99 w 200"/>
                  <a:gd name="T51" fmla="*/ 64 h 538"/>
                  <a:gd name="T52" fmla="*/ 95 w 200"/>
                  <a:gd name="T53" fmla="*/ 64 h 538"/>
                  <a:gd name="T54" fmla="*/ 97 w 200"/>
                  <a:gd name="T55" fmla="*/ 23 h 538"/>
                  <a:gd name="T56" fmla="*/ 99 w 200"/>
                  <a:gd name="T57" fmla="*/ 60 h 538"/>
                  <a:gd name="T58" fmla="*/ 109 w 200"/>
                  <a:gd name="T59" fmla="*/ 60 h 538"/>
                  <a:gd name="T60" fmla="*/ 109 w 200"/>
                  <a:gd name="T61" fmla="*/ 52 h 538"/>
                  <a:gd name="T62" fmla="*/ 111 w 200"/>
                  <a:gd name="T63" fmla="*/ 64 h 538"/>
                  <a:gd name="T64" fmla="*/ 109 w 200"/>
                  <a:gd name="T65" fmla="*/ 64 h 538"/>
                  <a:gd name="T66" fmla="*/ 109 w 200"/>
                  <a:gd name="T67" fmla="*/ 64 h 538"/>
                  <a:gd name="T68" fmla="*/ 111 w 200"/>
                  <a:gd name="T69" fmla="*/ 64 h 538"/>
                  <a:gd name="T70" fmla="*/ 111 w 200"/>
                  <a:gd name="T71" fmla="*/ 146 h 538"/>
                  <a:gd name="T72" fmla="*/ 120 w 200"/>
                  <a:gd name="T73" fmla="*/ 146 h 538"/>
                  <a:gd name="T74" fmla="*/ 120 w 200"/>
                  <a:gd name="T75" fmla="*/ 152 h 538"/>
                  <a:gd name="T76" fmla="*/ 128 w 200"/>
                  <a:gd name="T77" fmla="*/ 152 h 538"/>
                  <a:gd name="T78" fmla="*/ 128 w 200"/>
                  <a:gd name="T79" fmla="*/ 287 h 538"/>
                  <a:gd name="T80" fmla="*/ 145 w 200"/>
                  <a:gd name="T81" fmla="*/ 287 h 538"/>
                  <a:gd name="T82" fmla="*/ 145 w 200"/>
                  <a:gd name="T83" fmla="*/ 446 h 538"/>
                  <a:gd name="T84" fmla="*/ 145 w 200"/>
                  <a:gd name="T85" fmla="*/ 44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0" h="538">
                    <a:moveTo>
                      <a:pt x="145" y="446"/>
                    </a:moveTo>
                    <a:lnTo>
                      <a:pt x="195" y="446"/>
                    </a:lnTo>
                    <a:lnTo>
                      <a:pt x="195" y="456"/>
                    </a:lnTo>
                    <a:lnTo>
                      <a:pt x="200" y="456"/>
                    </a:lnTo>
                    <a:lnTo>
                      <a:pt x="200" y="538"/>
                    </a:lnTo>
                    <a:lnTo>
                      <a:pt x="145" y="538"/>
                    </a:lnTo>
                    <a:lnTo>
                      <a:pt x="95" y="538"/>
                    </a:lnTo>
                    <a:lnTo>
                      <a:pt x="46" y="538"/>
                    </a:lnTo>
                    <a:lnTo>
                      <a:pt x="34" y="538"/>
                    </a:lnTo>
                    <a:lnTo>
                      <a:pt x="0" y="538"/>
                    </a:lnTo>
                    <a:lnTo>
                      <a:pt x="0" y="482"/>
                    </a:lnTo>
                    <a:lnTo>
                      <a:pt x="34" y="482"/>
                    </a:lnTo>
                    <a:lnTo>
                      <a:pt x="34" y="287"/>
                    </a:lnTo>
                    <a:lnTo>
                      <a:pt x="55" y="287"/>
                    </a:lnTo>
                    <a:lnTo>
                      <a:pt x="55" y="152"/>
                    </a:lnTo>
                    <a:lnTo>
                      <a:pt x="55" y="146"/>
                    </a:lnTo>
                    <a:lnTo>
                      <a:pt x="67" y="146"/>
                    </a:lnTo>
                    <a:lnTo>
                      <a:pt x="67" y="64"/>
                    </a:lnTo>
                    <a:lnTo>
                      <a:pt x="72" y="64"/>
                    </a:lnTo>
                    <a:lnTo>
                      <a:pt x="74" y="31"/>
                    </a:lnTo>
                    <a:lnTo>
                      <a:pt x="76" y="64"/>
                    </a:lnTo>
                    <a:lnTo>
                      <a:pt x="84" y="64"/>
                    </a:lnTo>
                    <a:lnTo>
                      <a:pt x="86" y="0"/>
                    </a:lnTo>
                    <a:lnTo>
                      <a:pt x="88" y="64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5" y="64"/>
                    </a:lnTo>
                    <a:lnTo>
                      <a:pt x="97" y="23"/>
                    </a:lnTo>
                    <a:lnTo>
                      <a:pt x="99" y="60"/>
                    </a:lnTo>
                    <a:lnTo>
                      <a:pt x="109" y="60"/>
                    </a:lnTo>
                    <a:lnTo>
                      <a:pt x="109" y="52"/>
                    </a:lnTo>
                    <a:lnTo>
                      <a:pt x="111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146"/>
                    </a:lnTo>
                    <a:lnTo>
                      <a:pt x="120" y="146"/>
                    </a:lnTo>
                    <a:lnTo>
                      <a:pt x="120" y="152"/>
                    </a:lnTo>
                    <a:lnTo>
                      <a:pt x="128" y="152"/>
                    </a:lnTo>
                    <a:lnTo>
                      <a:pt x="128" y="287"/>
                    </a:lnTo>
                    <a:lnTo>
                      <a:pt x="145" y="287"/>
                    </a:lnTo>
                    <a:lnTo>
                      <a:pt x="145" y="446"/>
                    </a:lnTo>
                    <a:lnTo>
                      <a:pt x="145" y="44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8" name="任意多边形 19">
                <a:extLst>
                  <a:ext uri="{FF2B5EF4-FFF2-40B4-BE49-F238E27FC236}">
                    <a16:creationId xmlns:a16="http://schemas.microsoft.com/office/drawing/2014/main" id="{88E752F0-D026-15C4-60F0-324615A6C3DB}"/>
                  </a:ext>
                </a:extLst>
              </p:cNvPr>
              <p:cNvSpPr/>
              <p:nvPr/>
            </p:nvSpPr>
            <p:spPr bwMode="auto">
              <a:xfrm>
                <a:off x="4708034" y="6006189"/>
                <a:ext cx="631276" cy="47199"/>
              </a:xfrm>
              <a:custGeom>
                <a:avLst/>
                <a:gdLst>
                  <a:gd name="T0" fmla="*/ 0 w 212"/>
                  <a:gd name="T1" fmla="*/ 0 h 15"/>
                  <a:gd name="T2" fmla="*/ 212 w 212"/>
                  <a:gd name="T3" fmla="*/ 0 h 15"/>
                  <a:gd name="T4" fmla="*/ 212 w 212"/>
                  <a:gd name="T5" fmla="*/ 15 h 15"/>
                  <a:gd name="T6" fmla="*/ 0 w 212"/>
                  <a:gd name="T7" fmla="*/ 15 h 15"/>
                  <a:gd name="T8" fmla="*/ 0 w 212"/>
                  <a:gd name="T9" fmla="*/ 0 h 15"/>
                  <a:gd name="T10" fmla="*/ 0 w 212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15">
                    <a:moveTo>
                      <a:pt x="0" y="0"/>
                    </a:moveTo>
                    <a:lnTo>
                      <a:pt x="212" y="0"/>
                    </a:lnTo>
                    <a:lnTo>
                      <a:pt x="212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9" name="任意多边形 20">
                <a:extLst>
                  <a:ext uri="{FF2B5EF4-FFF2-40B4-BE49-F238E27FC236}">
                    <a16:creationId xmlns:a16="http://schemas.microsoft.com/office/drawing/2014/main" id="{D3217079-4684-0F10-2357-3602686E162E}"/>
                  </a:ext>
                </a:extLst>
              </p:cNvPr>
              <p:cNvSpPr/>
              <p:nvPr/>
            </p:nvSpPr>
            <p:spPr bwMode="auto">
              <a:xfrm>
                <a:off x="6503219" y="4891127"/>
                <a:ext cx="306789" cy="1162261"/>
              </a:xfrm>
              <a:custGeom>
                <a:avLst/>
                <a:gdLst>
                  <a:gd name="T0" fmla="*/ 42 w 105"/>
                  <a:gd name="T1" fmla="*/ 17 h 394"/>
                  <a:gd name="T2" fmla="*/ 92 w 105"/>
                  <a:gd name="T3" fmla="*/ 0 h 394"/>
                  <a:gd name="T4" fmla="*/ 102 w 105"/>
                  <a:gd name="T5" fmla="*/ 0 h 394"/>
                  <a:gd name="T6" fmla="*/ 102 w 105"/>
                  <a:gd name="T7" fmla="*/ 29 h 394"/>
                  <a:gd name="T8" fmla="*/ 105 w 105"/>
                  <a:gd name="T9" fmla="*/ 29 h 394"/>
                  <a:gd name="T10" fmla="*/ 105 w 105"/>
                  <a:gd name="T11" fmla="*/ 122 h 394"/>
                  <a:gd name="T12" fmla="*/ 105 w 105"/>
                  <a:gd name="T13" fmla="*/ 155 h 394"/>
                  <a:gd name="T14" fmla="*/ 105 w 105"/>
                  <a:gd name="T15" fmla="*/ 205 h 394"/>
                  <a:gd name="T16" fmla="*/ 105 w 105"/>
                  <a:gd name="T17" fmla="*/ 218 h 394"/>
                  <a:gd name="T18" fmla="*/ 105 w 105"/>
                  <a:gd name="T19" fmla="*/ 298 h 394"/>
                  <a:gd name="T20" fmla="*/ 105 w 105"/>
                  <a:gd name="T21" fmla="*/ 331 h 394"/>
                  <a:gd name="T22" fmla="*/ 105 w 105"/>
                  <a:gd name="T23" fmla="*/ 394 h 394"/>
                  <a:gd name="T24" fmla="*/ 0 w 105"/>
                  <a:gd name="T25" fmla="*/ 394 h 394"/>
                  <a:gd name="T26" fmla="*/ 0 w 105"/>
                  <a:gd name="T27" fmla="*/ 218 h 394"/>
                  <a:gd name="T28" fmla="*/ 10 w 105"/>
                  <a:gd name="T29" fmla="*/ 218 h 394"/>
                  <a:gd name="T30" fmla="*/ 10 w 105"/>
                  <a:gd name="T31" fmla="*/ 155 h 394"/>
                  <a:gd name="T32" fmla="*/ 21 w 105"/>
                  <a:gd name="T33" fmla="*/ 155 h 394"/>
                  <a:gd name="T34" fmla="*/ 21 w 105"/>
                  <a:gd name="T35" fmla="*/ 122 h 394"/>
                  <a:gd name="T36" fmla="*/ 39 w 105"/>
                  <a:gd name="T37" fmla="*/ 122 h 394"/>
                  <a:gd name="T38" fmla="*/ 39 w 105"/>
                  <a:gd name="T39" fmla="*/ 29 h 394"/>
                  <a:gd name="T40" fmla="*/ 42 w 105"/>
                  <a:gd name="T41" fmla="*/ 29 h 394"/>
                  <a:gd name="T42" fmla="*/ 42 w 105"/>
                  <a:gd name="T43" fmla="*/ 17 h 394"/>
                  <a:gd name="T44" fmla="*/ 42 w 105"/>
                  <a:gd name="T45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" h="394">
                    <a:moveTo>
                      <a:pt x="42" y="17"/>
                    </a:moveTo>
                    <a:lnTo>
                      <a:pt x="92" y="0"/>
                    </a:lnTo>
                    <a:lnTo>
                      <a:pt x="102" y="0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122"/>
                    </a:lnTo>
                    <a:lnTo>
                      <a:pt x="105" y="155"/>
                    </a:lnTo>
                    <a:lnTo>
                      <a:pt x="105" y="205"/>
                    </a:lnTo>
                    <a:lnTo>
                      <a:pt x="105" y="218"/>
                    </a:lnTo>
                    <a:lnTo>
                      <a:pt x="105" y="298"/>
                    </a:lnTo>
                    <a:lnTo>
                      <a:pt x="105" y="331"/>
                    </a:lnTo>
                    <a:lnTo>
                      <a:pt x="105" y="394"/>
                    </a:lnTo>
                    <a:lnTo>
                      <a:pt x="0" y="394"/>
                    </a:lnTo>
                    <a:lnTo>
                      <a:pt x="0" y="218"/>
                    </a:lnTo>
                    <a:lnTo>
                      <a:pt x="10" y="218"/>
                    </a:lnTo>
                    <a:lnTo>
                      <a:pt x="10" y="155"/>
                    </a:lnTo>
                    <a:lnTo>
                      <a:pt x="21" y="155"/>
                    </a:lnTo>
                    <a:lnTo>
                      <a:pt x="21" y="122"/>
                    </a:lnTo>
                    <a:lnTo>
                      <a:pt x="39" y="122"/>
                    </a:lnTo>
                    <a:lnTo>
                      <a:pt x="39" y="29"/>
                    </a:lnTo>
                    <a:lnTo>
                      <a:pt x="42" y="29"/>
                    </a:lnTo>
                    <a:lnTo>
                      <a:pt x="42" y="17"/>
                    </a:lnTo>
                    <a:lnTo>
                      <a:pt x="42" y="1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0" name="任意多边形 21">
                <a:extLst>
                  <a:ext uri="{FF2B5EF4-FFF2-40B4-BE49-F238E27FC236}">
                    <a16:creationId xmlns:a16="http://schemas.microsoft.com/office/drawing/2014/main" id="{E6902FBA-17E0-C172-81B2-A02B154E038F}"/>
                  </a:ext>
                </a:extLst>
              </p:cNvPr>
              <p:cNvSpPr/>
              <p:nvPr/>
            </p:nvSpPr>
            <p:spPr bwMode="auto">
              <a:xfrm>
                <a:off x="6981101" y="5251015"/>
                <a:ext cx="1103260" cy="802372"/>
              </a:xfrm>
              <a:custGeom>
                <a:avLst/>
                <a:gdLst>
                  <a:gd name="T0" fmla="*/ 109 w 375"/>
                  <a:gd name="T1" fmla="*/ 163 h 272"/>
                  <a:gd name="T2" fmla="*/ 138 w 375"/>
                  <a:gd name="T3" fmla="*/ 151 h 272"/>
                  <a:gd name="T4" fmla="*/ 145 w 375"/>
                  <a:gd name="T5" fmla="*/ 140 h 272"/>
                  <a:gd name="T6" fmla="*/ 147 w 375"/>
                  <a:gd name="T7" fmla="*/ 140 h 272"/>
                  <a:gd name="T8" fmla="*/ 155 w 375"/>
                  <a:gd name="T9" fmla="*/ 151 h 272"/>
                  <a:gd name="T10" fmla="*/ 183 w 375"/>
                  <a:gd name="T11" fmla="*/ 163 h 272"/>
                  <a:gd name="T12" fmla="*/ 183 w 375"/>
                  <a:gd name="T13" fmla="*/ 169 h 272"/>
                  <a:gd name="T14" fmla="*/ 178 w 375"/>
                  <a:gd name="T15" fmla="*/ 169 h 272"/>
                  <a:gd name="T16" fmla="*/ 178 w 375"/>
                  <a:gd name="T17" fmla="*/ 190 h 272"/>
                  <a:gd name="T18" fmla="*/ 358 w 375"/>
                  <a:gd name="T19" fmla="*/ 190 h 272"/>
                  <a:gd name="T20" fmla="*/ 358 w 375"/>
                  <a:gd name="T21" fmla="*/ 199 h 272"/>
                  <a:gd name="T22" fmla="*/ 375 w 375"/>
                  <a:gd name="T23" fmla="*/ 199 h 272"/>
                  <a:gd name="T24" fmla="*/ 375 w 375"/>
                  <a:gd name="T25" fmla="*/ 272 h 272"/>
                  <a:gd name="T26" fmla="*/ 0 w 375"/>
                  <a:gd name="T27" fmla="*/ 272 h 272"/>
                  <a:gd name="T28" fmla="*/ 0 w 375"/>
                  <a:gd name="T29" fmla="*/ 199 h 272"/>
                  <a:gd name="T30" fmla="*/ 17 w 375"/>
                  <a:gd name="T31" fmla="*/ 199 h 272"/>
                  <a:gd name="T32" fmla="*/ 17 w 375"/>
                  <a:gd name="T33" fmla="*/ 190 h 272"/>
                  <a:gd name="T34" fmla="*/ 27 w 375"/>
                  <a:gd name="T35" fmla="*/ 190 h 272"/>
                  <a:gd name="T36" fmla="*/ 27 w 375"/>
                  <a:gd name="T37" fmla="*/ 71 h 272"/>
                  <a:gd name="T38" fmla="*/ 30 w 375"/>
                  <a:gd name="T39" fmla="*/ 71 h 272"/>
                  <a:gd name="T40" fmla="*/ 30 w 375"/>
                  <a:gd name="T41" fmla="*/ 50 h 272"/>
                  <a:gd name="T42" fmla="*/ 34 w 375"/>
                  <a:gd name="T43" fmla="*/ 50 h 272"/>
                  <a:gd name="T44" fmla="*/ 34 w 375"/>
                  <a:gd name="T45" fmla="*/ 27 h 272"/>
                  <a:gd name="T46" fmla="*/ 38 w 375"/>
                  <a:gd name="T47" fmla="*/ 27 h 272"/>
                  <a:gd name="T48" fmla="*/ 38 w 375"/>
                  <a:gd name="T49" fmla="*/ 18 h 272"/>
                  <a:gd name="T50" fmla="*/ 42 w 375"/>
                  <a:gd name="T51" fmla="*/ 18 h 272"/>
                  <a:gd name="T52" fmla="*/ 51 w 375"/>
                  <a:gd name="T53" fmla="*/ 0 h 272"/>
                  <a:gd name="T54" fmla="*/ 55 w 375"/>
                  <a:gd name="T55" fmla="*/ 0 h 272"/>
                  <a:gd name="T56" fmla="*/ 65 w 375"/>
                  <a:gd name="T57" fmla="*/ 18 h 272"/>
                  <a:gd name="T58" fmla="*/ 69 w 375"/>
                  <a:gd name="T59" fmla="*/ 18 h 272"/>
                  <a:gd name="T60" fmla="*/ 69 w 375"/>
                  <a:gd name="T61" fmla="*/ 27 h 272"/>
                  <a:gd name="T62" fmla="*/ 73 w 375"/>
                  <a:gd name="T63" fmla="*/ 27 h 272"/>
                  <a:gd name="T64" fmla="*/ 73 w 375"/>
                  <a:gd name="T65" fmla="*/ 50 h 272"/>
                  <a:gd name="T66" fmla="*/ 76 w 375"/>
                  <a:gd name="T67" fmla="*/ 50 h 272"/>
                  <a:gd name="T68" fmla="*/ 76 w 375"/>
                  <a:gd name="T69" fmla="*/ 71 h 272"/>
                  <a:gd name="T70" fmla="*/ 80 w 375"/>
                  <a:gd name="T71" fmla="*/ 71 h 272"/>
                  <a:gd name="T72" fmla="*/ 80 w 375"/>
                  <a:gd name="T73" fmla="*/ 190 h 272"/>
                  <a:gd name="T74" fmla="*/ 115 w 375"/>
                  <a:gd name="T75" fmla="*/ 190 h 272"/>
                  <a:gd name="T76" fmla="*/ 115 w 375"/>
                  <a:gd name="T77" fmla="*/ 169 h 272"/>
                  <a:gd name="T78" fmla="*/ 109 w 375"/>
                  <a:gd name="T79" fmla="*/ 169 h 272"/>
                  <a:gd name="T80" fmla="*/ 109 w 375"/>
                  <a:gd name="T81" fmla="*/ 163 h 272"/>
                  <a:gd name="T82" fmla="*/ 109 w 375"/>
                  <a:gd name="T83" fmla="*/ 1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5" h="272">
                    <a:moveTo>
                      <a:pt x="109" y="163"/>
                    </a:moveTo>
                    <a:lnTo>
                      <a:pt x="138" y="151"/>
                    </a:lnTo>
                    <a:lnTo>
                      <a:pt x="145" y="140"/>
                    </a:lnTo>
                    <a:lnTo>
                      <a:pt x="147" y="140"/>
                    </a:lnTo>
                    <a:lnTo>
                      <a:pt x="155" y="151"/>
                    </a:lnTo>
                    <a:lnTo>
                      <a:pt x="183" y="163"/>
                    </a:lnTo>
                    <a:lnTo>
                      <a:pt x="183" y="169"/>
                    </a:lnTo>
                    <a:lnTo>
                      <a:pt x="178" y="169"/>
                    </a:lnTo>
                    <a:lnTo>
                      <a:pt x="178" y="190"/>
                    </a:lnTo>
                    <a:lnTo>
                      <a:pt x="358" y="190"/>
                    </a:lnTo>
                    <a:lnTo>
                      <a:pt x="358" y="199"/>
                    </a:lnTo>
                    <a:lnTo>
                      <a:pt x="375" y="199"/>
                    </a:lnTo>
                    <a:lnTo>
                      <a:pt x="375" y="272"/>
                    </a:lnTo>
                    <a:lnTo>
                      <a:pt x="0" y="272"/>
                    </a:lnTo>
                    <a:lnTo>
                      <a:pt x="0" y="199"/>
                    </a:lnTo>
                    <a:lnTo>
                      <a:pt x="17" y="199"/>
                    </a:lnTo>
                    <a:lnTo>
                      <a:pt x="17" y="190"/>
                    </a:lnTo>
                    <a:lnTo>
                      <a:pt x="27" y="190"/>
                    </a:lnTo>
                    <a:lnTo>
                      <a:pt x="27" y="71"/>
                    </a:lnTo>
                    <a:lnTo>
                      <a:pt x="30" y="71"/>
                    </a:lnTo>
                    <a:lnTo>
                      <a:pt x="30" y="50"/>
                    </a:lnTo>
                    <a:lnTo>
                      <a:pt x="34" y="50"/>
                    </a:lnTo>
                    <a:lnTo>
                      <a:pt x="34" y="27"/>
                    </a:lnTo>
                    <a:lnTo>
                      <a:pt x="38" y="27"/>
                    </a:lnTo>
                    <a:lnTo>
                      <a:pt x="38" y="18"/>
                    </a:lnTo>
                    <a:lnTo>
                      <a:pt x="42" y="18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18"/>
                    </a:lnTo>
                    <a:lnTo>
                      <a:pt x="69" y="18"/>
                    </a:lnTo>
                    <a:lnTo>
                      <a:pt x="69" y="27"/>
                    </a:lnTo>
                    <a:lnTo>
                      <a:pt x="73" y="27"/>
                    </a:lnTo>
                    <a:lnTo>
                      <a:pt x="73" y="50"/>
                    </a:lnTo>
                    <a:lnTo>
                      <a:pt x="76" y="50"/>
                    </a:lnTo>
                    <a:lnTo>
                      <a:pt x="76" y="71"/>
                    </a:lnTo>
                    <a:lnTo>
                      <a:pt x="80" y="71"/>
                    </a:lnTo>
                    <a:lnTo>
                      <a:pt x="80" y="190"/>
                    </a:lnTo>
                    <a:lnTo>
                      <a:pt x="115" y="190"/>
                    </a:lnTo>
                    <a:lnTo>
                      <a:pt x="115" y="169"/>
                    </a:lnTo>
                    <a:lnTo>
                      <a:pt x="109" y="169"/>
                    </a:lnTo>
                    <a:lnTo>
                      <a:pt x="109" y="163"/>
                    </a:lnTo>
                    <a:lnTo>
                      <a:pt x="109" y="16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1" name="任意多边形 22">
                <a:extLst>
                  <a:ext uri="{FF2B5EF4-FFF2-40B4-BE49-F238E27FC236}">
                    <a16:creationId xmlns:a16="http://schemas.microsoft.com/office/drawing/2014/main" id="{D2325AE1-B4AC-7C6A-906E-44CE6906A000}"/>
                  </a:ext>
                </a:extLst>
              </p:cNvPr>
              <p:cNvSpPr/>
              <p:nvPr/>
            </p:nvSpPr>
            <p:spPr bwMode="auto">
              <a:xfrm>
                <a:off x="8113861" y="5852794"/>
                <a:ext cx="106196" cy="200593"/>
              </a:xfrm>
              <a:custGeom>
                <a:avLst/>
                <a:gdLst>
                  <a:gd name="T0" fmla="*/ 0 w 37"/>
                  <a:gd name="T1" fmla="*/ 0 h 67"/>
                  <a:gd name="T2" fmla="*/ 37 w 37"/>
                  <a:gd name="T3" fmla="*/ 0 h 67"/>
                  <a:gd name="T4" fmla="*/ 37 w 37"/>
                  <a:gd name="T5" fmla="*/ 67 h 67"/>
                  <a:gd name="T6" fmla="*/ 0 w 37"/>
                  <a:gd name="T7" fmla="*/ 67 h 67"/>
                  <a:gd name="T8" fmla="*/ 0 w 37"/>
                  <a:gd name="T9" fmla="*/ 0 h 67"/>
                  <a:gd name="T10" fmla="*/ 0 w 3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7">
                    <a:moveTo>
                      <a:pt x="0" y="0"/>
                    </a:moveTo>
                    <a:lnTo>
                      <a:pt x="37" y="0"/>
                    </a:lnTo>
                    <a:lnTo>
                      <a:pt x="3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2" name="任意多边形 23">
                <a:extLst>
                  <a:ext uri="{FF2B5EF4-FFF2-40B4-BE49-F238E27FC236}">
                    <a16:creationId xmlns:a16="http://schemas.microsoft.com/office/drawing/2014/main" id="{0A0A5E88-5971-8E12-D408-17A781867D0A}"/>
                  </a:ext>
                </a:extLst>
              </p:cNvPr>
              <p:cNvSpPr/>
              <p:nvPr/>
            </p:nvSpPr>
            <p:spPr bwMode="auto">
              <a:xfrm>
                <a:off x="8190561" y="5905891"/>
                <a:ext cx="318589" cy="147496"/>
              </a:xfrm>
              <a:custGeom>
                <a:avLst/>
                <a:gdLst>
                  <a:gd name="T0" fmla="*/ 63 w 109"/>
                  <a:gd name="T1" fmla="*/ 0 h 50"/>
                  <a:gd name="T2" fmla="*/ 109 w 109"/>
                  <a:gd name="T3" fmla="*/ 0 h 50"/>
                  <a:gd name="T4" fmla="*/ 109 w 109"/>
                  <a:gd name="T5" fmla="*/ 25 h 50"/>
                  <a:gd name="T6" fmla="*/ 109 w 109"/>
                  <a:gd name="T7" fmla="*/ 50 h 50"/>
                  <a:gd name="T8" fmla="*/ 63 w 109"/>
                  <a:gd name="T9" fmla="*/ 50 h 50"/>
                  <a:gd name="T10" fmla="*/ 0 w 109"/>
                  <a:gd name="T11" fmla="*/ 50 h 50"/>
                  <a:gd name="T12" fmla="*/ 0 w 109"/>
                  <a:gd name="T13" fmla="*/ 25 h 50"/>
                  <a:gd name="T14" fmla="*/ 63 w 109"/>
                  <a:gd name="T15" fmla="*/ 25 h 50"/>
                  <a:gd name="T16" fmla="*/ 63 w 109"/>
                  <a:gd name="T17" fmla="*/ 0 h 50"/>
                  <a:gd name="T18" fmla="*/ 63 w 10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50">
                    <a:moveTo>
                      <a:pt x="63" y="0"/>
                    </a:moveTo>
                    <a:lnTo>
                      <a:pt x="109" y="0"/>
                    </a:lnTo>
                    <a:lnTo>
                      <a:pt x="109" y="25"/>
                    </a:lnTo>
                    <a:lnTo>
                      <a:pt x="109" y="50"/>
                    </a:lnTo>
                    <a:lnTo>
                      <a:pt x="63" y="50"/>
                    </a:lnTo>
                    <a:lnTo>
                      <a:pt x="0" y="50"/>
                    </a:lnTo>
                    <a:lnTo>
                      <a:pt x="0" y="25"/>
                    </a:lnTo>
                    <a:lnTo>
                      <a:pt x="63" y="25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3" name="任意多边形 24">
                <a:extLst>
                  <a:ext uri="{FF2B5EF4-FFF2-40B4-BE49-F238E27FC236}">
                    <a16:creationId xmlns:a16="http://schemas.microsoft.com/office/drawing/2014/main" id="{DA005174-46FF-0296-A0C6-CB74EB3C40A4}"/>
                  </a:ext>
                </a:extLst>
              </p:cNvPr>
              <p:cNvSpPr/>
              <p:nvPr/>
            </p:nvSpPr>
            <p:spPr bwMode="auto">
              <a:xfrm>
                <a:off x="8420651" y="5522406"/>
                <a:ext cx="277288" cy="530981"/>
              </a:xfrm>
              <a:custGeom>
                <a:avLst/>
                <a:gdLst>
                  <a:gd name="T0" fmla="*/ 30 w 93"/>
                  <a:gd name="T1" fmla="*/ 27 h 180"/>
                  <a:gd name="T2" fmla="*/ 44 w 93"/>
                  <a:gd name="T3" fmla="*/ 0 h 180"/>
                  <a:gd name="T4" fmla="*/ 49 w 93"/>
                  <a:gd name="T5" fmla="*/ 0 h 180"/>
                  <a:gd name="T6" fmla="*/ 63 w 93"/>
                  <a:gd name="T7" fmla="*/ 27 h 180"/>
                  <a:gd name="T8" fmla="*/ 68 w 93"/>
                  <a:gd name="T9" fmla="*/ 27 h 180"/>
                  <a:gd name="T10" fmla="*/ 68 w 93"/>
                  <a:gd name="T11" fmla="*/ 59 h 180"/>
                  <a:gd name="T12" fmla="*/ 93 w 93"/>
                  <a:gd name="T13" fmla="*/ 59 h 180"/>
                  <a:gd name="T14" fmla="*/ 93 w 93"/>
                  <a:gd name="T15" fmla="*/ 180 h 180"/>
                  <a:gd name="T16" fmla="*/ 0 w 93"/>
                  <a:gd name="T17" fmla="*/ 180 h 180"/>
                  <a:gd name="T18" fmla="*/ 0 w 93"/>
                  <a:gd name="T19" fmla="*/ 59 h 180"/>
                  <a:gd name="T20" fmla="*/ 24 w 93"/>
                  <a:gd name="T21" fmla="*/ 59 h 180"/>
                  <a:gd name="T22" fmla="*/ 24 w 93"/>
                  <a:gd name="T23" fmla="*/ 27 h 180"/>
                  <a:gd name="T24" fmla="*/ 30 w 93"/>
                  <a:gd name="T25" fmla="*/ 27 h 180"/>
                  <a:gd name="T26" fmla="*/ 30 w 93"/>
                  <a:gd name="T27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180">
                    <a:moveTo>
                      <a:pt x="30" y="27"/>
                    </a:moveTo>
                    <a:lnTo>
                      <a:pt x="44" y="0"/>
                    </a:lnTo>
                    <a:lnTo>
                      <a:pt x="49" y="0"/>
                    </a:lnTo>
                    <a:lnTo>
                      <a:pt x="63" y="27"/>
                    </a:lnTo>
                    <a:lnTo>
                      <a:pt x="68" y="27"/>
                    </a:lnTo>
                    <a:lnTo>
                      <a:pt x="68" y="59"/>
                    </a:lnTo>
                    <a:lnTo>
                      <a:pt x="93" y="59"/>
                    </a:lnTo>
                    <a:lnTo>
                      <a:pt x="93" y="180"/>
                    </a:lnTo>
                    <a:lnTo>
                      <a:pt x="0" y="180"/>
                    </a:lnTo>
                    <a:lnTo>
                      <a:pt x="0" y="59"/>
                    </a:lnTo>
                    <a:lnTo>
                      <a:pt x="24" y="59"/>
                    </a:lnTo>
                    <a:lnTo>
                      <a:pt x="24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4" name="任意多边形 25">
                <a:extLst>
                  <a:ext uri="{FF2B5EF4-FFF2-40B4-BE49-F238E27FC236}">
                    <a16:creationId xmlns:a16="http://schemas.microsoft.com/office/drawing/2014/main" id="{FBEC5E95-213F-6B20-7A64-EE458B900744}"/>
                  </a:ext>
                </a:extLst>
              </p:cNvPr>
              <p:cNvSpPr/>
              <p:nvPr/>
            </p:nvSpPr>
            <p:spPr bwMode="auto">
              <a:xfrm>
                <a:off x="8733341" y="5882292"/>
                <a:ext cx="117995" cy="171096"/>
              </a:xfrm>
              <a:custGeom>
                <a:avLst/>
                <a:gdLst>
                  <a:gd name="T0" fmla="*/ 0 w 40"/>
                  <a:gd name="T1" fmla="*/ 0 h 58"/>
                  <a:gd name="T2" fmla="*/ 40 w 40"/>
                  <a:gd name="T3" fmla="*/ 0 h 58"/>
                  <a:gd name="T4" fmla="*/ 40 w 40"/>
                  <a:gd name="T5" fmla="*/ 58 h 58"/>
                  <a:gd name="T6" fmla="*/ 0 w 40"/>
                  <a:gd name="T7" fmla="*/ 58 h 58"/>
                  <a:gd name="T8" fmla="*/ 0 w 40"/>
                  <a:gd name="T9" fmla="*/ 0 h 58"/>
                  <a:gd name="T10" fmla="*/ 0 w 40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8">
                    <a:moveTo>
                      <a:pt x="0" y="0"/>
                    </a:moveTo>
                    <a:lnTo>
                      <a:pt x="40" y="0"/>
                    </a:lnTo>
                    <a:lnTo>
                      <a:pt x="40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5" name="任意多边形 26">
                <a:extLst>
                  <a:ext uri="{FF2B5EF4-FFF2-40B4-BE49-F238E27FC236}">
                    <a16:creationId xmlns:a16="http://schemas.microsoft.com/office/drawing/2014/main" id="{42C5BFEA-4F08-EE9F-B884-6643648F4016}"/>
                  </a:ext>
                </a:extLst>
              </p:cNvPr>
              <p:cNvSpPr/>
              <p:nvPr/>
            </p:nvSpPr>
            <p:spPr bwMode="auto">
              <a:xfrm>
                <a:off x="8869035" y="5823294"/>
                <a:ext cx="112094" cy="230094"/>
              </a:xfrm>
              <a:custGeom>
                <a:avLst/>
                <a:gdLst>
                  <a:gd name="T0" fmla="*/ 0 w 38"/>
                  <a:gd name="T1" fmla="*/ 0 h 79"/>
                  <a:gd name="T2" fmla="*/ 38 w 38"/>
                  <a:gd name="T3" fmla="*/ 0 h 79"/>
                  <a:gd name="T4" fmla="*/ 38 w 38"/>
                  <a:gd name="T5" fmla="*/ 79 h 79"/>
                  <a:gd name="T6" fmla="*/ 0 w 38"/>
                  <a:gd name="T7" fmla="*/ 79 h 79"/>
                  <a:gd name="T8" fmla="*/ 0 w 38"/>
                  <a:gd name="T9" fmla="*/ 0 h 79"/>
                  <a:gd name="T10" fmla="*/ 0 w 38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79">
                    <a:moveTo>
                      <a:pt x="0" y="0"/>
                    </a:moveTo>
                    <a:lnTo>
                      <a:pt x="38" y="0"/>
                    </a:lnTo>
                    <a:lnTo>
                      <a:pt x="38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6" name="任意多边形 27">
                <a:extLst>
                  <a:ext uri="{FF2B5EF4-FFF2-40B4-BE49-F238E27FC236}">
                    <a16:creationId xmlns:a16="http://schemas.microsoft.com/office/drawing/2014/main" id="{9AC8EC8A-7D6F-BC6E-6E2E-4DB58A87AD51}"/>
                  </a:ext>
                </a:extLst>
              </p:cNvPr>
              <p:cNvSpPr/>
              <p:nvPr/>
            </p:nvSpPr>
            <p:spPr bwMode="auto">
              <a:xfrm>
                <a:off x="6107932" y="5882292"/>
                <a:ext cx="377587" cy="171096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0 h 58"/>
                  <a:gd name="T4" fmla="*/ 129 w 129"/>
                  <a:gd name="T5" fmla="*/ 58 h 58"/>
                  <a:gd name="T6" fmla="*/ 0 w 129"/>
                  <a:gd name="T7" fmla="*/ 58 h 58"/>
                  <a:gd name="T8" fmla="*/ 0 w 129"/>
                  <a:gd name="T9" fmla="*/ 0 h 58"/>
                  <a:gd name="T10" fmla="*/ 0 w 129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0"/>
                    </a:lnTo>
                    <a:lnTo>
                      <a:pt x="129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7" name="任意多边形 28">
                <a:extLst>
                  <a:ext uri="{FF2B5EF4-FFF2-40B4-BE49-F238E27FC236}">
                    <a16:creationId xmlns:a16="http://schemas.microsoft.com/office/drawing/2014/main" id="{3FAFAC51-08FA-0F00-C6BA-663B99F86725}"/>
                  </a:ext>
                </a:extLst>
              </p:cNvPr>
              <p:cNvSpPr/>
              <p:nvPr/>
            </p:nvSpPr>
            <p:spPr bwMode="auto">
              <a:xfrm>
                <a:off x="8454305" y="4466341"/>
                <a:ext cx="595877" cy="1587046"/>
              </a:xfrm>
              <a:custGeom>
                <a:avLst/>
                <a:gdLst>
                  <a:gd name="T0" fmla="*/ 145 w 200"/>
                  <a:gd name="T1" fmla="*/ 446 h 538"/>
                  <a:gd name="T2" fmla="*/ 195 w 200"/>
                  <a:gd name="T3" fmla="*/ 446 h 538"/>
                  <a:gd name="T4" fmla="*/ 195 w 200"/>
                  <a:gd name="T5" fmla="*/ 456 h 538"/>
                  <a:gd name="T6" fmla="*/ 200 w 200"/>
                  <a:gd name="T7" fmla="*/ 456 h 538"/>
                  <a:gd name="T8" fmla="*/ 200 w 200"/>
                  <a:gd name="T9" fmla="*/ 538 h 538"/>
                  <a:gd name="T10" fmla="*/ 145 w 200"/>
                  <a:gd name="T11" fmla="*/ 538 h 538"/>
                  <a:gd name="T12" fmla="*/ 95 w 200"/>
                  <a:gd name="T13" fmla="*/ 538 h 538"/>
                  <a:gd name="T14" fmla="*/ 46 w 200"/>
                  <a:gd name="T15" fmla="*/ 538 h 538"/>
                  <a:gd name="T16" fmla="*/ 34 w 200"/>
                  <a:gd name="T17" fmla="*/ 538 h 538"/>
                  <a:gd name="T18" fmla="*/ 0 w 200"/>
                  <a:gd name="T19" fmla="*/ 538 h 538"/>
                  <a:gd name="T20" fmla="*/ 0 w 200"/>
                  <a:gd name="T21" fmla="*/ 482 h 538"/>
                  <a:gd name="T22" fmla="*/ 34 w 200"/>
                  <a:gd name="T23" fmla="*/ 482 h 538"/>
                  <a:gd name="T24" fmla="*/ 34 w 200"/>
                  <a:gd name="T25" fmla="*/ 287 h 538"/>
                  <a:gd name="T26" fmla="*/ 55 w 200"/>
                  <a:gd name="T27" fmla="*/ 287 h 538"/>
                  <a:gd name="T28" fmla="*/ 55 w 200"/>
                  <a:gd name="T29" fmla="*/ 152 h 538"/>
                  <a:gd name="T30" fmla="*/ 55 w 200"/>
                  <a:gd name="T31" fmla="*/ 146 h 538"/>
                  <a:gd name="T32" fmla="*/ 67 w 200"/>
                  <a:gd name="T33" fmla="*/ 146 h 538"/>
                  <a:gd name="T34" fmla="*/ 67 w 200"/>
                  <a:gd name="T35" fmla="*/ 64 h 538"/>
                  <a:gd name="T36" fmla="*/ 72 w 200"/>
                  <a:gd name="T37" fmla="*/ 64 h 538"/>
                  <a:gd name="T38" fmla="*/ 74 w 200"/>
                  <a:gd name="T39" fmla="*/ 31 h 538"/>
                  <a:gd name="T40" fmla="*/ 76 w 200"/>
                  <a:gd name="T41" fmla="*/ 64 h 538"/>
                  <a:gd name="T42" fmla="*/ 84 w 200"/>
                  <a:gd name="T43" fmla="*/ 64 h 538"/>
                  <a:gd name="T44" fmla="*/ 86 w 200"/>
                  <a:gd name="T45" fmla="*/ 0 h 538"/>
                  <a:gd name="T46" fmla="*/ 88 w 200"/>
                  <a:gd name="T47" fmla="*/ 64 h 538"/>
                  <a:gd name="T48" fmla="*/ 99 w 200"/>
                  <a:gd name="T49" fmla="*/ 64 h 538"/>
                  <a:gd name="T50" fmla="*/ 99 w 200"/>
                  <a:gd name="T51" fmla="*/ 64 h 538"/>
                  <a:gd name="T52" fmla="*/ 95 w 200"/>
                  <a:gd name="T53" fmla="*/ 64 h 538"/>
                  <a:gd name="T54" fmla="*/ 97 w 200"/>
                  <a:gd name="T55" fmla="*/ 23 h 538"/>
                  <a:gd name="T56" fmla="*/ 99 w 200"/>
                  <a:gd name="T57" fmla="*/ 60 h 538"/>
                  <a:gd name="T58" fmla="*/ 109 w 200"/>
                  <a:gd name="T59" fmla="*/ 60 h 538"/>
                  <a:gd name="T60" fmla="*/ 109 w 200"/>
                  <a:gd name="T61" fmla="*/ 52 h 538"/>
                  <a:gd name="T62" fmla="*/ 111 w 200"/>
                  <a:gd name="T63" fmla="*/ 64 h 538"/>
                  <a:gd name="T64" fmla="*/ 109 w 200"/>
                  <a:gd name="T65" fmla="*/ 64 h 538"/>
                  <a:gd name="T66" fmla="*/ 109 w 200"/>
                  <a:gd name="T67" fmla="*/ 64 h 538"/>
                  <a:gd name="T68" fmla="*/ 111 w 200"/>
                  <a:gd name="T69" fmla="*/ 64 h 538"/>
                  <a:gd name="T70" fmla="*/ 111 w 200"/>
                  <a:gd name="T71" fmla="*/ 146 h 538"/>
                  <a:gd name="T72" fmla="*/ 120 w 200"/>
                  <a:gd name="T73" fmla="*/ 146 h 538"/>
                  <a:gd name="T74" fmla="*/ 120 w 200"/>
                  <a:gd name="T75" fmla="*/ 152 h 538"/>
                  <a:gd name="T76" fmla="*/ 128 w 200"/>
                  <a:gd name="T77" fmla="*/ 152 h 538"/>
                  <a:gd name="T78" fmla="*/ 128 w 200"/>
                  <a:gd name="T79" fmla="*/ 287 h 538"/>
                  <a:gd name="T80" fmla="*/ 145 w 200"/>
                  <a:gd name="T81" fmla="*/ 287 h 538"/>
                  <a:gd name="T82" fmla="*/ 145 w 200"/>
                  <a:gd name="T83" fmla="*/ 446 h 538"/>
                  <a:gd name="T84" fmla="*/ 145 w 200"/>
                  <a:gd name="T85" fmla="*/ 44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0" h="538">
                    <a:moveTo>
                      <a:pt x="145" y="446"/>
                    </a:moveTo>
                    <a:lnTo>
                      <a:pt x="195" y="446"/>
                    </a:lnTo>
                    <a:lnTo>
                      <a:pt x="195" y="456"/>
                    </a:lnTo>
                    <a:lnTo>
                      <a:pt x="200" y="456"/>
                    </a:lnTo>
                    <a:lnTo>
                      <a:pt x="200" y="538"/>
                    </a:lnTo>
                    <a:lnTo>
                      <a:pt x="145" y="538"/>
                    </a:lnTo>
                    <a:lnTo>
                      <a:pt x="95" y="538"/>
                    </a:lnTo>
                    <a:lnTo>
                      <a:pt x="46" y="538"/>
                    </a:lnTo>
                    <a:lnTo>
                      <a:pt x="34" y="538"/>
                    </a:lnTo>
                    <a:lnTo>
                      <a:pt x="0" y="538"/>
                    </a:lnTo>
                    <a:lnTo>
                      <a:pt x="0" y="482"/>
                    </a:lnTo>
                    <a:lnTo>
                      <a:pt x="34" y="482"/>
                    </a:lnTo>
                    <a:lnTo>
                      <a:pt x="34" y="287"/>
                    </a:lnTo>
                    <a:lnTo>
                      <a:pt x="55" y="287"/>
                    </a:lnTo>
                    <a:lnTo>
                      <a:pt x="55" y="152"/>
                    </a:lnTo>
                    <a:lnTo>
                      <a:pt x="55" y="146"/>
                    </a:lnTo>
                    <a:lnTo>
                      <a:pt x="67" y="146"/>
                    </a:lnTo>
                    <a:lnTo>
                      <a:pt x="67" y="64"/>
                    </a:lnTo>
                    <a:lnTo>
                      <a:pt x="72" y="64"/>
                    </a:lnTo>
                    <a:lnTo>
                      <a:pt x="74" y="31"/>
                    </a:lnTo>
                    <a:lnTo>
                      <a:pt x="76" y="64"/>
                    </a:lnTo>
                    <a:lnTo>
                      <a:pt x="84" y="64"/>
                    </a:lnTo>
                    <a:lnTo>
                      <a:pt x="86" y="0"/>
                    </a:lnTo>
                    <a:lnTo>
                      <a:pt x="88" y="64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5" y="64"/>
                    </a:lnTo>
                    <a:lnTo>
                      <a:pt x="97" y="23"/>
                    </a:lnTo>
                    <a:lnTo>
                      <a:pt x="99" y="60"/>
                    </a:lnTo>
                    <a:lnTo>
                      <a:pt x="109" y="60"/>
                    </a:lnTo>
                    <a:lnTo>
                      <a:pt x="109" y="52"/>
                    </a:lnTo>
                    <a:lnTo>
                      <a:pt x="111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146"/>
                    </a:lnTo>
                    <a:lnTo>
                      <a:pt x="120" y="146"/>
                    </a:lnTo>
                    <a:lnTo>
                      <a:pt x="120" y="152"/>
                    </a:lnTo>
                    <a:lnTo>
                      <a:pt x="128" y="152"/>
                    </a:lnTo>
                    <a:lnTo>
                      <a:pt x="128" y="287"/>
                    </a:lnTo>
                    <a:lnTo>
                      <a:pt x="145" y="287"/>
                    </a:lnTo>
                    <a:lnTo>
                      <a:pt x="145" y="446"/>
                    </a:lnTo>
                    <a:lnTo>
                      <a:pt x="145" y="44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8" name="任意多边形 29">
                <a:extLst>
                  <a:ext uri="{FF2B5EF4-FFF2-40B4-BE49-F238E27FC236}">
                    <a16:creationId xmlns:a16="http://schemas.microsoft.com/office/drawing/2014/main" id="{B93622AF-F8BD-0611-3D83-10CC0DA3CB35}"/>
                  </a:ext>
                </a:extLst>
              </p:cNvPr>
              <p:cNvSpPr/>
              <p:nvPr/>
            </p:nvSpPr>
            <p:spPr bwMode="auto">
              <a:xfrm>
                <a:off x="3813013" y="5050424"/>
                <a:ext cx="5330987" cy="1020666"/>
              </a:xfrm>
              <a:custGeom>
                <a:avLst/>
                <a:gdLst>
                  <a:gd name="T0" fmla="*/ 2006 w 2031"/>
                  <a:gd name="T1" fmla="*/ 347 h 347"/>
                  <a:gd name="T2" fmla="*/ 2031 w 2031"/>
                  <a:gd name="T3" fmla="*/ 347 h 347"/>
                  <a:gd name="T4" fmla="*/ 2018 w 2031"/>
                  <a:gd name="T5" fmla="*/ 306 h 347"/>
                  <a:gd name="T6" fmla="*/ 2006 w 2031"/>
                  <a:gd name="T7" fmla="*/ 324 h 347"/>
                  <a:gd name="T8" fmla="*/ 1972 w 2031"/>
                  <a:gd name="T9" fmla="*/ 293 h 347"/>
                  <a:gd name="T10" fmla="*/ 1972 w 2031"/>
                  <a:gd name="T11" fmla="*/ 347 h 347"/>
                  <a:gd name="T12" fmla="*/ 13 w 2031"/>
                  <a:gd name="T13" fmla="*/ 176 h 347"/>
                  <a:gd name="T14" fmla="*/ 13 w 2031"/>
                  <a:gd name="T15" fmla="*/ 347 h 347"/>
                  <a:gd name="T16" fmla="*/ 73 w 2031"/>
                  <a:gd name="T17" fmla="*/ 176 h 347"/>
                  <a:gd name="T18" fmla="*/ 65 w 2031"/>
                  <a:gd name="T19" fmla="*/ 159 h 347"/>
                  <a:gd name="T20" fmla="*/ 8 w 2031"/>
                  <a:gd name="T21" fmla="*/ 159 h 347"/>
                  <a:gd name="T22" fmla="*/ 235 w 2031"/>
                  <a:gd name="T23" fmla="*/ 347 h 347"/>
                  <a:gd name="T24" fmla="*/ 174 w 2031"/>
                  <a:gd name="T25" fmla="*/ 347 h 347"/>
                  <a:gd name="T26" fmla="*/ 413 w 2031"/>
                  <a:gd name="T27" fmla="*/ 129 h 347"/>
                  <a:gd name="T28" fmla="*/ 388 w 2031"/>
                  <a:gd name="T29" fmla="*/ 134 h 347"/>
                  <a:gd name="T30" fmla="*/ 362 w 2031"/>
                  <a:gd name="T31" fmla="*/ 347 h 347"/>
                  <a:gd name="T32" fmla="*/ 442 w 2031"/>
                  <a:gd name="T33" fmla="*/ 347 h 347"/>
                  <a:gd name="T34" fmla="*/ 438 w 2031"/>
                  <a:gd name="T35" fmla="*/ 150 h 347"/>
                  <a:gd name="T36" fmla="*/ 413 w 2031"/>
                  <a:gd name="T37" fmla="*/ 134 h 347"/>
                  <a:gd name="T38" fmla="*/ 547 w 2031"/>
                  <a:gd name="T39" fmla="*/ 138 h 347"/>
                  <a:gd name="T40" fmla="*/ 484 w 2031"/>
                  <a:gd name="T41" fmla="*/ 347 h 347"/>
                  <a:gd name="T42" fmla="*/ 601 w 2031"/>
                  <a:gd name="T43" fmla="*/ 220 h 347"/>
                  <a:gd name="T44" fmla="*/ 559 w 2031"/>
                  <a:gd name="T45" fmla="*/ 205 h 347"/>
                  <a:gd name="T46" fmla="*/ 583 w 2031"/>
                  <a:gd name="T47" fmla="*/ 347 h 347"/>
                  <a:gd name="T48" fmla="*/ 666 w 2031"/>
                  <a:gd name="T49" fmla="*/ 347 h 347"/>
                  <a:gd name="T50" fmla="*/ 641 w 2031"/>
                  <a:gd name="T51" fmla="*/ 347 h 347"/>
                  <a:gd name="T52" fmla="*/ 719 w 2031"/>
                  <a:gd name="T53" fmla="*/ 347 h 347"/>
                  <a:gd name="T54" fmla="*/ 694 w 2031"/>
                  <a:gd name="T55" fmla="*/ 347 h 347"/>
                  <a:gd name="T56" fmla="*/ 763 w 2031"/>
                  <a:gd name="T57" fmla="*/ 347 h 347"/>
                  <a:gd name="T58" fmla="*/ 725 w 2031"/>
                  <a:gd name="T59" fmla="*/ 347 h 347"/>
                  <a:gd name="T60" fmla="*/ 876 w 2031"/>
                  <a:gd name="T61" fmla="*/ 347 h 347"/>
                  <a:gd name="T62" fmla="*/ 838 w 2031"/>
                  <a:gd name="T63" fmla="*/ 347 h 347"/>
                  <a:gd name="T64" fmla="*/ 972 w 2031"/>
                  <a:gd name="T65" fmla="*/ 347 h 347"/>
                  <a:gd name="T66" fmla="*/ 939 w 2031"/>
                  <a:gd name="T67" fmla="*/ 347 h 347"/>
                  <a:gd name="T68" fmla="*/ 1086 w 2031"/>
                  <a:gd name="T69" fmla="*/ 347 h 347"/>
                  <a:gd name="T70" fmla="*/ 1012 w 2031"/>
                  <a:gd name="T71" fmla="*/ 347 h 347"/>
                  <a:gd name="T72" fmla="*/ 1217 w 2031"/>
                  <a:gd name="T73" fmla="*/ 347 h 347"/>
                  <a:gd name="T74" fmla="*/ 1199 w 2031"/>
                  <a:gd name="T75" fmla="*/ 6 h 347"/>
                  <a:gd name="T76" fmla="*/ 1142 w 2031"/>
                  <a:gd name="T77" fmla="*/ 347 h 347"/>
                  <a:gd name="T78" fmla="*/ 1477 w 2031"/>
                  <a:gd name="T79" fmla="*/ 289 h 347"/>
                  <a:gd name="T80" fmla="*/ 1431 w 2031"/>
                  <a:gd name="T81" fmla="*/ 289 h 347"/>
                  <a:gd name="T82" fmla="*/ 1480 w 2031"/>
                  <a:gd name="T83" fmla="*/ 347 h 347"/>
                  <a:gd name="T84" fmla="*/ 1477 w 2031"/>
                  <a:gd name="T85" fmla="*/ 289 h 347"/>
                  <a:gd name="T86" fmla="*/ 1528 w 2031"/>
                  <a:gd name="T87" fmla="*/ 253 h 347"/>
                  <a:gd name="T88" fmla="*/ 1502 w 2031"/>
                  <a:gd name="T89" fmla="*/ 347 h 347"/>
                  <a:gd name="T90" fmla="*/ 1565 w 2031"/>
                  <a:gd name="T91" fmla="*/ 285 h 347"/>
                  <a:gd name="T92" fmla="*/ 1632 w 2031"/>
                  <a:gd name="T93" fmla="*/ 347 h 347"/>
                  <a:gd name="T94" fmla="*/ 1628 w 2031"/>
                  <a:gd name="T95" fmla="*/ 155 h 347"/>
                  <a:gd name="T96" fmla="*/ 1618 w 2031"/>
                  <a:gd name="T97" fmla="*/ 155 h 347"/>
                  <a:gd name="T98" fmla="*/ 1607 w 2031"/>
                  <a:gd name="T99" fmla="*/ 163 h 347"/>
                  <a:gd name="T100" fmla="*/ 1601 w 2031"/>
                  <a:gd name="T101" fmla="*/ 153 h 347"/>
                  <a:gd name="T102" fmla="*/ 1595 w 2031"/>
                  <a:gd name="T103" fmla="*/ 163 h 347"/>
                  <a:gd name="T104" fmla="*/ 1584 w 2031"/>
                  <a:gd name="T105" fmla="*/ 155 h 347"/>
                  <a:gd name="T106" fmla="*/ 1574 w 2031"/>
                  <a:gd name="T107" fmla="*/ 155 h 347"/>
                  <a:gd name="T108" fmla="*/ 1568 w 2031"/>
                  <a:gd name="T109" fmla="*/ 347 h 347"/>
                  <a:gd name="T110" fmla="*/ 1750 w 2031"/>
                  <a:gd name="T111" fmla="*/ 129 h 347"/>
                  <a:gd name="T112" fmla="*/ 1683 w 2031"/>
                  <a:gd name="T113" fmla="*/ 180 h 347"/>
                  <a:gd name="T114" fmla="*/ 1756 w 2031"/>
                  <a:gd name="T115" fmla="*/ 180 h 347"/>
                  <a:gd name="T116" fmla="*/ 1894 w 2031"/>
                  <a:gd name="T117" fmla="*/ 308 h 347"/>
                  <a:gd name="T118" fmla="*/ 1873 w 2031"/>
                  <a:gd name="T119" fmla="*/ 308 h 347"/>
                  <a:gd name="T120" fmla="*/ 1848 w 2031"/>
                  <a:gd name="T121" fmla="*/ 285 h 347"/>
                  <a:gd name="T122" fmla="*/ 1840 w 2031"/>
                  <a:gd name="T123" fmla="*/ 335 h 347"/>
                  <a:gd name="T124" fmla="*/ 1894 w 2031"/>
                  <a:gd name="T125" fmla="*/ 30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31" h="347">
                    <a:moveTo>
                      <a:pt x="1972" y="347"/>
                    </a:moveTo>
                    <a:lnTo>
                      <a:pt x="2001" y="347"/>
                    </a:lnTo>
                    <a:lnTo>
                      <a:pt x="2006" y="347"/>
                    </a:lnTo>
                    <a:lnTo>
                      <a:pt x="2018" y="347"/>
                    </a:lnTo>
                    <a:lnTo>
                      <a:pt x="2022" y="347"/>
                    </a:lnTo>
                    <a:lnTo>
                      <a:pt x="2031" y="347"/>
                    </a:lnTo>
                    <a:lnTo>
                      <a:pt x="2031" y="314"/>
                    </a:lnTo>
                    <a:lnTo>
                      <a:pt x="2018" y="314"/>
                    </a:lnTo>
                    <a:lnTo>
                      <a:pt x="2018" y="306"/>
                    </a:lnTo>
                    <a:lnTo>
                      <a:pt x="2006" y="306"/>
                    </a:lnTo>
                    <a:lnTo>
                      <a:pt x="2006" y="314"/>
                    </a:lnTo>
                    <a:lnTo>
                      <a:pt x="2006" y="324"/>
                    </a:lnTo>
                    <a:lnTo>
                      <a:pt x="2001" y="324"/>
                    </a:lnTo>
                    <a:lnTo>
                      <a:pt x="2001" y="293"/>
                    </a:lnTo>
                    <a:lnTo>
                      <a:pt x="1972" y="293"/>
                    </a:lnTo>
                    <a:lnTo>
                      <a:pt x="1972" y="324"/>
                    </a:lnTo>
                    <a:lnTo>
                      <a:pt x="1972" y="347"/>
                    </a:lnTo>
                    <a:lnTo>
                      <a:pt x="1972" y="347"/>
                    </a:lnTo>
                    <a:close/>
                    <a:moveTo>
                      <a:pt x="8" y="159"/>
                    </a:moveTo>
                    <a:lnTo>
                      <a:pt x="13" y="159"/>
                    </a:lnTo>
                    <a:lnTo>
                      <a:pt x="13" y="176"/>
                    </a:lnTo>
                    <a:lnTo>
                      <a:pt x="0" y="176"/>
                    </a:lnTo>
                    <a:lnTo>
                      <a:pt x="0" y="347"/>
                    </a:lnTo>
                    <a:lnTo>
                      <a:pt x="13" y="347"/>
                    </a:lnTo>
                    <a:lnTo>
                      <a:pt x="59" y="347"/>
                    </a:lnTo>
                    <a:lnTo>
                      <a:pt x="73" y="347"/>
                    </a:lnTo>
                    <a:lnTo>
                      <a:pt x="73" y="176"/>
                    </a:lnTo>
                    <a:lnTo>
                      <a:pt x="59" y="176"/>
                    </a:lnTo>
                    <a:lnTo>
                      <a:pt x="59" y="159"/>
                    </a:lnTo>
                    <a:lnTo>
                      <a:pt x="65" y="159"/>
                    </a:lnTo>
                    <a:lnTo>
                      <a:pt x="65" y="153"/>
                    </a:lnTo>
                    <a:lnTo>
                      <a:pt x="8" y="153"/>
                    </a:lnTo>
                    <a:lnTo>
                      <a:pt x="8" y="159"/>
                    </a:lnTo>
                    <a:lnTo>
                      <a:pt x="8" y="159"/>
                    </a:lnTo>
                    <a:close/>
                    <a:moveTo>
                      <a:pt x="174" y="347"/>
                    </a:moveTo>
                    <a:lnTo>
                      <a:pt x="235" y="347"/>
                    </a:lnTo>
                    <a:lnTo>
                      <a:pt x="235" y="79"/>
                    </a:lnTo>
                    <a:lnTo>
                      <a:pt x="174" y="79"/>
                    </a:lnTo>
                    <a:lnTo>
                      <a:pt x="174" y="347"/>
                    </a:lnTo>
                    <a:lnTo>
                      <a:pt x="174" y="347"/>
                    </a:lnTo>
                    <a:close/>
                    <a:moveTo>
                      <a:pt x="413" y="134"/>
                    </a:moveTo>
                    <a:lnTo>
                      <a:pt x="413" y="129"/>
                    </a:lnTo>
                    <a:lnTo>
                      <a:pt x="406" y="129"/>
                    </a:lnTo>
                    <a:lnTo>
                      <a:pt x="406" y="134"/>
                    </a:lnTo>
                    <a:lnTo>
                      <a:pt x="388" y="134"/>
                    </a:lnTo>
                    <a:lnTo>
                      <a:pt x="388" y="150"/>
                    </a:lnTo>
                    <a:lnTo>
                      <a:pt x="362" y="150"/>
                    </a:lnTo>
                    <a:lnTo>
                      <a:pt x="362" y="347"/>
                    </a:lnTo>
                    <a:lnTo>
                      <a:pt x="367" y="347"/>
                    </a:lnTo>
                    <a:lnTo>
                      <a:pt x="438" y="347"/>
                    </a:lnTo>
                    <a:lnTo>
                      <a:pt x="442" y="347"/>
                    </a:lnTo>
                    <a:lnTo>
                      <a:pt x="442" y="167"/>
                    </a:lnTo>
                    <a:lnTo>
                      <a:pt x="438" y="167"/>
                    </a:lnTo>
                    <a:lnTo>
                      <a:pt x="438" y="150"/>
                    </a:lnTo>
                    <a:lnTo>
                      <a:pt x="413" y="150"/>
                    </a:lnTo>
                    <a:lnTo>
                      <a:pt x="413" y="134"/>
                    </a:lnTo>
                    <a:lnTo>
                      <a:pt x="413" y="134"/>
                    </a:lnTo>
                    <a:close/>
                    <a:moveTo>
                      <a:pt x="484" y="347"/>
                    </a:moveTo>
                    <a:lnTo>
                      <a:pt x="547" y="347"/>
                    </a:lnTo>
                    <a:lnTo>
                      <a:pt x="547" y="138"/>
                    </a:lnTo>
                    <a:lnTo>
                      <a:pt x="484" y="138"/>
                    </a:lnTo>
                    <a:lnTo>
                      <a:pt x="484" y="347"/>
                    </a:lnTo>
                    <a:lnTo>
                      <a:pt x="484" y="347"/>
                    </a:lnTo>
                    <a:close/>
                    <a:moveTo>
                      <a:pt x="583" y="347"/>
                    </a:moveTo>
                    <a:lnTo>
                      <a:pt x="601" y="347"/>
                    </a:lnTo>
                    <a:lnTo>
                      <a:pt x="601" y="220"/>
                    </a:lnTo>
                    <a:lnTo>
                      <a:pt x="583" y="220"/>
                    </a:lnTo>
                    <a:lnTo>
                      <a:pt x="583" y="205"/>
                    </a:lnTo>
                    <a:lnTo>
                      <a:pt x="559" y="205"/>
                    </a:lnTo>
                    <a:lnTo>
                      <a:pt x="559" y="220"/>
                    </a:lnTo>
                    <a:lnTo>
                      <a:pt x="559" y="347"/>
                    </a:lnTo>
                    <a:lnTo>
                      <a:pt x="583" y="347"/>
                    </a:lnTo>
                    <a:lnTo>
                      <a:pt x="583" y="347"/>
                    </a:lnTo>
                    <a:close/>
                    <a:moveTo>
                      <a:pt x="641" y="347"/>
                    </a:moveTo>
                    <a:lnTo>
                      <a:pt x="666" y="347"/>
                    </a:lnTo>
                    <a:lnTo>
                      <a:pt x="666" y="236"/>
                    </a:lnTo>
                    <a:lnTo>
                      <a:pt x="641" y="236"/>
                    </a:lnTo>
                    <a:lnTo>
                      <a:pt x="641" y="347"/>
                    </a:lnTo>
                    <a:lnTo>
                      <a:pt x="641" y="347"/>
                    </a:lnTo>
                    <a:close/>
                    <a:moveTo>
                      <a:pt x="694" y="347"/>
                    </a:moveTo>
                    <a:lnTo>
                      <a:pt x="719" y="347"/>
                    </a:lnTo>
                    <a:lnTo>
                      <a:pt x="719" y="280"/>
                    </a:lnTo>
                    <a:lnTo>
                      <a:pt x="694" y="280"/>
                    </a:lnTo>
                    <a:lnTo>
                      <a:pt x="694" y="347"/>
                    </a:lnTo>
                    <a:lnTo>
                      <a:pt x="694" y="347"/>
                    </a:lnTo>
                    <a:close/>
                    <a:moveTo>
                      <a:pt x="725" y="347"/>
                    </a:moveTo>
                    <a:lnTo>
                      <a:pt x="763" y="347"/>
                    </a:lnTo>
                    <a:lnTo>
                      <a:pt x="763" y="92"/>
                    </a:lnTo>
                    <a:lnTo>
                      <a:pt x="725" y="92"/>
                    </a:lnTo>
                    <a:lnTo>
                      <a:pt x="725" y="347"/>
                    </a:lnTo>
                    <a:lnTo>
                      <a:pt x="725" y="347"/>
                    </a:lnTo>
                    <a:close/>
                    <a:moveTo>
                      <a:pt x="838" y="347"/>
                    </a:moveTo>
                    <a:lnTo>
                      <a:pt x="876" y="347"/>
                    </a:lnTo>
                    <a:lnTo>
                      <a:pt x="876" y="257"/>
                    </a:lnTo>
                    <a:lnTo>
                      <a:pt x="838" y="257"/>
                    </a:lnTo>
                    <a:lnTo>
                      <a:pt x="838" y="347"/>
                    </a:lnTo>
                    <a:lnTo>
                      <a:pt x="838" y="347"/>
                    </a:lnTo>
                    <a:close/>
                    <a:moveTo>
                      <a:pt x="939" y="347"/>
                    </a:moveTo>
                    <a:lnTo>
                      <a:pt x="972" y="347"/>
                    </a:lnTo>
                    <a:lnTo>
                      <a:pt x="972" y="236"/>
                    </a:lnTo>
                    <a:lnTo>
                      <a:pt x="939" y="236"/>
                    </a:lnTo>
                    <a:lnTo>
                      <a:pt x="939" y="347"/>
                    </a:lnTo>
                    <a:lnTo>
                      <a:pt x="939" y="347"/>
                    </a:lnTo>
                    <a:close/>
                    <a:moveTo>
                      <a:pt x="1012" y="347"/>
                    </a:moveTo>
                    <a:lnTo>
                      <a:pt x="1086" y="347"/>
                    </a:lnTo>
                    <a:lnTo>
                      <a:pt x="1086" y="0"/>
                    </a:lnTo>
                    <a:lnTo>
                      <a:pt x="1012" y="0"/>
                    </a:lnTo>
                    <a:lnTo>
                      <a:pt x="1012" y="347"/>
                    </a:lnTo>
                    <a:lnTo>
                      <a:pt x="1012" y="347"/>
                    </a:lnTo>
                    <a:close/>
                    <a:moveTo>
                      <a:pt x="1199" y="347"/>
                    </a:moveTo>
                    <a:lnTo>
                      <a:pt x="1217" y="347"/>
                    </a:lnTo>
                    <a:lnTo>
                      <a:pt x="1217" y="276"/>
                    </a:lnTo>
                    <a:lnTo>
                      <a:pt x="1199" y="276"/>
                    </a:lnTo>
                    <a:lnTo>
                      <a:pt x="1199" y="6"/>
                    </a:lnTo>
                    <a:lnTo>
                      <a:pt x="1125" y="6"/>
                    </a:lnTo>
                    <a:lnTo>
                      <a:pt x="1125" y="347"/>
                    </a:lnTo>
                    <a:lnTo>
                      <a:pt x="1142" y="347"/>
                    </a:lnTo>
                    <a:lnTo>
                      <a:pt x="1199" y="347"/>
                    </a:lnTo>
                    <a:lnTo>
                      <a:pt x="1199" y="347"/>
                    </a:lnTo>
                    <a:close/>
                    <a:moveTo>
                      <a:pt x="1477" y="289"/>
                    </a:moveTo>
                    <a:lnTo>
                      <a:pt x="1477" y="146"/>
                    </a:lnTo>
                    <a:lnTo>
                      <a:pt x="1431" y="146"/>
                    </a:lnTo>
                    <a:lnTo>
                      <a:pt x="1431" y="289"/>
                    </a:lnTo>
                    <a:lnTo>
                      <a:pt x="1417" y="289"/>
                    </a:lnTo>
                    <a:lnTo>
                      <a:pt x="1417" y="347"/>
                    </a:lnTo>
                    <a:lnTo>
                      <a:pt x="1480" y="347"/>
                    </a:lnTo>
                    <a:lnTo>
                      <a:pt x="1480" y="289"/>
                    </a:lnTo>
                    <a:lnTo>
                      <a:pt x="1477" y="289"/>
                    </a:lnTo>
                    <a:lnTo>
                      <a:pt x="1477" y="289"/>
                    </a:lnTo>
                    <a:close/>
                    <a:moveTo>
                      <a:pt x="1565" y="285"/>
                    </a:moveTo>
                    <a:lnTo>
                      <a:pt x="1565" y="253"/>
                    </a:lnTo>
                    <a:lnTo>
                      <a:pt x="1528" y="253"/>
                    </a:lnTo>
                    <a:lnTo>
                      <a:pt x="1528" y="285"/>
                    </a:lnTo>
                    <a:lnTo>
                      <a:pt x="1502" y="285"/>
                    </a:lnTo>
                    <a:lnTo>
                      <a:pt x="1502" y="347"/>
                    </a:lnTo>
                    <a:lnTo>
                      <a:pt x="1565" y="347"/>
                    </a:lnTo>
                    <a:lnTo>
                      <a:pt x="1565" y="314"/>
                    </a:lnTo>
                    <a:lnTo>
                      <a:pt x="1565" y="285"/>
                    </a:lnTo>
                    <a:lnTo>
                      <a:pt x="1565" y="285"/>
                    </a:lnTo>
                    <a:close/>
                    <a:moveTo>
                      <a:pt x="1568" y="347"/>
                    </a:moveTo>
                    <a:lnTo>
                      <a:pt x="1632" y="347"/>
                    </a:lnTo>
                    <a:lnTo>
                      <a:pt x="1632" y="163"/>
                    </a:lnTo>
                    <a:lnTo>
                      <a:pt x="1628" y="163"/>
                    </a:lnTo>
                    <a:lnTo>
                      <a:pt x="1628" y="155"/>
                    </a:lnTo>
                    <a:lnTo>
                      <a:pt x="1626" y="155"/>
                    </a:lnTo>
                    <a:lnTo>
                      <a:pt x="1622" y="153"/>
                    </a:lnTo>
                    <a:lnTo>
                      <a:pt x="1618" y="155"/>
                    </a:lnTo>
                    <a:lnTo>
                      <a:pt x="1616" y="155"/>
                    </a:lnTo>
                    <a:lnTo>
                      <a:pt x="1616" y="163"/>
                    </a:lnTo>
                    <a:lnTo>
                      <a:pt x="1607" y="163"/>
                    </a:lnTo>
                    <a:lnTo>
                      <a:pt x="1607" y="155"/>
                    </a:lnTo>
                    <a:lnTo>
                      <a:pt x="1605" y="155"/>
                    </a:lnTo>
                    <a:lnTo>
                      <a:pt x="1601" y="153"/>
                    </a:lnTo>
                    <a:lnTo>
                      <a:pt x="1597" y="155"/>
                    </a:lnTo>
                    <a:lnTo>
                      <a:pt x="1595" y="155"/>
                    </a:lnTo>
                    <a:lnTo>
                      <a:pt x="1595" y="163"/>
                    </a:lnTo>
                    <a:lnTo>
                      <a:pt x="1586" y="163"/>
                    </a:lnTo>
                    <a:lnTo>
                      <a:pt x="1586" y="155"/>
                    </a:lnTo>
                    <a:lnTo>
                      <a:pt x="1584" y="155"/>
                    </a:lnTo>
                    <a:lnTo>
                      <a:pt x="1580" y="153"/>
                    </a:lnTo>
                    <a:lnTo>
                      <a:pt x="1576" y="155"/>
                    </a:lnTo>
                    <a:lnTo>
                      <a:pt x="1574" y="155"/>
                    </a:lnTo>
                    <a:lnTo>
                      <a:pt x="1574" y="163"/>
                    </a:lnTo>
                    <a:lnTo>
                      <a:pt x="1568" y="163"/>
                    </a:lnTo>
                    <a:lnTo>
                      <a:pt x="1568" y="347"/>
                    </a:lnTo>
                    <a:lnTo>
                      <a:pt x="1568" y="347"/>
                    </a:lnTo>
                    <a:close/>
                    <a:moveTo>
                      <a:pt x="1750" y="180"/>
                    </a:moveTo>
                    <a:lnTo>
                      <a:pt x="1750" y="129"/>
                    </a:lnTo>
                    <a:lnTo>
                      <a:pt x="1704" y="129"/>
                    </a:lnTo>
                    <a:lnTo>
                      <a:pt x="1704" y="180"/>
                    </a:lnTo>
                    <a:lnTo>
                      <a:pt x="1683" y="180"/>
                    </a:lnTo>
                    <a:lnTo>
                      <a:pt x="1683" y="347"/>
                    </a:lnTo>
                    <a:lnTo>
                      <a:pt x="1756" y="347"/>
                    </a:lnTo>
                    <a:lnTo>
                      <a:pt x="1756" y="180"/>
                    </a:lnTo>
                    <a:lnTo>
                      <a:pt x="1750" y="180"/>
                    </a:lnTo>
                    <a:lnTo>
                      <a:pt x="1750" y="180"/>
                    </a:lnTo>
                    <a:close/>
                    <a:moveTo>
                      <a:pt x="1894" y="308"/>
                    </a:moveTo>
                    <a:lnTo>
                      <a:pt x="1894" y="278"/>
                    </a:lnTo>
                    <a:lnTo>
                      <a:pt x="1873" y="278"/>
                    </a:lnTo>
                    <a:lnTo>
                      <a:pt x="1873" y="308"/>
                    </a:lnTo>
                    <a:lnTo>
                      <a:pt x="1869" y="308"/>
                    </a:lnTo>
                    <a:lnTo>
                      <a:pt x="1869" y="285"/>
                    </a:lnTo>
                    <a:lnTo>
                      <a:pt x="1848" y="285"/>
                    </a:lnTo>
                    <a:lnTo>
                      <a:pt x="1848" y="308"/>
                    </a:lnTo>
                    <a:lnTo>
                      <a:pt x="1840" y="308"/>
                    </a:lnTo>
                    <a:lnTo>
                      <a:pt x="1840" y="335"/>
                    </a:lnTo>
                    <a:lnTo>
                      <a:pt x="1911" y="335"/>
                    </a:lnTo>
                    <a:lnTo>
                      <a:pt x="1911" y="308"/>
                    </a:lnTo>
                    <a:lnTo>
                      <a:pt x="1894" y="308"/>
                    </a:lnTo>
                    <a:lnTo>
                      <a:pt x="1894" y="30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23019A8-C6B4-7F08-90A5-CE45BAA00769}"/>
                </a:ext>
              </a:extLst>
            </p:cNvPr>
            <p:cNvSpPr/>
            <p:nvPr/>
          </p:nvSpPr>
          <p:spPr>
            <a:xfrm>
              <a:off x="0" y="5801828"/>
              <a:ext cx="12192000" cy="57149"/>
            </a:xfrm>
            <a:prstGeom prst="rect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7B06E7D-2F75-DA51-D48D-1DC03A190969}"/>
              </a:ext>
            </a:extLst>
          </p:cNvPr>
          <p:cNvGrpSpPr/>
          <p:nvPr/>
        </p:nvGrpSpPr>
        <p:grpSpPr>
          <a:xfrm>
            <a:off x="419187" y="2520549"/>
            <a:ext cx="3510309" cy="2194247"/>
            <a:chOff x="2506329" y="2509878"/>
            <a:chExt cx="3510309" cy="2194247"/>
          </a:xfrm>
        </p:grpSpPr>
        <p:cxnSp>
          <p:nvCxnSpPr>
            <p:cNvPr id="5" name="直接连接符 34">
              <a:extLst>
                <a:ext uri="{FF2B5EF4-FFF2-40B4-BE49-F238E27FC236}">
                  <a16:creationId xmlns:a16="http://schemas.microsoft.com/office/drawing/2014/main" id="{C4DF91C8-1E19-9048-1431-EDFD8740F58A}"/>
                </a:ext>
              </a:extLst>
            </p:cNvPr>
            <p:cNvCxnSpPr>
              <a:cxnSpLocks/>
            </p:cNvCxnSpPr>
            <p:nvPr/>
          </p:nvCxnSpPr>
          <p:spPr>
            <a:xfrm>
              <a:off x="2506329" y="2575303"/>
              <a:ext cx="0" cy="21288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407E5F1-59B1-1371-6446-B59B5E2FD525}"/>
                </a:ext>
              </a:extLst>
            </p:cNvPr>
            <p:cNvGrpSpPr/>
            <p:nvPr/>
          </p:nvGrpSpPr>
          <p:grpSpPr>
            <a:xfrm>
              <a:off x="2515182" y="2509878"/>
              <a:ext cx="3501456" cy="2078161"/>
              <a:chOff x="2476423" y="2648761"/>
              <a:chExt cx="3501456" cy="207816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9730FB1-8901-8961-71C2-5E39643E8FCD}"/>
                  </a:ext>
                </a:extLst>
              </p:cNvPr>
              <p:cNvGrpSpPr/>
              <p:nvPr/>
            </p:nvGrpSpPr>
            <p:grpSpPr>
              <a:xfrm>
                <a:off x="2476423" y="2648761"/>
                <a:ext cx="3501456" cy="532579"/>
                <a:chOff x="2476423" y="2648761"/>
                <a:chExt cx="3501456" cy="532579"/>
              </a:xfrm>
            </p:grpSpPr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06F49E3E-4CEC-B79A-C0A5-46A10523B286}"/>
                    </a:ext>
                  </a:extLst>
                </p:cNvPr>
                <p:cNvSpPr txBox="1"/>
                <p:nvPr/>
              </p:nvSpPr>
              <p:spPr>
                <a:xfrm>
                  <a:off x="2476423" y="2648761"/>
                  <a:ext cx="66492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b="1" i="1" dirty="0">
                      <a:solidFill>
                        <a:schemeClr val="accent4"/>
                      </a:solidFill>
                    </a:rPr>
                    <a:t>01</a:t>
                  </a: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182F9C3-0A8F-7289-6AA0-7AB64983C2E4}"/>
                    </a:ext>
                  </a:extLst>
                </p:cNvPr>
                <p:cNvSpPr/>
                <p:nvPr/>
              </p:nvSpPr>
              <p:spPr>
                <a:xfrm>
                  <a:off x="3342450" y="2730405"/>
                  <a:ext cx="2635429" cy="45093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Autofit/>
                </a:bodyPr>
                <a:lstStyle/>
                <a:p>
                  <a:r>
                    <a:rPr lang="zh-CN" altLang="zh-CN" sz="1800" dirty="0">
                      <a:effectLst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碳关税范畴</a:t>
                  </a:r>
                  <a:endPara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8D229FF-2F51-B176-1CD7-B13BF843D623}"/>
                  </a:ext>
                </a:extLst>
              </p:cNvPr>
              <p:cNvSpPr/>
              <p:nvPr/>
            </p:nvSpPr>
            <p:spPr>
              <a:xfrm>
                <a:off x="2594428" y="3252867"/>
                <a:ext cx="2635429" cy="147405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直接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&amp;</a:t>
                </a:r>
                <a:r>
                  <a:rPr lang="zh-CN" altLang="en-US" sz="1600" dirty="0">
                    <a:solidFill>
                      <a:schemeClr val="tx2"/>
                    </a:solidFill>
                  </a:rPr>
                  <a:t>间接排放</a:t>
                </a:r>
                <a:endParaRPr lang="en-US" altLang="zh-CN" sz="1600" dirty="0">
                  <a:solidFill>
                    <a:schemeClr val="tx2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过程：生产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+</a:t>
                </a:r>
                <a:r>
                  <a:rPr lang="zh-CN" altLang="en-US" sz="1600" dirty="0">
                    <a:solidFill>
                      <a:schemeClr val="tx2"/>
                    </a:solidFill>
                  </a:rPr>
                  <a:t>加工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+……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产品本身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&amp;</a:t>
                </a:r>
                <a:r>
                  <a:rPr lang="zh-CN" altLang="en-US" sz="1600" dirty="0">
                    <a:solidFill>
                      <a:schemeClr val="tx2"/>
                    </a:solidFill>
                  </a:rPr>
                  <a:t>组织排放</a:t>
                </a:r>
                <a:endParaRPr lang="en-US" altLang="zh-CN" sz="1600" dirty="0">
                  <a:solidFill>
                    <a:schemeClr val="tx2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全生命周期碳足迹</a:t>
                </a:r>
                <a:endParaRPr lang="en-US" altLang="zh-CN" sz="1600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69" name="ïṣ1íďè">
            <a:extLst>
              <a:ext uri="{FF2B5EF4-FFF2-40B4-BE49-F238E27FC236}">
                <a16:creationId xmlns:a16="http://schemas.microsoft.com/office/drawing/2014/main" id="{54D63715-FDE7-D5B3-1ABD-AF4729EFAECB}"/>
              </a:ext>
            </a:extLst>
          </p:cNvPr>
          <p:cNvSpPr txBox="1"/>
          <p:nvPr/>
        </p:nvSpPr>
        <p:spPr>
          <a:xfrm>
            <a:off x="14883294" y="932591"/>
            <a:ext cx="35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碳关税</a:t>
            </a:r>
            <a:endParaRPr lang="en-US" altLang="zh-CN" b="1" dirty="0"/>
          </a:p>
        </p:txBody>
      </p:sp>
      <p:sp>
        <p:nvSpPr>
          <p:cNvPr id="70" name="íŝḻïḓê">
            <a:extLst>
              <a:ext uri="{FF2B5EF4-FFF2-40B4-BE49-F238E27FC236}">
                <a16:creationId xmlns:a16="http://schemas.microsoft.com/office/drawing/2014/main" id="{328477CB-4B6B-AC98-AEA3-9F5D2DD7BBB6}"/>
              </a:ext>
            </a:extLst>
          </p:cNvPr>
          <p:cNvSpPr txBox="1"/>
          <p:nvPr/>
        </p:nvSpPr>
        <p:spPr>
          <a:xfrm>
            <a:off x="14883295" y="1286278"/>
            <a:ext cx="4764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>
              <a:lnSpc>
                <a:spcPct val="100000"/>
              </a:lnSpc>
            </a:pPr>
            <a:r>
              <a:rPr lang="zh-CN" altLang="zh-CN" sz="1400" dirty="0">
                <a:solidFill>
                  <a:schemeClr val="tx2"/>
                </a:solidFill>
                <a:effectLst/>
                <a:latin typeface="+mn-ea"/>
                <a:cs typeface="Times New Roman" panose="02020603050405020304" pitchFamily="18" charset="0"/>
              </a:rPr>
              <a:t>某些商品在生产时会释放二氧化碳等温室气体，这些商品进入欧盟关境时需要向欧盟额外支付一笔款项，其数额与商品生产时释放的温室气体数量相关</a:t>
            </a:r>
            <a:r>
              <a:rPr lang="zh-CN" altLang="zh-CN" sz="1400" dirty="0">
                <a:solidFill>
                  <a:schemeClr val="tx2"/>
                </a:solidFill>
                <a:effectLst/>
                <a:latin typeface="+mn-ea"/>
              </a:rPr>
              <a:t> </a:t>
            </a:r>
            <a:endParaRPr lang="en-US" altLang="zh-CN" sz="14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71" name="iŝľidé">
            <a:extLst>
              <a:ext uri="{FF2B5EF4-FFF2-40B4-BE49-F238E27FC236}">
                <a16:creationId xmlns:a16="http://schemas.microsoft.com/office/drawing/2014/main" id="{1D01799F-4AB3-ABD3-46E6-B93A78A58CB6}"/>
              </a:ext>
            </a:extLst>
          </p:cNvPr>
          <p:cNvCxnSpPr>
            <a:cxnSpLocks/>
          </p:cNvCxnSpPr>
          <p:nvPr/>
        </p:nvCxnSpPr>
        <p:spPr>
          <a:xfrm flipH="1">
            <a:off x="14987604" y="827714"/>
            <a:ext cx="668184" cy="0"/>
          </a:xfrm>
          <a:prstGeom prst="line">
            <a:avLst/>
          </a:prstGeom>
          <a:ln w="76200" cap="rnd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A817252-F517-08DD-5BE7-422E0436EE8D}"/>
              </a:ext>
            </a:extLst>
          </p:cNvPr>
          <p:cNvGrpSpPr/>
          <p:nvPr/>
        </p:nvGrpSpPr>
        <p:grpSpPr>
          <a:xfrm>
            <a:off x="3165067" y="2438964"/>
            <a:ext cx="4197025" cy="2814474"/>
            <a:chOff x="6576485" y="2438964"/>
            <a:chExt cx="4197025" cy="2814474"/>
          </a:xfrm>
        </p:grpSpPr>
        <p:cxnSp>
          <p:nvCxnSpPr>
            <p:cNvPr id="7" name="直接连接符 47">
              <a:extLst>
                <a:ext uri="{FF2B5EF4-FFF2-40B4-BE49-F238E27FC236}">
                  <a16:creationId xmlns:a16="http://schemas.microsoft.com/office/drawing/2014/main" id="{F80E2E2F-A294-8DB8-01A3-DF5936C9302C}"/>
                </a:ext>
              </a:extLst>
            </p:cNvPr>
            <p:cNvCxnSpPr>
              <a:cxnSpLocks/>
            </p:cNvCxnSpPr>
            <p:nvPr/>
          </p:nvCxnSpPr>
          <p:spPr>
            <a:xfrm>
              <a:off x="6576485" y="2575303"/>
              <a:ext cx="0" cy="21288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34C236B-E46F-5D53-3842-4F1551E3B255}"/>
                </a:ext>
              </a:extLst>
            </p:cNvPr>
            <p:cNvGrpSpPr/>
            <p:nvPr/>
          </p:nvGrpSpPr>
          <p:grpSpPr>
            <a:xfrm>
              <a:off x="6585338" y="2438964"/>
              <a:ext cx="3501456" cy="603493"/>
              <a:chOff x="2476423" y="2577847"/>
              <a:chExt cx="3501456" cy="603493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068BB65-3928-EAB0-5105-984441360B77}"/>
                  </a:ext>
                </a:extLst>
              </p:cNvPr>
              <p:cNvSpPr txBox="1"/>
              <p:nvPr/>
            </p:nvSpPr>
            <p:spPr>
              <a:xfrm>
                <a:off x="2476423" y="2648761"/>
                <a:ext cx="6649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i="1" dirty="0">
                    <a:solidFill>
                      <a:schemeClr val="accent4"/>
                    </a:solidFill>
                  </a:rPr>
                  <a:t>02</a:t>
                </a: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E64965C-9C23-312B-46B4-F51416ECA50B}"/>
                  </a:ext>
                </a:extLst>
              </p:cNvPr>
              <p:cNvSpPr/>
              <p:nvPr/>
            </p:nvSpPr>
            <p:spPr>
              <a:xfrm>
                <a:off x="3342450" y="2577847"/>
                <a:ext cx="2635429" cy="60349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国际碳关税政策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09013B7-762C-D92C-3870-A9F43335A26F}"/>
                </a:ext>
              </a:extLst>
            </p:cNvPr>
            <p:cNvSpPr/>
            <p:nvPr/>
          </p:nvSpPr>
          <p:spPr>
            <a:xfrm>
              <a:off x="6665924" y="3124616"/>
              <a:ext cx="4107586" cy="212882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2007</a:t>
              </a:r>
              <a:r>
                <a:rPr lang="zh-CN" altLang="en-US" sz="1600" dirty="0">
                  <a:solidFill>
                    <a:schemeClr val="tx2"/>
                  </a:solidFill>
                </a:rPr>
                <a:t>：</a:t>
              </a:r>
              <a:r>
                <a:rPr lang="en-US" altLang="zh-CN" sz="1600" dirty="0">
                  <a:solidFill>
                    <a:schemeClr val="tx2"/>
                  </a:solidFill>
                </a:rPr>
                <a:t>《</a:t>
              </a:r>
              <a:r>
                <a:rPr lang="zh-CN" altLang="en-US" sz="1600" dirty="0">
                  <a:solidFill>
                    <a:schemeClr val="tx2"/>
                  </a:solidFill>
                </a:rPr>
                <a:t>京都议定书</a:t>
              </a:r>
              <a:r>
                <a:rPr lang="en-US" altLang="zh-CN" sz="1600" dirty="0">
                  <a:solidFill>
                    <a:schemeClr val="tx2"/>
                  </a:solidFill>
                </a:rPr>
                <a:t>》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2008</a:t>
              </a:r>
              <a:r>
                <a:rPr lang="zh-CN" altLang="en-US" sz="1600" dirty="0">
                  <a:solidFill>
                    <a:schemeClr val="tx2"/>
                  </a:solidFill>
                </a:rPr>
                <a:t>：欧盟：</a:t>
              </a:r>
              <a:r>
                <a:rPr lang="en" altLang="zh-CN" sz="1600" dirty="0">
                  <a:solidFill>
                    <a:schemeClr val="tx2"/>
                  </a:solidFill>
                </a:rPr>
                <a:t>Directive2008</a:t>
              </a:r>
              <a:r>
                <a:rPr lang="zh-CN" altLang="en-US" sz="1600" dirty="0">
                  <a:solidFill>
                    <a:schemeClr val="tx2"/>
                  </a:solidFill>
                </a:rPr>
                <a:t>法令</a:t>
              </a:r>
              <a:endParaRPr lang="en-US" altLang="zh-CN" sz="1600" dirty="0">
                <a:solidFill>
                  <a:schemeClr val="tx2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2009:《</a:t>
              </a:r>
              <a:r>
                <a:rPr lang="zh-CN" altLang="en-US" sz="1600" dirty="0">
                  <a:solidFill>
                    <a:schemeClr val="tx2"/>
                  </a:solidFill>
                </a:rPr>
                <a:t>美国清洁能源与安全法案</a:t>
              </a:r>
              <a:r>
                <a:rPr lang="en-US" altLang="zh-CN" sz="1600" dirty="0">
                  <a:solidFill>
                    <a:schemeClr val="tx2"/>
                  </a:solidFill>
                </a:rPr>
                <a:t>》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600" dirty="0">
                  <a:solidFill>
                    <a:schemeClr val="tx2"/>
                  </a:solidFill>
                </a:rPr>
                <a:t>《巴黎协定》 </a:t>
              </a:r>
              <a:endParaRPr lang="en-US" altLang="zh-CN" sz="1600" dirty="0">
                <a:solidFill>
                  <a:schemeClr val="tx2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……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B2ACCF-01E1-1113-9B8A-D54C93F7F63E}"/>
              </a:ext>
            </a:extLst>
          </p:cNvPr>
          <p:cNvGrpSpPr/>
          <p:nvPr/>
        </p:nvGrpSpPr>
        <p:grpSpPr>
          <a:xfrm>
            <a:off x="6739852" y="2438964"/>
            <a:ext cx="4854027" cy="2814474"/>
            <a:chOff x="6576485" y="2438964"/>
            <a:chExt cx="4854027" cy="2814474"/>
          </a:xfrm>
        </p:grpSpPr>
        <p:cxnSp>
          <p:nvCxnSpPr>
            <p:cNvPr id="4" name="直接连接符 47">
              <a:extLst>
                <a:ext uri="{FF2B5EF4-FFF2-40B4-BE49-F238E27FC236}">
                  <a16:creationId xmlns:a16="http://schemas.microsoft.com/office/drawing/2014/main" id="{509D62FB-201E-F01B-292D-6E74E6799B2E}"/>
                </a:ext>
              </a:extLst>
            </p:cNvPr>
            <p:cNvCxnSpPr>
              <a:cxnSpLocks/>
            </p:cNvCxnSpPr>
            <p:nvPr/>
          </p:nvCxnSpPr>
          <p:spPr>
            <a:xfrm>
              <a:off x="6576485" y="2575303"/>
              <a:ext cx="0" cy="21288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C82E865-2A84-487A-DF20-13809F315CBD}"/>
                </a:ext>
              </a:extLst>
            </p:cNvPr>
            <p:cNvGrpSpPr/>
            <p:nvPr/>
          </p:nvGrpSpPr>
          <p:grpSpPr>
            <a:xfrm>
              <a:off x="6585338" y="2438964"/>
              <a:ext cx="3501456" cy="603493"/>
              <a:chOff x="2476423" y="2577847"/>
              <a:chExt cx="3501456" cy="603493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5A06C0A-03C5-54FB-5252-7C1E195D6F2F}"/>
                  </a:ext>
                </a:extLst>
              </p:cNvPr>
              <p:cNvSpPr txBox="1"/>
              <p:nvPr/>
            </p:nvSpPr>
            <p:spPr>
              <a:xfrm>
                <a:off x="2476423" y="2648761"/>
                <a:ext cx="6649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i="1" dirty="0">
                    <a:solidFill>
                      <a:schemeClr val="accent4"/>
                    </a:solidFill>
                  </a:rPr>
                  <a:t>03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3BBFD13-E04E-10B3-F77E-860BA4C52263}"/>
                  </a:ext>
                </a:extLst>
              </p:cNvPr>
              <p:cNvSpPr/>
              <p:nvPr/>
            </p:nvSpPr>
            <p:spPr>
              <a:xfrm>
                <a:off x="3342450" y="2577847"/>
                <a:ext cx="2635429" cy="60349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碳关税实质与中国态度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EA9F35-8587-73FC-60A7-1B2826683A63}"/>
                </a:ext>
              </a:extLst>
            </p:cNvPr>
            <p:cNvSpPr/>
            <p:nvPr/>
          </p:nvSpPr>
          <p:spPr>
            <a:xfrm>
              <a:off x="6665923" y="3124616"/>
              <a:ext cx="4764589" cy="212882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碳关税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</a:rPr>
                <a:t>：实质上捆绑了气候变化与贸易问题，以环境保护为名，行新型贸易保护主义之实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</a:rPr>
                <a:t>发达国家霸权主义的体现 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对于中国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</a:rPr>
                <a:t>：不利于对外贸易与开放、贸易摩擦等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/>
                  </a:solidFill>
                  <a:effectLst>
                    <a:outerShdw blurRad="1270000" dist="38100" sx="102000" sy="102000" algn="tl" rotWithShape="0">
                      <a:schemeClr val="accent1">
                        <a:lumMod val="60000"/>
                        <a:lumOff val="40000"/>
                      </a:schemeClr>
                    </a:outerShdw>
                  </a:effectLst>
                </a:rPr>
                <a:t>CACO+</a:t>
              </a:r>
              <a:r>
                <a:rPr lang="zh-CN" altLang="en-US" sz="1600" b="1" dirty="0">
                  <a:solidFill>
                    <a:schemeClr val="accent3"/>
                  </a:solidFill>
                  <a:effectLst>
                    <a:outerShdw blurRad="1270000" dist="38100" sx="102000" sy="102000" algn="tl" rotWithShape="0">
                      <a:schemeClr val="accent1">
                        <a:lumMod val="60000"/>
                        <a:lumOff val="40000"/>
                      </a:schemeClr>
                    </a:outerShdw>
                  </a:effectLst>
                </a:rPr>
                <a:t>碳易贷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</a:rPr>
                <a:t>：期望提升碳关税谈判能力。 </a:t>
              </a:r>
              <a:r>
                <a:rPr lang="zh-CN" altLang="zh-CN" sz="16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72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ísľïdé">
            <a:extLst>
              <a:ext uri="{FF2B5EF4-FFF2-40B4-BE49-F238E27FC236}">
                <a16:creationId xmlns:a16="http://schemas.microsoft.com/office/drawing/2014/main" id="{F0F6C28A-16AB-CC81-61F5-6384AF988BDC}"/>
              </a:ext>
            </a:extLst>
          </p:cNvPr>
          <p:cNvSpPr/>
          <p:nvPr/>
        </p:nvSpPr>
        <p:spPr>
          <a:xfrm>
            <a:off x="1047686" y="724768"/>
            <a:ext cx="4429729" cy="1098000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 altLang="zh-CN" sz="2800" b="1" dirty="0"/>
              <a:t>3-2.</a:t>
            </a:r>
            <a:r>
              <a:rPr lang="zh-CN" altLang="en-US" sz="2800" b="1" dirty="0"/>
              <a:t>“碳关税”：</a:t>
            </a:r>
            <a:endParaRPr lang="en-US" altLang="zh-CN" sz="2800" b="1" dirty="0"/>
          </a:p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对外贸易与大国博弈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83255A0-0C86-FBB8-4505-F921F922EB77}"/>
              </a:ext>
            </a:extLst>
          </p:cNvPr>
          <p:cNvGrpSpPr/>
          <p:nvPr/>
        </p:nvGrpSpPr>
        <p:grpSpPr>
          <a:xfrm>
            <a:off x="1219200" y="4173894"/>
            <a:ext cx="9753600" cy="1709722"/>
            <a:chOff x="0" y="3751108"/>
            <a:chExt cx="12192000" cy="213715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E1602014-D402-EAEA-839B-9D9000E342D5}"/>
                </a:ext>
              </a:extLst>
            </p:cNvPr>
            <p:cNvGrpSpPr/>
            <p:nvPr/>
          </p:nvGrpSpPr>
          <p:grpSpPr>
            <a:xfrm>
              <a:off x="47143" y="3751108"/>
              <a:ext cx="12130525" cy="2137152"/>
              <a:chOff x="35399" y="4466341"/>
              <a:chExt cx="9108601" cy="1604749"/>
            </a:xfrm>
          </p:grpSpPr>
          <p:sp>
            <p:nvSpPr>
              <p:cNvPr id="38" name="任意多边形 2">
                <a:extLst>
                  <a:ext uri="{FF2B5EF4-FFF2-40B4-BE49-F238E27FC236}">
                    <a16:creationId xmlns:a16="http://schemas.microsoft.com/office/drawing/2014/main" id="{A57E1A95-969F-33CE-CA4C-24F362B85812}"/>
                  </a:ext>
                </a:extLst>
              </p:cNvPr>
              <p:cNvSpPr/>
              <p:nvPr/>
            </p:nvSpPr>
            <p:spPr bwMode="auto">
              <a:xfrm>
                <a:off x="772875" y="4678733"/>
                <a:ext cx="4359944" cy="1392352"/>
              </a:xfrm>
              <a:custGeom>
                <a:avLst/>
                <a:gdLst>
                  <a:gd name="T0" fmla="*/ 1027 w 1478"/>
                  <a:gd name="T1" fmla="*/ 471 h 473"/>
                  <a:gd name="T2" fmla="*/ 972 w 1478"/>
                  <a:gd name="T3" fmla="*/ 473 h 473"/>
                  <a:gd name="T4" fmla="*/ 970 w 1478"/>
                  <a:gd name="T5" fmla="*/ 473 h 473"/>
                  <a:gd name="T6" fmla="*/ 995 w 1478"/>
                  <a:gd name="T7" fmla="*/ 117 h 473"/>
                  <a:gd name="T8" fmla="*/ 996 w 1478"/>
                  <a:gd name="T9" fmla="*/ 105 h 473"/>
                  <a:gd name="T10" fmla="*/ 1006 w 1478"/>
                  <a:gd name="T11" fmla="*/ 117 h 473"/>
                  <a:gd name="T12" fmla="*/ 1010 w 1478"/>
                  <a:gd name="T13" fmla="*/ 471 h 473"/>
                  <a:gd name="T14" fmla="*/ 1461 w 1478"/>
                  <a:gd name="T15" fmla="*/ 105 h 473"/>
                  <a:gd name="T16" fmla="*/ 1465 w 1478"/>
                  <a:gd name="T17" fmla="*/ 105 h 473"/>
                  <a:gd name="T18" fmla="*/ 1475 w 1478"/>
                  <a:gd name="T19" fmla="*/ 155 h 473"/>
                  <a:gd name="T20" fmla="*/ 1478 w 1478"/>
                  <a:gd name="T21" fmla="*/ 473 h 473"/>
                  <a:gd name="T22" fmla="*/ 1465 w 1478"/>
                  <a:gd name="T23" fmla="*/ 473 h 473"/>
                  <a:gd name="T24" fmla="*/ 1423 w 1478"/>
                  <a:gd name="T25" fmla="*/ 473 h 473"/>
                  <a:gd name="T26" fmla="*/ 1415 w 1478"/>
                  <a:gd name="T27" fmla="*/ 207 h 473"/>
                  <a:gd name="T28" fmla="*/ 1423 w 1478"/>
                  <a:gd name="T29" fmla="*/ 155 h 473"/>
                  <a:gd name="T30" fmla="*/ 1427 w 1478"/>
                  <a:gd name="T31" fmla="*/ 105 h 473"/>
                  <a:gd name="T32" fmla="*/ 1442 w 1478"/>
                  <a:gd name="T33" fmla="*/ 23 h 473"/>
                  <a:gd name="T34" fmla="*/ 1461 w 1478"/>
                  <a:gd name="T35" fmla="*/ 105 h 473"/>
                  <a:gd name="T36" fmla="*/ 1285 w 1478"/>
                  <a:gd name="T37" fmla="*/ 190 h 473"/>
                  <a:gd name="T38" fmla="*/ 1335 w 1478"/>
                  <a:gd name="T39" fmla="*/ 473 h 473"/>
                  <a:gd name="T40" fmla="*/ 1285 w 1478"/>
                  <a:gd name="T41" fmla="*/ 190 h 473"/>
                  <a:gd name="T42" fmla="*/ 1176 w 1478"/>
                  <a:gd name="T43" fmla="*/ 243 h 473"/>
                  <a:gd name="T44" fmla="*/ 1216 w 1478"/>
                  <a:gd name="T45" fmla="*/ 473 h 473"/>
                  <a:gd name="T46" fmla="*/ 1176 w 1478"/>
                  <a:gd name="T47" fmla="*/ 243 h 473"/>
                  <a:gd name="T48" fmla="*/ 1083 w 1478"/>
                  <a:gd name="T49" fmla="*/ 167 h 473"/>
                  <a:gd name="T50" fmla="*/ 1125 w 1478"/>
                  <a:gd name="T51" fmla="*/ 473 h 473"/>
                  <a:gd name="T52" fmla="*/ 1083 w 1478"/>
                  <a:gd name="T53" fmla="*/ 167 h 473"/>
                  <a:gd name="T54" fmla="*/ 849 w 1478"/>
                  <a:gd name="T55" fmla="*/ 295 h 473"/>
                  <a:gd name="T56" fmla="*/ 884 w 1478"/>
                  <a:gd name="T57" fmla="*/ 473 h 473"/>
                  <a:gd name="T58" fmla="*/ 849 w 1478"/>
                  <a:gd name="T59" fmla="*/ 295 h 473"/>
                  <a:gd name="T60" fmla="*/ 631 w 1478"/>
                  <a:gd name="T61" fmla="*/ 373 h 473"/>
                  <a:gd name="T62" fmla="*/ 643 w 1478"/>
                  <a:gd name="T63" fmla="*/ 318 h 473"/>
                  <a:gd name="T64" fmla="*/ 667 w 1478"/>
                  <a:gd name="T65" fmla="*/ 306 h 473"/>
                  <a:gd name="T66" fmla="*/ 702 w 1478"/>
                  <a:gd name="T67" fmla="*/ 234 h 473"/>
                  <a:gd name="T68" fmla="*/ 723 w 1478"/>
                  <a:gd name="T69" fmla="*/ 306 h 473"/>
                  <a:gd name="T70" fmla="*/ 702 w 1478"/>
                  <a:gd name="T71" fmla="*/ 473 h 473"/>
                  <a:gd name="T72" fmla="*/ 687 w 1478"/>
                  <a:gd name="T73" fmla="*/ 473 h 473"/>
                  <a:gd name="T74" fmla="*/ 643 w 1478"/>
                  <a:gd name="T75" fmla="*/ 473 h 473"/>
                  <a:gd name="T76" fmla="*/ 631 w 1478"/>
                  <a:gd name="T77" fmla="*/ 373 h 473"/>
                  <a:gd name="T78" fmla="*/ 581 w 1478"/>
                  <a:gd name="T79" fmla="*/ 255 h 473"/>
                  <a:gd name="T80" fmla="*/ 623 w 1478"/>
                  <a:gd name="T81" fmla="*/ 473 h 473"/>
                  <a:gd name="T82" fmla="*/ 581 w 1478"/>
                  <a:gd name="T83" fmla="*/ 255 h 473"/>
                  <a:gd name="T84" fmla="*/ 532 w 1478"/>
                  <a:gd name="T85" fmla="*/ 314 h 473"/>
                  <a:gd name="T86" fmla="*/ 557 w 1478"/>
                  <a:gd name="T87" fmla="*/ 356 h 473"/>
                  <a:gd name="T88" fmla="*/ 532 w 1478"/>
                  <a:gd name="T89" fmla="*/ 473 h 473"/>
                  <a:gd name="T90" fmla="*/ 455 w 1478"/>
                  <a:gd name="T91" fmla="*/ 473 h 473"/>
                  <a:gd name="T92" fmla="*/ 455 w 1478"/>
                  <a:gd name="T93" fmla="*/ 302 h 473"/>
                  <a:gd name="T94" fmla="*/ 488 w 1478"/>
                  <a:gd name="T95" fmla="*/ 356 h 473"/>
                  <a:gd name="T96" fmla="*/ 532 w 1478"/>
                  <a:gd name="T97" fmla="*/ 314 h 473"/>
                  <a:gd name="T98" fmla="*/ 360 w 1478"/>
                  <a:gd name="T99" fmla="*/ 293 h 473"/>
                  <a:gd name="T100" fmla="*/ 426 w 1478"/>
                  <a:gd name="T101" fmla="*/ 473 h 473"/>
                  <a:gd name="T102" fmla="*/ 360 w 1478"/>
                  <a:gd name="T103" fmla="*/ 293 h 473"/>
                  <a:gd name="T104" fmla="*/ 287 w 1478"/>
                  <a:gd name="T105" fmla="*/ 209 h 473"/>
                  <a:gd name="T106" fmla="*/ 350 w 1478"/>
                  <a:gd name="T107" fmla="*/ 473 h 473"/>
                  <a:gd name="T108" fmla="*/ 287 w 1478"/>
                  <a:gd name="T109" fmla="*/ 209 h 473"/>
                  <a:gd name="T110" fmla="*/ 195 w 1478"/>
                  <a:gd name="T111" fmla="*/ 184 h 473"/>
                  <a:gd name="T112" fmla="*/ 241 w 1478"/>
                  <a:gd name="T113" fmla="*/ 473 h 473"/>
                  <a:gd name="T114" fmla="*/ 195 w 1478"/>
                  <a:gd name="T115" fmla="*/ 184 h 473"/>
                  <a:gd name="T116" fmla="*/ 31 w 1478"/>
                  <a:gd name="T117" fmla="*/ 264 h 473"/>
                  <a:gd name="T118" fmla="*/ 92 w 1478"/>
                  <a:gd name="T119" fmla="*/ 473 h 473"/>
                  <a:gd name="T120" fmla="*/ 31 w 1478"/>
                  <a:gd name="T121" fmla="*/ 473 h 473"/>
                  <a:gd name="T122" fmla="*/ 0 w 1478"/>
                  <a:gd name="T123" fmla="*/ 331 h 473"/>
                  <a:gd name="T124" fmla="*/ 31 w 1478"/>
                  <a:gd name="T125" fmla="*/ 264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8" h="473">
                    <a:moveTo>
                      <a:pt x="1010" y="471"/>
                    </a:moveTo>
                    <a:lnTo>
                      <a:pt x="1027" y="471"/>
                    </a:lnTo>
                    <a:lnTo>
                      <a:pt x="1027" y="473"/>
                    </a:lnTo>
                    <a:lnTo>
                      <a:pt x="972" y="473"/>
                    </a:lnTo>
                    <a:lnTo>
                      <a:pt x="972" y="473"/>
                    </a:lnTo>
                    <a:lnTo>
                      <a:pt x="970" y="473"/>
                    </a:lnTo>
                    <a:lnTo>
                      <a:pt x="970" y="117"/>
                    </a:lnTo>
                    <a:lnTo>
                      <a:pt x="995" y="117"/>
                    </a:lnTo>
                    <a:lnTo>
                      <a:pt x="996" y="75"/>
                    </a:lnTo>
                    <a:lnTo>
                      <a:pt x="996" y="105"/>
                    </a:lnTo>
                    <a:lnTo>
                      <a:pt x="1002" y="105"/>
                    </a:lnTo>
                    <a:lnTo>
                      <a:pt x="1006" y="117"/>
                    </a:lnTo>
                    <a:lnTo>
                      <a:pt x="1010" y="117"/>
                    </a:lnTo>
                    <a:lnTo>
                      <a:pt x="1010" y="471"/>
                    </a:lnTo>
                    <a:lnTo>
                      <a:pt x="1010" y="471"/>
                    </a:lnTo>
                    <a:close/>
                    <a:moveTo>
                      <a:pt x="1461" y="105"/>
                    </a:moveTo>
                    <a:lnTo>
                      <a:pt x="1463" y="0"/>
                    </a:lnTo>
                    <a:lnTo>
                      <a:pt x="1465" y="105"/>
                    </a:lnTo>
                    <a:lnTo>
                      <a:pt x="1475" y="105"/>
                    </a:lnTo>
                    <a:lnTo>
                      <a:pt x="1475" y="155"/>
                    </a:lnTo>
                    <a:lnTo>
                      <a:pt x="1478" y="155"/>
                    </a:lnTo>
                    <a:lnTo>
                      <a:pt x="1478" y="473"/>
                    </a:lnTo>
                    <a:lnTo>
                      <a:pt x="1475" y="473"/>
                    </a:lnTo>
                    <a:lnTo>
                      <a:pt x="1465" y="473"/>
                    </a:lnTo>
                    <a:lnTo>
                      <a:pt x="1427" y="473"/>
                    </a:lnTo>
                    <a:lnTo>
                      <a:pt x="1423" y="473"/>
                    </a:lnTo>
                    <a:lnTo>
                      <a:pt x="1415" y="473"/>
                    </a:lnTo>
                    <a:lnTo>
                      <a:pt x="1415" y="207"/>
                    </a:lnTo>
                    <a:lnTo>
                      <a:pt x="1423" y="207"/>
                    </a:lnTo>
                    <a:lnTo>
                      <a:pt x="1423" y="155"/>
                    </a:lnTo>
                    <a:lnTo>
                      <a:pt x="1427" y="155"/>
                    </a:lnTo>
                    <a:lnTo>
                      <a:pt x="1427" y="105"/>
                    </a:lnTo>
                    <a:lnTo>
                      <a:pt x="1440" y="105"/>
                    </a:lnTo>
                    <a:lnTo>
                      <a:pt x="1442" y="23"/>
                    </a:lnTo>
                    <a:lnTo>
                      <a:pt x="1444" y="105"/>
                    </a:lnTo>
                    <a:lnTo>
                      <a:pt x="1461" y="105"/>
                    </a:lnTo>
                    <a:lnTo>
                      <a:pt x="1461" y="105"/>
                    </a:lnTo>
                    <a:close/>
                    <a:moveTo>
                      <a:pt x="1285" y="190"/>
                    </a:moveTo>
                    <a:lnTo>
                      <a:pt x="1335" y="190"/>
                    </a:lnTo>
                    <a:lnTo>
                      <a:pt x="1335" y="473"/>
                    </a:lnTo>
                    <a:lnTo>
                      <a:pt x="1285" y="473"/>
                    </a:lnTo>
                    <a:lnTo>
                      <a:pt x="1285" y="190"/>
                    </a:lnTo>
                    <a:lnTo>
                      <a:pt x="1285" y="190"/>
                    </a:lnTo>
                    <a:close/>
                    <a:moveTo>
                      <a:pt x="1176" y="243"/>
                    </a:moveTo>
                    <a:lnTo>
                      <a:pt x="1216" y="243"/>
                    </a:lnTo>
                    <a:lnTo>
                      <a:pt x="1216" y="473"/>
                    </a:lnTo>
                    <a:lnTo>
                      <a:pt x="1176" y="473"/>
                    </a:lnTo>
                    <a:lnTo>
                      <a:pt x="1176" y="243"/>
                    </a:lnTo>
                    <a:lnTo>
                      <a:pt x="1176" y="243"/>
                    </a:lnTo>
                    <a:close/>
                    <a:moveTo>
                      <a:pt x="1083" y="167"/>
                    </a:moveTo>
                    <a:lnTo>
                      <a:pt x="1125" y="167"/>
                    </a:lnTo>
                    <a:lnTo>
                      <a:pt x="1125" y="473"/>
                    </a:lnTo>
                    <a:lnTo>
                      <a:pt x="1083" y="473"/>
                    </a:lnTo>
                    <a:lnTo>
                      <a:pt x="1083" y="167"/>
                    </a:lnTo>
                    <a:lnTo>
                      <a:pt x="1083" y="167"/>
                    </a:lnTo>
                    <a:close/>
                    <a:moveTo>
                      <a:pt x="849" y="295"/>
                    </a:moveTo>
                    <a:lnTo>
                      <a:pt x="884" y="295"/>
                    </a:lnTo>
                    <a:lnTo>
                      <a:pt x="884" y="473"/>
                    </a:lnTo>
                    <a:lnTo>
                      <a:pt x="849" y="473"/>
                    </a:lnTo>
                    <a:lnTo>
                      <a:pt x="849" y="295"/>
                    </a:lnTo>
                    <a:lnTo>
                      <a:pt x="849" y="295"/>
                    </a:lnTo>
                    <a:close/>
                    <a:moveTo>
                      <a:pt x="631" y="373"/>
                    </a:moveTo>
                    <a:lnTo>
                      <a:pt x="643" y="373"/>
                    </a:lnTo>
                    <a:lnTo>
                      <a:pt x="643" y="318"/>
                    </a:lnTo>
                    <a:lnTo>
                      <a:pt x="667" y="318"/>
                    </a:lnTo>
                    <a:lnTo>
                      <a:pt x="667" y="306"/>
                    </a:lnTo>
                    <a:lnTo>
                      <a:pt x="667" y="234"/>
                    </a:lnTo>
                    <a:lnTo>
                      <a:pt x="702" y="234"/>
                    </a:lnTo>
                    <a:lnTo>
                      <a:pt x="702" y="306"/>
                    </a:lnTo>
                    <a:lnTo>
                      <a:pt x="723" y="306"/>
                    </a:lnTo>
                    <a:lnTo>
                      <a:pt x="723" y="473"/>
                    </a:lnTo>
                    <a:lnTo>
                      <a:pt x="702" y="473"/>
                    </a:lnTo>
                    <a:lnTo>
                      <a:pt x="698" y="473"/>
                    </a:lnTo>
                    <a:lnTo>
                      <a:pt x="687" y="473"/>
                    </a:lnTo>
                    <a:lnTo>
                      <a:pt x="667" y="473"/>
                    </a:lnTo>
                    <a:lnTo>
                      <a:pt x="643" y="473"/>
                    </a:lnTo>
                    <a:lnTo>
                      <a:pt x="631" y="473"/>
                    </a:lnTo>
                    <a:lnTo>
                      <a:pt x="631" y="373"/>
                    </a:lnTo>
                    <a:lnTo>
                      <a:pt x="631" y="373"/>
                    </a:lnTo>
                    <a:close/>
                    <a:moveTo>
                      <a:pt x="581" y="255"/>
                    </a:moveTo>
                    <a:lnTo>
                      <a:pt x="623" y="255"/>
                    </a:lnTo>
                    <a:lnTo>
                      <a:pt x="623" y="473"/>
                    </a:lnTo>
                    <a:lnTo>
                      <a:pt x="581" y="473"/>
                    </a:lnTo>
                    <a:lnTo>
                      <a:pt x="581" y="255"/>
                    </a:lnTo>
                    <a:lnTo>
                      <a:pt x="581" y="255"/>
                    </a:lnTo>
                    <a:close/>
                    <a:moveTo>
                      <a:pt x="532" y="314"/>
                    </a:moveTo>
                    <a:lnTo>
                      <a:pt x="557" y="314"/>
                    </a:lnTo>
                    <a:lnTo>
                      <a:pt x="557" y="356"/>
                    </a:lnTo>
                    <a:lnTo>
                      <a:pt x="557" y="473"/>
                    </a:lnTo>
                    <a:lnTo>
                      <a:pt x="532" y="473"/>
                    </a:lnTo>
                    <a:lnTo>
                      <a:pt x="488" y="473"/>
                    </a:lnTo>
                    <a:lnTo>
                      <a:pt x="455" y="473"/>
                    </a:lnTo>
                    <a:lnTo>
                      <a:pt x="455" y="356"/>
                    </a:lnTo>
                    <a:lnTo>
                      <a:pt x="455" y="302"/>
                    </a:lnTo>
                    <a:lnTo>
                      <a:pt x="488" y="302"/>
                    </a:lnTo>
                    <a:lnTo>
                      <a:pt x="488" y="356"/>
                    </a:lnTo>
                    <a:lnTo>
                      <a:pt x="532" y="356"/>
                    </a:lnTo>
                    <a:lnTo>
                      <a:pt x="532" y="314"/>
                    </a:lnTo>
                    <a:lnTo>
                      <a:pt x="532" y="314"/>
                    </a:lnTo>
                    <a:close/>
                    <a:moveTo>
                      <a:pt x="360" y="293"/>
                    </a:moveTo>
                    <a:lnTo>
                      <a:pt x="426" y="293"/>
                    </a:lnTo>
                    <a:lnTo>
                      <a:pt x="426" y="473"/>
                    </a:lnTo>
                    <a:lnTo>
                      <a:pt x="360" y="473"/>
                    </a:lnTo>
                    <a:lnTo>
                      <a:pt x="360" y="293"/>
                    </a:lnTo>
                    <a:lnTo>
                      <a:pt x="360" y="293"/>
                    </a:lnTo>
                    <a:close/>
                    <a:moveTo>
                      <a:pt x="287" y="209"/>
                    </a:moveTo>
                    <a:lnTo>
                      <a:pt x="350" y="209"/>
                    </a:lnTo>
                    <a:lnTo>
                      <a:pt x="350" y="473"/>
                    </a:lnTo>
                    <a:lnTo>
                      <a:pt x="287" y="473"/>
                    </a:lnTo>
                    <a:lnTo>
                      <a:pt x="287" y="209"/>
                    </a:lnTo>
                    <a:lnTo>
                      <a:pt x="287" y="209"/>
                    </a:lnTo>
                    <a:close/>
                    <a:moveTo>
                      <a:pt x="195" y="184"/>
                    </a:moveTo>
                    <a:lnTo>
                      <a:pt x="241" y="184"/>
                    </a:lnTo>
                    <a:lnTo>
                      <a:pt x="241" y="473"/>
                    </a:lnTo>
                    <a:lnTo>
                      <a:pt x="195" y="473"/>
                    </a:lnTo>
                    <a:lnTo>
                      <a:pt x="195" y="184"/>
                    </a:lnTo>
                    <a:lnTo>
                      <a:pt x="195" y="184"/>
                    </a:lnTo>
                    <a:close/>
                    <a:moveTo>
                      <a:pt x="31" y="264"/>
                    </a:moveTo>
                    <a:lnTo>
                      <a:pt x="92" y="264"/>
                    </a:lnTo>
                    <a:lnTo>
                      <a:pt x="92" y="473"/>
                    </a:lnTo>
                    <a:lnTo>
                      <a:pt x="61" y="473"/>
                    </a:lnTo>
                    <a:lnTo>
                      <a:pt x="31" y="473"/>
                    </a:lnTo>
                    <a:lnTo>
                      <a:pt x="0" y="473"/>
                    </a:lnTo>
                    <a:lnTo>
                      <a:pt x="0" y="331"/>
                    </a:lnTo>
                    <a:lnTo>
                      <a:pt x="31" y="331"/>
                    </a:lnTo>
                    <a:lnTo>
                      <a:pt x="31" y="264"/>
                    </a:lnTo>
                    <a:lnTo>
                      <a:pt x="31" y="26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39" name="任意多边形 3">
                <a:extLst>
                  <a:ext uri="{FF2B5EF4-FFF2-40B4-BE49-F238E27FC236}">
                    <a16:creationId xmlns:a16="http://schemas.microsoft.com/office/drawing/2014/main" id="{4AB6AB40-F032-85DA-F639-A963CA589B4B}"/>
                  </a:ext>
                </a:extLst>
              </p:cNvPr>
              <p:cNvSpPr/>
              <p:nvPr/>
            </p:nvSpPr>
            <p:spPr bwMode="auto">
              <a:xfrm>
                <a:off x="117996" y="5321000"/>
                <a:ext cx="5994189" cy="750090"/>
              </a:xfrm>
              <a:custGeom>
                <a:avLst/>
                <a:gdLst>
                  <a:gd name="T0" fmla="*/ 2006 w 2031"/>
                  <a:gd name="T1" fmla="*/ 347 h 347"/>
                  <a:gd name="T2" fmla="*/ 2031 w 2031"/>
                  <a:gd name="T3" fmla="*/ 347 h 347"/>
                  <a:gd name="T4" fmla="*/ 2018 w 2031"/>
                  <a:gd name="T5" fmla="*/ 306 h 347"/>
                  <a:gd name="T6" fmla="*/ 2006 w 2031"/>
                  <a:gd name="T7" fmla="*/ 324 h 347"/>
                  <a:gd name="T8" fmla="*/ 1972 w 2031"/>
                  <a:gd name="T9" fmla="*/ 293 h 347"/>
                  <a:gd name="T10" fmla="*/ 1972 w 2031"/>
                  <a:gd name="T11" fmla="*/ 347 h 347"/>
                  <a:gd name="T12" fmla="*/ 13 w 2031"/>
                  <a:gd name="T13" fmla="*/ 176 h 347"/>
                  <a:gd name="T14" fmla="*/ 13 w 2031"/>
                  <a:gd name="T15" fmla="*/ 347 h 347"/>
                  <a:gd name="T16" fmla="*/ 73 w 2031"/>
                  <a:gd name="T17" fmla="*/ 176 h 347"/>
                  <a:gd name="T18" fmla="*/ 65 w 2031"/>
                  <a:gd name="T19" fmla="*/ 159 h 347"/>
                  <a:gd name="T20" fmla="*/ 8 w 2031"/>
                  <a:gd name="T21" fmla="*/ 159 h 347"/>
                  <a:gd name="T22" fmla="*/ 235 w 2031"/>
                  <a:gd name="T23" fmla="*/ 347 h 347"/>
                  <a:gd name="T24" fmla="*/ 174 w 2031"/>
                  <a:gd name="T25" fmla="*/ 347 h 347"/>
                  <a:gd name="T26" fmla="*/ 413 w 2031"/>
                  <a:gd name="T27" fmla="*/ 129 h 347"/>
                  <a:gd name="T28" fmla="*/ 388 w 2031"/>
                  <a:gd name="T29" fmla="*/ 134 h 347"/>
                  <a:gd name="T30" fmla="*/ 362 w 2031"/>
                  <a:gd name="T31" fmla="*/ 347 h 347"/>
                  <a:gd name="T32" fmla="*/ 442 w 2031"/>
                  <a:gd name="T33" fmla="*/ 347 h 347"/>
                  <a:gd name="T34" fmla="*/ 438 w 2031"/>
                  <a:gd name="T35" fmla="*/ 150 h 347"/>
                  <a:gd name="T36" fmla="*/ 413 w 2031"/>
                  <a:gd name="T37" fmla="*/ 134 h 347"/>
                  <a:gd name="T38" fmla="*/ 547 w 2031"/>
                  <a:gd name="T39" fmla="*/ 138 h 347"/>
                  <a:gd name="T40" fmla="*/ 484 w 2031"/>
                  <a:gd name="T41" fmla="*/ 347 h 347"/>
                  <a:gd name="T42" fmla="*/ 601 w 2031"/>
                  <a:gd name="T43" fmla="*/ 220 h 347"/>
                  <a:gd name="T44" fmla="*/ 559 w 2031"/>
                  <a:gd name="T45" fmla="*/ 205 h 347"/>
                  <a:gd name="T46" fmla="*/ 583 w 2031"/>
                  <a:gd name="T47" fmla="*/ 347 h 347"/>
                  <a:gd name="T48" fmla="*/ 666 w 2031"/>
                  <a:gd name="T49" fmla="*/ 347 h 347"/>
                  <a:gd name="T50" fmla="*/ 641 w 2031"/>
                  <a:gd name="T51" fmla="*/ 347 h 347"/>
                  <a:gd name="T52" fmla="*/ 719 w 2031"/>
                  <a:gd name="T53" fmla="*/ 347 h 347"/>
                  <a:gd name="T54" fmla="*/ 694 w 2031"/>
                  <a:gd name="T55" fmla="*/ 347 h 347"/>
                  <a:gd name="T56" fmla="*/ 763 w 2031"/>
                  <a:gd name="T57" fmla="*/ 347 h 347"/>
                  <a:gd name="T58" fmla="*/ 725 w 2031"/>
                  <a:gd name="T59" fmla="*/ 347 h 347"/>
                  <a:gd name="T60" fmla="*/ 876 w 2031"/>
                  <a:gd name="T61" fmla="*/ 347 h 347"/>
                  <a:gd name="T62" fmla="*/ 838 w 2031"/>
                  <a:gd name="T63" fmla="*/ 347 h 347"/>
                  <a:gd name="T64" fmla="*/ 972 w 2031"/>
                  <a:gd name="T65" fmla="*/ 347 h 347"/>
                  <a:gd name="T66" fmla="*/ 939 w 2031"/>
                  <a:gd name="T67" fmla="*/ 347 h 347"/>
                  <a:gd name="T68" fmla="*/ 1086 w 2031"/>
                  <a:gd name="T69" fmla="*/ 347 h 347"/>
                  <a:gd name="T70" fmla="*/ 1012 w 2031"/>
                  <a:gd name="T71" fmla="*/ 347 h 347"/>
                  <a:gd name="T72" fmla="*/ 1217 w 2031"/>
                  <a:gd name="T73" fmla="*/ 347 h 347"/>
                  <a:gd name="T74" fmla="*/ 1199 w 2031"/>
                  <a:gd name="T75" fmla="*/ 6 h 347"/>
                  <a:gd name="T76" fmla="*/ 1142 w 2031"/>
                  <a:gd name="T77" fmla="*/ 347 h 347"/>
                  <a:gd name="T78" fmla="*/ 1477 w 2031"/>
                  <a:gd name="T79" fmla="*/ 289 h 347"/>
                  <a:gd name="T80" fmla="*/ 1431 w 2031"/>
                  <a:gd name="T81" fmla="*/ 289 h 347"/>
                  <a:gd name="T82" fmla="*/ 1480 w 2031"/>
                  <a:gd name="T83" fmla="*/ 347 h 347"/>
                  <a:gd name="T84" fmla="*/ 1477 w 2031"/>
                  <a:gd name="T85" fmla="*/ 289 h 347"/>
                  <a:gd name="T86" fmla="*/ 1528 w 2031"/>
                  <a:gd name="T87" fmla="*/ 253 h 347"/>
                  <a:gd name="T88" fmla="*/ 1502 w 2031"/>
                  <a:gd name="T89" fmla="*/ 347 h 347"/>
                  <a:gd name="T90" fmla="*/ 1565 w 2031"/>
                  <a:gd name="T91" fmla="*/ 285 h 347"/>
                  <a:gd name="T92" fmla="*/ 1632 w 2031"/>
                  <a:gd name="T93" fmla="*/ 347 h 347"/>
                  <a:gd name="T94" fmla="*/ 1628 w 2031"/>
                  <a:gd name="T95" fmla="*/ 155 h 347"/>
                  <a:gd name="T96" fmla="*/ 1618 w 2031"/>
                  <a:gd name="T97" fmla="*/ 155 h 347"/>
                  <a:gd name="T98" fmla="*/ 1607 w 2031"/>
                  <a:gd name="T99" fmla="*/ 163 h 347"/>
                  <a:gd name="T100" fmla="*/ 1601 w 2031"/>
                  <a:gd name="T101" fmla="*/ 153 h 347"/>
                  <a:gd name="T102" fmla="*/ 1595 w 2031"/>
                  <a:gd name="T103" fmla="*/ 163 h 347"/>
                  <a:gd name="T104" fmla="*/ 1584 w 2031"/>
                  <a:gd name="T105" fmla="*/ 155 h 347"/>
                  <a:gd name="T106" fmla="*/ 1574 w 2031"/>
                  <a:gd name="T107" fmla="*/ 155 h 347"/>
                  <a:gd name="T108" fmla="*/ 1568 w 2031"/>
                  <a:gd name="T109" fmla="*/ 347 h 347"/>
                  <a:gd name="T110" fmla="*/ 1750 w 2031"/>
                  <a:gd name="T111" fmla="*/ 129 h 347"/>
                  <a:gd name="T112" fmla="*/ 1683 w 2031"/>
                  <a:gd name="T113" fmla="*/ 180 h 347"/>
                  <a:gd name="T114" fmla="*/ 1756 w 2031"/>
                  <a:gd name="T115" fmla="*/ 180 h 347"/>
                  <a:gd name="T116" fmla="*/ 1894 w 2031"/>
                  <a:gd name="T117" fmla="*/ 308 h 347"/>
                  <a:gd name="T118" fmla="*/ 1873 w 2031"/>
                  <a:gd name="T119" fmla="*/ 308 h 347"/>
                  <a:gd name="T120" fmla="*/ 1848 w 2031"/>
                  <a:gd name="T121" fmla="*/ 285 h 347"/>
                  <a:gd name="T122" fmla="*/ 1840 w 2031"/>
                  <a:gd name="T123" fmla="*/ 335 h 347"/>
                  <a:gd name="T124" fmla="*/ 1894 w 2031"/>
                  <a:gd name="T125" fmla="*/ 30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31" h="347">
                    <a:moveTo>
                      <a:pt x="1972" y="347"/>
                    </a:moveTo>
                    <a:lnTo>
                      <a:pt x="2001" y="347"/>
                    </a:lnTo>
                    <a:lnTo>
                      <a:pt x="2006" y="347"/>
                    </a:lnTo>
                    <a:lnTo>
                      <a:pt x="2018" y="347"/>
                    </a:lnTo>
                    <a:lnTo>
                      <a:pt x="2022" y="347"/>
                    </a:lnTo>
                    <a:lnTo>
                      <a:pt x="2031" y="347"/>
                    </a:lnTo>
                    <a:lnTo>
                      <a:pt x="2031" y="314"/>
                    </a:lnTo>
                    <a:lnTo>
                      <a:pt x="2018" y="314"/>
                    </a:lnTo>
                    <a:lnTo>
                      <a:pt x="2018" y="306"/>
                    </a:lnTo>
                    <a:lnTo>
                      <a:pt x="2006" y="306"/>
                    </a:lnTo>
                    <a:lnTo>
                      <a:pt x="2006" y="314"/>
                    </a:lnTo>
                    <a:lnTo>
                      <a:pt x="2006" y="324"/>
                    </a:lnTo>
                    <a:lnTo>
                      <a:pt x="2001" y="324"/>
                    </a:lnTo>
                    <a:lnTo>
                      <a:pt x="2001" y="293"/>
                    </a:lnTo>
                    <a:lnTo>
                      <a:pt x="1972" y="293"/>
                    </a:lnTo>
                    <a:lnTo>
                      <a:pt x="1972" y="324"/>
                    </a:lnTo>
                    <a:lnTo>
                      <a:pt x="1972" y="347"/>
                    </a:lnTo>
                    <a:lnTo>
                      <a:pt x="1972" y="347"/>
                    </a:lnTo>
                    <a:close/>
                    <a:moveTo>
                      <a:pt x="8" y="159"/>
                    </a:moveTo>
                    <a:lnTo>
                      <a:pt x="13" y="159"/>
                    </a:lnTo>
                    <a:lnTo>
                      <a:pt x="13" y="176"/>
                    </a:lnTo>
                    <a:lnTo>
                      <a:pt x="0" y="176"/>
                    </a:lnTo>
                    <a:lnTo>
                      <a:pt x="0" y="347"/>
                    </a:lnTo>
                    <a:lnTo>
                      <a:pt x="13" y="347"/>
                    </a:lnTo>
                    <a:lnTo>
                      <a:pt x="59" y="347"/>
                    </a:lnTo>
                    <a:lnTo>
                      <a:pt x="73" y="347"/>
                    </a:lnTo>
                    <a:lnTo>
                      <a:pt x="73" y="176"/>
                    </a:lnTo>
                    <a:lnTo>
                      <a:pt x="59" y="176"/>
                    </a:lnTo>
                    <a:lnTo>
                      <a:pt x="59" y="159"/>
                    </a:lnTo>
                    <a:lnTo>
                      <a:pt x="65" y="159"/>
                    </a:lnTo>
                    <a:lnTo>
                      <a:pt x="65" y="153"/>
                    </a:lnTo>
                    <a:lnTo>
                      <a:pt x="8" y="153"/>
                    </a:lnTo>
                    <a:lnTo>
                      <a:pt x="8" y="159"/>
                    </a:lnTo>
                    <a:lnTo>
                      <a:pt x="8" y="159"/>
                    </a:lnTo>
                    <a:close/>
                    <a:moveTo>
                      <a:pt x="174" y="347"/>
                    </a:moveTo>
                    <a:lnTo>
                      <a:pt x="235" y="347"/>
                    </a:lnTo>
                    <a:lnTo>
                      <a:pt x="235" y="79"/>
                    </a:lnTo>
                    <a:lnTo>
                      <a:pt x="174" y="79"/>
                    </a:lnTo>
                    <a:lnTo>
                      <a:pt x="174" y="347"/>
                    </a:lnTo>
                    <a:lnTo>
                      <a:pt x="174" y="347"/>
                    </a:lnTo>
                    <a:close/>
                    <a:moveTo>
                      <a:pt x="413" y="134"/>
                    </a:moveTo>
                    <a:lnTo>
                      <a:pt x="413" y="129"/>
                    </a:lnTo>
                    <a:lnTo>
                      <a:pt x="406" y="129"/>
                    </a:lnTo>
                    <a:lnTo>
                      <a:pt x="406" y="134"/>
                    </a:lnTo>
                    <a:lnTo>
                      <a:pt x="388" y="134"/>
                    </a:lnTo>
                    <a:lnTo>
                      <a:pt x="388" y="150"/>
                    </a:lnTo>
                    <a:lnTo>
                      <a:pt x="362" y="150"/>
                    </a:lnTo>
                    <a:lnTo>
                      <a:pt x="362" y="347"/>
                    </a:lnTo>
                    <a:lnTo>
                      <a:pt x="367" y="347"/>
                    </a:lnTo>
                    <a:lnTo>
                      <a:pt x="438" y="347"/>
                    </a:lnTo>
                    <a:lnTo>
                      <a:pt x="442" y="347"/>
                    </a:lnTo>
                    <a:lnTo>
                      <a:pt x="442" y="167"/>
                    </a:lnTo>
                    <a:lnTo>
                      <a:pt x="438" y="167"/>
                    </a:lnTo>
                    <a:lnTo>
                      <a:pt x="438" y="150"/>
                    </a:lnTo>
                    <a:lnTo>
                      <a:pt x="413" y="150"/>
                    </a:lnTo>
                    <a:lnTo>
                      <a:pt x="413" y="134"/>
                    </a:lnTo>
                    <a:lnTo>
                      <a:pt x="413" y="134"/>
                    </a:lnTo>
                    <a:close/>
                    <a:moveTo>
                      <a:pt x="484" y="347"/>
                    </a:moveTo>
                    <a:lnTo>
                      <a:pt x="547" y="347"/>
                    </a:lnTo>
                    <a:lnTo>
                      <a:pt x="547" y="138"/>
                    </a:lnTo>
                    <a:lnTo>
                      <a:pt x="484" y="138"/>
                    </a:lnTo>
                    <a:lnTo>
                      <a:pt x="484" y="347"/>
                    </a:lnTo>
                    <a:lnTo>
                      <a:pt x="484" y="347"/>
                    </a:lnTo>
                    <a:close/>
                    <a:moveTo>
                      <a:pt x="583" y="347"/>
                    </a:moveTo>
                    <a:lnTo>
                      <a:pt x="601" y="347"/>
                    </a:lnTo>
                    <a:lnTo>
                      <a:pt x="601" y="220"/>
                    </a:lnTo>
                    <a:lnTo>
                      <a:pt x="583" y="220"/>
                    </a:lnTo>
                    <a:lnTo>
                      <a:pt x="583" y="205"/>
                    </a:lnTo>
                    <a:lnTo>
                      <a:pt x="559" y="205"/>
                    </a:lnTo>
                    <a:lnTo>
                      <a:pt x="559" y="220"/>
                    </a:lnTo>
                    <a:lnTo>
                      <a:pt x="559" y="347"/>
                    </a:lnTo>
                    <a:lnTo>
                      <a:pt x="583" y="347"/>
                    </a:lnTo>
                    <a:lnTo>
                      <a:pt x="583" y="347"/>
                    </a:lnTo>
                    <a:close/>
                    <a:moveTo>
                      <a:pt x="641" y="347"/>
                    </a:moveTo>
                    <a:lnTo>
                      <a:pt x="666" y="347"/>
                    </a:lnTo>
                    <a:lnTo>
                      <a:pt x="666" y="236"/>
                    </a:lnTo>
                    <a:lnTo>
                      <a:pt x="641" y="236"/>
                    </a:lnTo>
                    <a:lnTo>
                      <a:pt x="641" y="347"/>
                    </a:lnTo>
                    <a:lnTo>
                      <a:pt x="641" y="347"/>
                    </a:lnTo>
                    <a:close/>
                    <a:moveTo>
                      <a:pt x="694" y="347"/>
                    </a:moveTo>
                    <a:lnTo>
                      <a:pt x="719" y="347"/>
                    </a:lnTo>
                    <a:lnTo>
                      <a:pt x="719" y="280"/>
                    </a:lnTo>
                    <a:lnTo>
                      <a:pt x="694" y="280"/>
                    </a:lnTo>
                    <a:lnTo>
                      <a:pt x="694" y="347"/>
                    </a:lnTo>
                    <a:lnTo>
                      <a:pt x="694" y="347"/>
                    </a:lnTo>
                    <a:close/>
                    <a:moveTo>
                      <a:pt x="725" y="347"/>
                    </a:moveTo>
                    <a:lnTo>
                      <a:pt x="763" y="347"/>
                    </a:lnTo>
                    <a:lnTo>
                      <a:pt x="763" y="92"/>
                    </a:lnTo>
                    <a:lnTo>
                      <a:pt x="725" y="92"/>
                    </a:lnTo>
                    <a:lnTo>
                      <a:pt x="725" y="347"/>
                    </a:lnTo>
                    <a:lnTo>
                      <a:pt x="725" y="347"/>
                    </a:lnTo>
                    <a:close/>
                    <a:moveTo>
                      <a:pt x="838" y="347"/>
                    </a:moveTo>
                    <a:lnTo>
                      <a:pt x="876" y="347"/>
                    </a:lnTo>
                    <a:lnTo>
                      <a:pt x="876" y="257"/>
                    </a:lnTo>
                    <a:lnTo>
                      <a:pt x="838" y="257"/>
                    </a:lnTo>
                    <a:lnTo>
                      <a:pt x="838" y="347"/>
                    </a:lnTo>
                    <a:lnTo>
                      <a:pt x="838" y="347"/>
                    </a:lnTo>
                    <a:close/>
                    <a:moveTo>
                      <a:pt x="939" y="347"/>
                    </a:moveTo>
                    <a:lnTo>
                      <a:pt x="972" y="347"/>
                    </a:lnTo>
                    <a:lnTo>
                      <a:pt x="972" y="236"/>
                    </a:lnTo>
                    <a:lnTo>
                      <a:pt x="939" y="236"/>
                    </a:lnTo>
                    <a:lnTo>
                      <a:pt x="939" y="347"/>
                    </a:lnTo>
                    <a:lnTo>
                      <a:pt x="939" y="347"/>
                    </a:lnTo>
                    <a:close/>
                    <a:moveTo>
                      <a:pt x="1012" y="347"/>
                    </a:moveTo>
                    <a:lnTo>
                      <a:pt x="1086" y="347"/>
                    </a:lnTo>
                    <a:lnTo>
                      <a:pt x="1086" y="0"/>
                    </a:lnTo>
                    <a:lnTo>
                      <a:pt x="1012" y="0"/>
                    </a:lnTo>
                    <a:lnTo>
                      <a:pt x="1012" y="347"/>
                    </a:lnTo>
                    <a:lnTo>
                      <a:pt x="1012" y="347"/>
                    </a:lnTo>
                    <a:close/>
                    <a:moveTo>
                      <a:pt x="1199" y="347"/>
                    </a:moveTo>
                    <a:lnTo>
                      <a:pt x="1217" y="347"/>
                    </a:lnTo>
                    <a:lnTo>
                      <a:pt x="1217" y="276"/>
                    </a:lnTo>
                    <a:lnTo>
                      <a:pt x="1199" y="276"/>
                    </a:lnTo>
                    <a:lnTo>
                      <a:pt x="1199" y="6"/>
                    </a:lnTo>
                    <a:lnTo>
                      <a:pt x="1125" y="6"/>
                    </a:lnTo>
                    <a:lnTo>
                      <a:pt x="1125" y="347"/>
                    </a:lnTo>
                    <a:lnTo>
                      <a:pt x="1142" y="347"/>
                    </a:lnTo>
                    <a:lnTo>
                      <a:pt x="1199" y="347"/>
                    </a:lnTo>
                    <a:lnTo>
                      <a:pt x="1199" y="347"/>
                    </a:lnTo>
                    <a:close/>
                    <a:moveTo>
                      <a:pt x="1477" y="289"/>
                    </a:moveTo>
                    <a:lnTo>
                      <a:pt x="1477" y="146"/>
                    </a:lnTo>
                    <a:lnTo>
                      <a:pt x="1431" y="146"/>
                    </a:lnTo>
                    <a:lnTo>
                      <a:pt x="1431" y="289"/>
                    </a:lnTo>
                    <a:lnTo>
                      <a:pt x="1417" y="289"/>
                    </a:lnTo>
                    <a:lnTo>
                      <a:pt x="1417" y="347"/>
                    </a:lnTo>
                    <a:lnTo>
                      <a:pt x="1480" y="347"/>
                    </a:lnTo>
                    <a:lnTo>
                      <a:pt x="1480" y="289"/>
                    </a:lnTo>
                    <a:lnTo>
                      <a:pt x="1477" y="289"/>
                    </a:lnTo>
                    <a:lnTo>
                      <a:pt x="1477" y="289"/>
                    </a:lnTo>
                    <a:close/>
                    <a:moveTo>
                      <a:pt x="1565" y="285"/>
                    </a:moveTo>
                    <a:lnTo>
                      <a:pt x="1565" y="253"/>
                    </a:lnTo>
                    <a:lnTo>
                      <a:pt x="1528" y="253"/>
                    </a:lnTo>
                    <a:lnTo>
                      <a:pt x="1528" y="285"/>
                    </a:lnTo>
                    <a:lnTo>
                      <a:pt x="1502" y="285"/>
                    </a:lnTo>
                    <a:lnTo>
                      <a:pt x="1502" y="347"/>
                    </a:lnTo>
                    <a:lnTo>
                      <a:pt x="1565" y="347"/>
                    </a:lnTo>
                    <a:lnTo>
                      <a:pt x="1565" y="314"/>
                    </a:lnTo>
                    <a:lnTo>
                      <a:pt x="1565" y="285"/>
                    </a:lnTo>
                    <a:lnTo>
                      <a:pt x="1565" y="285"/>
                    </a:lnTo>
                    <a:close/>
                    <a:moveTo>
                      <a:pt x="1568" y="347"/>
                    </a:moveTo>
                    <a:lnTo>
                      <a:pt x="1632" y="347"/>
                    </a:lnTo>
                    <a:lnTo>
                      <a:pt x="1632" y="163"/>
                    </a:lnTo>
                    <a:lnTo>
                      <a:pt x="1628" y="163"/>
                    </a:lnTo>
                    <a:lnTo>
                      <a:pt x="1628" y="155"/>
                    </a:lnTo>
                    <a:lnTo>
                      <a:pt x="1626" y="155"/>
                    </a:lnTo>
                    <a:lnTo>
                      <a:pt x="1622" y="153"/>
                    </a:lnTo>
                    <a:lnTo>
                      <a:pt x="1618" y="155"/>
                    </a:lnTo>
                    <a:lnTo>
                      <a:pt x="1616" y="155"/>
                    </a:lnTo>
                    <a:lnTo>
                      <a:pt x="1616" y="163"/>
                    </a:lnTo>
                    <a:lnTo>
                      <a:pt x="1607" y="163"/>
                    </a:lnTo>
                    <a:lnTo>
                      <a:pt x="1607" y="155"/>
                    </a:lnTo>
                    <a:lnTo>
                      <a:pt x="1605" y="155"/>
                    </a:lnTo>
                    <a:lnTo>
                      <a:pt x="1601" y="153"/>
                    </a:lnTo>
                    <a:lnTo>
                      <a:pt x="1597" y="155"/>
                    </a:lnTo>
                    <a:lnTo>
                      <a:pt x="1595" y="155"/>
                    </a:lnTo>
                    <a:lnTo>
                      <a:pt x="1595" y="163"/>
                    </a:lnTo>
                    <a:lnTo>
                      <a:pt x="1586" y="163"/>
                    </a:lnTo>
                    <a:lnTo>
                      <a:pt x="1586" y="155"/>
                    </a:lnTo>
                    <a:lnTo>
                      <a:pt x="1584" y="155"/>
                    </a:lnTo>
                    <a:lnTo>
                      <a:pt x="1580" y="153"/>
                    </a:lnTo>
                    <a:lnTo>
                      <a:pt x="1576" y="155"/>
                    </a:lnTo>
                    <a:lnTo>
                      <a:pt x="1574" y="155"/>
                    </a:lnTo>
                    <a:lnTo>
                      <a:pt x="1574" y="163"/>
                    </a:lnTo>
                    <a:lnTo>
                      <a:pt x="1568" y="163"/>
                    </a:lnTo>
                    <a:lnTo>
                      <a:pt x="1568" y="347"/>
                    </a:lnTo>
                    <a:lnTo>
                      <a:pt x="1568" y="347"/>
                    </a:lnTo>
                    <a:close/>
                    <a:moveTo>
                      <a:pt x="1750" y="180"/>
                    </a:moveTo>
                    <a:lnTo>
                      <a:pt x="1750" y="129"/>
                    </a:lnTo>
                    <a:lnTo>
                      <a:pt x="1704" y="129"/>
                    </a:lnTo>
                    <a:lnTo>
                      <a:pt x="1704" y="180"/>
                    </a:lnTo>
                    <a:lnTo>
                      <a:pt x="1683" y="180"/>
                    </a:lnTo>
                    <a:lnTo>
                      <a:pt x="1683" y="347"/>
                    </a:lnTo>
                    <a:lnTo>
                      <a:pt x="1756" y="347"/>
                    </a:lnTo>
                    <a:lnTo>
                      <a:pt x="1756" y="180"/>
                    </a:lnTo>
                    <a:lnTo>
                      <a:pt x="1750" y="180"/>
                    </a:lnTo>
                    <a:lnTo>
                      <a:pt x="1750" y="180"/>
                    </a:lnTo>
                    <a:close/>
                    <a:moveTo>
                      <a:pt x="1894" y="308"/>
                    </a:moveTo>
                    <a:lnTo>
                      <a:pt x="1894" y="278"/>
                    </a:lnTo>
                    <a:lnTo>
                      <a:pt x="1873" y="278"/>
                    </a:lnTo>
                    <a:lnTo>
                      <a:pt x="1873" y="308"/>
                    </a:lnTo>
                    <a:lnTo>
                      <a:pt x="1869" y="308"/>
                    </a:lnTo>
                    <a:lnTo>
                      <a:pt x="1869" y="285"/>
                    </a:lnTo>
                    <a:lnTo>
                      <a:pt x="1848" y="285"/>
                    </a:lnTo>
                    <a:lnTo>
                      <a:pt x="1848" y="308"/>
                    </a:lnTo>
                    <a:lnTo>
                      <a:pt x="1840" y="308"/>
                    </a:lnTo>
                    <a:lnTo>
                      <a:pt x="1840" y="335"/>
                    </a:lnTo>
                    <a:lnTo>
                      <a:pt x="1911" y="335"/>
                    </a:lnTo>
                    <a:lnTo>
                      <a:pt x="1911" y="308"/>
                    </a:lnTo>
                    <a:lnTo>
                      <a:pt x="1894" y="308"/>
                    </a:lnTo>
                    <a:lnTo>
                      <a:pt x="1894" y="30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3" name="任意多边形 4">
                <a:extLst>
                  <a:ext uri="{FF2B5EF4-FFF2-40B4-BE49-F238E27FC236}">
                    <a16:creationId xmlns:a16="http://schemas.microsoft.com/office/drawing/2014/main" id="{EF98BE25-DDA8-52AB-78C9-8A4D0D6A678D}"/>
                  </a:ext>
                </a:extLst>
              </p:cNvPr>
              <p:cNvSpPr/>
              <p:nvPr/>
            </p:nvSpPr>
            <p:spPr bwMode="auto">
              <a:xfrm>
                <a:off x="430686" y="4891127"/>
                <a:ext cx="306789" cy="1162261"/>
              </a:xfrm>
              <a:custGeom>
                <a:avLst/>
                <a:gdLst>
                  <a:gd name="T0" fmla="*/ 42 w 105"/>
                  <a:gd name="T1" fmla="*/ 17 h 394"/>
                  <a:gd name="T2" fmla="*/ 92 w 105"/>
                  <a:gd name="T3" fmla="*/ 0 h 394"/>
                  <a:gd name="T4" fmla="*/ 102 w 105"/>
                  <a:gd name="T5" fmla="*/ 0 h 394"/>
                  <a:gd name="T6" fmla="*/ 102 w 105"/>
                  <a:gd name="T7" fmla="*/ 29 h 394"/>
                  <a:gd name="T8" fmla="*/ 105 w 105"/>
                  <a:gd name="T9" fmla="*/ 29 h 394"/>
                  <a:gd name="T10" fmla="*/ 105 w 105"/>
                  <a:gd name="T11" fmla="*/ 122 h 394"/>
                  <a:gd name="T12" fmla="*/ 105 w 105"/>
                  <a:gd name="T13" fmla="*/ 155 h 394"/>
                  <a:gd name="T14" fmla="*/ 105 w 105"/>
                  <a:gd name="T15" fmla="*/ 205 h 394"/>
                  <a:gd name="T16" fmla="*/ 105 w 105"/>
                  <a:gd name="T17" fmla="*/ 218 h 394"/>
                  <a:gd name="T18" fmla="*/ 105 w 105"/>
                  <a:gd name="T19" fmla="*/ 298 h 394"/>
                  <a:gd name="T20" fmla="*/ 105 w 105"/>
                  <a:gd name="T21" fmla="*/ 331 h 394"/>
                  <a:gd name="T22" fmla="*/ 105 w 105"/>
                  <a:gd name="T23" fmla="*/ 394 h 394"/>
                  <a:gd name="T24" fmla="*/ 0 w 105"/>
                  <a:gd name="T25" fmla="*/ 394 h 394"/>
                  <a:gd name="T26" fmla="*/ 0 w 105"/>
                  <a:gd name="T27" fmla="*/ 218 h 394"/>
                  <a:gd name="T28" fmla="*/ 10 w 105"/>
                  <a:gd name="T29" fmla="*/ 218 h 394"/>
                  <a:gd name="T30" fmla="*/ 10 w 105"/>
                  <a:gd name="T31" fmla="*/ 155 h 394"/>
                  <a:gd name="T32" fmla="*/ 21 w 105"/>
                  <a:gd name="T33" fmla="*/ 155 h 394"/>
                  <a:gd name="T34" fmla="*/ 21 w 105"/>
                  <a:gd name="T35" fmla="*/ 122 h 394"/>
                  <a:gd name="T36" fmla="*/ 39 w 105"/>
                  <a:gd name="T37" fmla="*/ 122 h 394"/>
                  <a:gd name="T38" fmla="*/ 39 w 105"/>
                  <a:gd name="T39" fmla="*/ 29 h 394"/>
                  <a:gd name="T40" fmla="*/ 42 w 105"/>
                  <a:gd name="T41" fmla="*/ 29 h 394"/>
                  <a:gd name="T42" fmla="*/ 42 w 105"/>
                  <a:gd name="T43" fmla="*/ 17 h 394"/>
                  <a:gd name="T44" fmla="*/ 42 w 105"/>
                  <a:gd name="T45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" h="394">
                    <a:moveTo>
                      <a:pt x="42" y="17"/>
                    </a:moveTo>
                    <a:lnTo>
                      <a:pt x="92" y="0"/>
                    </a:lnTo>
                    <a:lnTo>
                      <a:pt x="102" y="0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122"/>
                    </a:lnTo>
                    <a:lnTo>
                      <a:pt x="105" y="155"/>
                    </a:lnTo>
                    <a:lnTo>
                      <a:pt x="105" y="205"/>
                    </a:lnTo>
                    <a:lnTo>
                      <a:pt x="105" y="218"/>
                    </a:lnTo>
                    <a:lnTo>
                      <a:pt x="105" y="298"/>
                    </a:lnTo>
                    <a:lnTo>
                      <a:pt x="105" y="331"/>
                    </a:lnTo>
                    <a:lnTo>
                      <a:pt x="105" y="394"/>
                    </a:lnTo>
                    <a:lnTo>
                      <a:pt x="0" y="394"/>
                    </a:lnTo>
                    <a:lnTo>
                      <a:pt x="0" y="218"/>
                    </a:lnTo>
                    <a:lnTo>
                      <a:pt x="10" y="218"/>
                    </a:lnTo>
                    <a:lnTo>
                      <a:pt x="10" y="155"/>
                    </a:lnTo>
                    <a:lnTo>
                      <a:pt x="21" y="155"/>
                    </a:lnTo>
                    <a:lnTo>
                      <a:pt x="21" y="122"/>
                    </a:lnTo>
                    <a:lnTo>
                      <a:pt x="39" y="122"/>
                    </a:lnTo>
                    <a:lnTo>
                      <a:pt x="39" y="29"/>
                    </a:lnTo>
                    <a:lnTo>
                      <a:pt x="42" y="29"/>
                    </a:lnTo>
                    <a:lnTo>
                      <a:pt x="42" y="17"/>
                    </a:lnTo>
                    <a:lnTo>
                      <a:pt x="42" y="1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4" name="任意多边形 5">
                <a:extLst>
                  <a:ext uri="{FF2B5EF4-FFF2-40B4-BE49-F238E27FC236}">
                    <a16:creationId xmlns:a16="http://schemas.microsoft.com/office/drawing/2014/main" id="{2325C480-D565-E4F2-5B09-6E6F62AE4702}"/>
                  </a:ext>
                </a:extLst>
              </p:cNvPr>
              <p:cNvSpPr/>
              <p:nvPr/>
            </p:nvSpPr>
            <p:spPr bwMode="auto">
              <a:xfrm>
                <a:off x="908568" y="5251015"/>
                <a:ext cx="1103260" cy="802372"/>
              </a:xfrm>
              <a:custGeom>
                <a:avLst/>
                <a:gdLst>
                  <a:gd name="T0" fmla="*/ 109 w 375"/>
                  <a:gd name="T1" fmla="*/ 163 h 272"/>
                  <a:gd name="T2" fmla="*/ 138 w 375"/>
                  <a:gd name="T3" fmla="*/ 151 h 272"/>
                  <a:gd name="T4" fmla="*/ 145 w 375"/>
                  <a:gd name="T5" fmla="*/ 140 h 272"/>
                  <a:gd name="T6" fmla="*/ 147 w 375"/>
                  <a:gd name="T7" fmla="*/ 140 h 272"/>
                  <a:gd name="T8" fmla="*/ 155 w 375"/>
                  <a:gd name="T9" fmla="*/ 151 h 272"/>
                  <a:gd name="T10" fmla="*/ 183 w 375"/>
                  <a:gd name="T11" fmla="*/ 163 h 272"/>
                  <a:gd name="T12" fmla="*/ 183 w 375"/>
                  <a:gd name="T13" fmla="*/ 169 h 272"/>
                  <a:gd name="T14" fmla="*/ 178 w 375"/>
                  <a:gd name="T15" fmla="*/ 169 h 272"/>
                  <a:gd name="T16" fmla="*/ 178 w 375"/>
                  <a:gd name="T17" fmla="*/ 190 h 272"/>
                  <a:gd name="T18" fmla="*/ 358 w 375"/>
                  <a:gd name="T19" fmla="*/ 190 h 272"/>
                  <a:gd name="T20" fmla="*/ 358 w 375"/>
                  <a:gd name="T21" fmla="*/ 199 h 272"/>
                  <a:gd name="T22" fmla="*/ 375 w 375"/>
                  <a:gd name="T23" fmla="*/ 199 h 272"/>
                  <a:gd name="T24" fmla="*/ 375 w 375"/>
                  <a:gd name="T25" fmla="*/ 272 h 272"/>
                  <a:gd name="T26" fmla="*/ 0 w 375"/>
                  <a:gd name="T27" fmla="*/ 272 h 272"/>
                  <a:gd name="T28" fmla="*/ 0 w 375"/>
                  <a:gd name="T29" fmla="*/ 199 h 272"/>
                  <a:gd name="T30" fmla="*/ 17 w 375"/>
                  <a:gd name="T31" fmla="*/ 199 h 272"/>
                  <a:gd name="T32" fmla="*/ 17 w 375"/>
                  <a:gd name="T33" fmla="*/ 190 h 272"/>
                  <a:gd name="T34" fmla="*/ 27 w 375"/>
                  <a:gd name="T35" fmla="*/ 190 h 272"/>
                  <a:gd name="T36" fmla="*/ 27 w 375"/>
                  <a:gd name="T37" fmla="*/ 71 h 272"/>
                  <a:gd name="T38" fmla="*/ 30 w 375"/>
                  <a:gd name="T39" fmla="*/ 71 h 272"/>
                  <a:gd name="T40" fmla="*/ 30 w 375"/>
                  <a:gd name="T41" fmla="*/ 50 h 272"/>
                  <a:gd name="T42" fmla="*/ 34 w 375"/>
                  <a:gd name="T43" fmla="*/ 50 h 272"/>
                  <a:gd name="T44" fmla="*/ 34 w 375"/>
                  <a:gd name="T45" fmla="*/ 27 h 272"/>
                  <a:gd name="T46" fmla="*/ 38 w 375"/>
                  <a:gd name="T47" fmla="*/ 27 h 272"/>
                  <a:gd name="T48" fmla="*/ 38 w 375"/>
                  <a:gd name="T49" fmla="*/ 18 h 272"/>
                  <a:gd name="T50" fmla="*/ 42 w 375"/>
                  <a:gd name="T51" fmla="*/ 18 h 272"/>
                  <a:gd name="T52" fmla="*/ 51 w 375"/>
                  <a:gd name="T53" fmla="*/ 0 h 272"/>
                  <a:gd name="T54" fmla="*/ 55 w 375"/>
                  <a:gd name="T55" fmla="*/ 0 h 272"/>
                  <a:gd name="T56" fmla="*/ 65 w 375"/>
                  <a:gd name="T57" fmla="*/ 18 h 272"/>
                  <a:gd name="T58" fmla="*/ 69 w 375"/>
                  <a:gd name="T59" fmla="*/ 18 h 272"/>
                  <a:gd name="T60" fmla="*/ 69 w 375"/>
                  <a:gd name="T61" fmla="*/ 27 h 272"/>
                  <a:gd name="T62" fmla="*/ 73 w 375"/>
                  <a:gd name="T63" fmla="*/ 27 h 272"/>
                  <a:gd name="T64" fmla="*/ 73 w 375"/>
                  <a:gd name="T65" fmla="*/ 50 h 272"/>
                  <a:gd name="T66" fmla="*/ 76 w 375"/>
                  <a:gd name="T67" fmla="*/ 50 h 272"/>
                  <a:gd name="T68" fmla="*/ 76 w 375"/>
                  <a:gd name="T69" fmla="*/ 71 h 272"/>
                  <a:gd name="T70" fmla="*/ 80 w 375"/>
                  <a:gd name="T71" fmla="*/ 71 h 272"/>
                  <a:gd name="T72" fmla="*/ 80 w 375"/>
                  <a:gd name="T73" fmla="*/ 190 h 272"/>
                  <a:gd name="T74" fmla="*/ 115 w 375"/>
                  <a:gd name="T75" fmla="*/ 190 h 272"/>
                  <a:gd name="T76" fmla="*/ 115 w 375"/>
                  <a:gd name="T77" fmla="*/ 169 h 272"/>
                  <a:gd name="T78" fmla="*/ 109 w 375"/>
                  <a:gd name="T79" fmla="*/ 169 h 272"/>
                  <a:gd name="T80" fmla="*/ 109 w 375"/>
                  <a:gd name="T81" fmla="*/ 163 h 272"/>
                  <a:gd name="T82" fmla="*/ 109 w 375"/>
                  <a:gd name="T83" fmla="*/ 1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5" h="272">
                    <a:moveTo>
                      <a:pt x="109" y="163"/>
                    </a:moveTo>
                    <a:lnTo>
                      <a:pt x="138" y="151"/>
                    </a:lnTo>
                    <a:lnTo>
                      <a:pt x="145" y="140"/>
                    </a:lnTo>
                    <a:lnTo>
                      <a:pt x="147" y="140"/>
                    </a:lnTo>
                    <a:lnTo>
                      <a:pt x="155" y="151"/>
                    </a:lnTo>
                    <a:lnTo>
                      <a:pt x="183" y="163"/>
                    </a:lnTo>
                    <a:lnTo>
                      <a:pt x="183" y="169"/>
                    </a:lnTo>
                    <a:lnTo>
                      <a:pt x="178" y="169"/>
                    </a:lnTo>
                    <a:lnTo>
                      <a:pt x="178" y="190"/>
                    </a:lnTo>
                    <a:lnTo>
                      <a:pt x="358" y="190"/>
                    </a:lnTo>
                    <a:lnTo>
                      <a:pt x="358" y="199"/>
                    </a:lnTo>
                    <a:lnTo>
                      <a:pt x="375" y="199"/>
                    </a:lnTo>
                    <a:lnTo>
                      <a:pt x="375" y="272"/>
                    </a:lnTo>
                    <a:lnTo>
                      <a:pt x="0" y="272"/>
                    </a:lnTo>
                    <a:lnTo>
                      <a:pt x="0" y="199"/>
                    </a:lnTo>
                    <a:lnTo>
                      <a:pt x="17" y="199"/>
                    </a:lnTo>
                    <a:lnTo>
                      <a:pt x="17" y="190"/>
                    </a:lnTo>
                    <a:lnTo>
                      <a:pt x="27" y="190"/>
                    </a:lnTo>
                    <a:lnTo>
                      <a:pt x="27" y="71"/>
                    </a:lnTo>
                    <a:lnTo>
                      <a:pt x="30" y="71"/>
                    </a:lnTo>
                    <a:lnTo>
                      <a:pt x="30" y="50"/>
                    </a:lnTo>
                    <a:lnTo>
                      <a:pt x="34" y="50"/>
                    </a:lnTo>
                    <a:lnTo>
                      <a:pt x="34" y="27"/>
                    </a:lnTo>
                    <a:lnTo>
                      <a:pt x="38" y="27"/>
                    </a:lnTo>
                    <a:lnTo>
                      <a:pt x="38" y="18"/>
                    </a:lnTo>
                    <a:lnTo>
                      <a:pt x="42" y="18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18"/>
                    </a:lnTo>
                    <a:lnTo>
                      <a:pt x="69" y="18"/>
                    </a:lnTo>
                    <a:lnTo>
                      <a:pt x="69" y="27"/>
                    </a:lnTo>
                    <a:lnTo>
                      <a:pt x="73" y="27"/>
                    </a:lnTo>
                    <a:lnTo>
                      <a:pt x="73" y="50"/>
                    </a:lnTo>
                    <a:lnTo>
                      <a:pt x="76" y="50"/>
                    </a:lnTo>
                    <a:lnTo>
                      <a:pt x="76" y="71"/>
                    </a:lnTo>
                    <a:lnTo>
                      <a:pt x="80" y="71"/>
                    </a:lnTo>
                    <a:lnTo>
                      <a:pt x="80" y="190"/>
                    </a:lnTo>
                    <a:lnTo>
                      <a:pt x="115" y="190"/>
                    </a:lnTo>
                    <a:lnTo>
                      <a:pt x="115" y="169"/>
                    </a:lnTo>
                    <a:lnTo>
                      <a:pt x="109" y="169"/>
                    </a:lnTo>
                    <a:lnTo>
                      <a:pt x="109" y="163"/>
                    </a:lnTo>
                    <a:lnTo>
                      <a:pt x="109" y="16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5" name="任意多边形 6">
                <a:extLst>
                  <a:ext uri="{FF2B5EF4-FFF2-40B4-BE49-F238E27FC236}">
                    <a16:creationId xmlns:a16="http://schemas.microsoft.com/office/drawing/2014/main" id="{B50C0646-9823-7086-D279-F721CBDC6072}"/>
                  </a:ext>
                </a:extLst>
              </p:cNvPr>
              <p:cNvSpPr/>
              <p:nvPr/>
            </p:nvSpPr>
            <p:spPr bwMode="auto">
              <a:xfrm>
                <a:off x="2041328" y="5852794"/>
                <a:ext cx="106196" cy="200593"/>
              </a:xfrm>
              <a:custGeom>
                <a:avLst/>
                <a:gdLst>
                  <a:gd name="T0" fmla="*/ 0 w 37"/>
                  <a:gd name="T1" fmla="*/ 0 h 67"/>
                  <a:gd name="T2" fmla="*/ 37 w 37"/>
                  <a:gd name="T3" fmla="*/ 0 h 67"/>
                  <a:gd name="T4" fmla="*/ 37 w 37"/>
                  <a:gd name="T5" fmla="*/ 67 h 67"/>
                  <a:gd name="T6" fmla="*/ 0 w 37"/>
                  <a:gd name="T7" fmla="*/ 67 h 67"/>
                  <a:gd name="T8" fmla="*/ 0 w 37"/>
                  <a:gd name="T9" fmla="*/ 0 h 67"/>
                  <a:gd name="T10" fmla="*/ 0 w 3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7">
                    <a:moveTo>
                      <a:pt x="0" y="0"/>
                    </a:moveTo>
                    <a:lnTo>
                      <a:pt x="37" y="0"/>
                    </a:lnTo>
                    <a:lnTo>
                      <a:pt x="3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6" name="任意多边形 7">
                <a:extLst>
                  <a:ext uri="{FF2B5EF4-FFF2-40B4-BE49-F238E27FC236}">
                    <a16:creationId xmlns:a16="http://schemas.microsoft.com/office/drawing/2014/main" id="{D3A7CC92-252B-3941-F2C8-0CB8975EAF1A}"/>
                  </a:ext>
                </a:extLst>
              </p:cNvPr>
              <p:cNvSpPr/>
              <p:nvPr/>
            </p:nvSpPr>
            <p:spPr bwMode="auto">
              <a:xfrm>
                <a:off x="2118028" y="5905891"/>
                <a:ext cx="318589" cy="147496"/>
              </a:xfrm>
              <a:custGeom>
                <a:avLst/>
                <a:gdLst>
                  <a:gd name="T0" fmla="*/ 63 w 109"/>
                  <a:gd name="T1" fmla="*/ 0 h 50"/>
                  <a:gd name="T2" fmla="*/ 109 w 109"/>
                  <a:gd name="T3" fmla="*/ 0 h 50"/>
                  <a:gd name="T4" fmla="*/ 109 w 109"/>
                  <a:gd name="T5" fmla="*/ 25 h 50"/>
                  <a:gd name="T6" fmla="*/ 109 w 109"/>
                  <a:gd name="T7" fmla="*/ 50 h 50"/>
                  <a:gd name="T8" fmla="*/ 63 w 109"/>
                  <a:gd name="T9" fmla="*/ 50 h 50"/>
                  <a:gd name="T10" fmla="*/ 0 w 109"/>
                  <a:gd name="T11" fmla="*/ 50 h 50"/>
                  <a:gd name="T12" fmla="*/ 0 w 109"/>
                  <a:gd name="T13" fmla="*/ 25 h 50"/>
                  <a:gd name="T14" fmla="*/ 63 w 109"/>
                  <a:gd name="T15" fmla="*/ 25 h 50"/>
                  <a:gd name="T16" fmla="*/ 63 w 109"/>
                  <a:gd name="T17" fmla="*/ 0 h 50"/>
                  <a:gd name="T18" fmla="*/ 63 w 10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50">
                    <a:moveTo>
                      <a:pt x="63" y="0"/>
                    </a:moveTo>
                    <a:lnTo>
                      <a:pt x="109" y="0"/>
                    </a:lnTo>
                    <a:lnTo>
                      <a:pt x="109" y="25"/>
                    </a:lnTo>
                    <a:lnTo>
                      <a:pt x="109" y="50"/>
                    </a:lnTo>
                    <a:lnTo>
                      <a:pt x="63" y="50"/>
                    </a:lnTo>
                    <a:lnTo>
                      <a:pt x="0" y="50"/>
                    </a:lnTo>
                    <a:lnTo>
                      <a:pt x="0" y="25"/>
                    </a:lnTo>
                    <a:lnTo>
                      <a:pt x="63" y="25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7" name="任意多边形 8">
                <a:extLst>
                  <a:ext uri="{FF2B5EF4-FFF2-40B4-BE49-F238E27FC236}">
                    <a16:creationId xmlns:a16="http://schemas.microsoft.com/office/drawing/2014/main" id="{E46D0BCE-6DAD-21E2-A84E-AF9FABE47333}"/>
                  </a:ext>
                </a:extLst>
              </p:cNvPr>
              <p:cNvSpPr/>
              <p:nvPr/>
            </p:nvSpPr>
            <p:spPr bwMode="auto">
              <a:xfrm>
                <a:off x="2348117" y="5522406"/>
                <a:ext cx="277288" cy="530981"/>
              </a:xfrm>
              <a:custGeom>
                <a:avLst/>
                <a:gdLst>
                  <a:gd name="T0" fmla="*/ 30 w 93"/>
                  <a:gd name="T1" fmla="*/ 27 h 180"/>
                  <a:gd name="T2" fmla="*/ 44 w 93"/>
                  <a:gd name="T3" fmla="*/ 0 h 180"/>
                  <a:gd name="T4" fmla="*/ 49 w 93"/>
                  <a:gd name="T5" fmla="*/ 0 h 180"/>
                  <a:gd name="T6" fmla="*/ 63 w 93"/>
                  <a:gd name="T7" fmla="*/ 27 h 180"/>
                  <a:gd name="T8" fmla="*/ 68 w 93"/>
                  <a:gd name="T9" fmla="*/ 27 h 180"/>
                  <a:gd name="T10" fmla="*/ 68 w 93"/>
                  <a:gd name="T11" fmla="*/ 59 h 180"/>
                  <a:gd name="T12" fmla="*/ 93 w 93"/>
                  <a:gd name="T13" fmla="*/ 59 h 180"/>
                  <a:gd name="T14" fmla="*/ 93 w 93"/>
                  <a:gd name="T15" fmla="*/ 180 h 180"/>
                  <a:gd name="T16" fmla="*/ 0 w 93"/>
                  <a:gd name="T17" fmla="*/ 180 h 180"/>
                  <a:gd name="T18" fmla="*/ 0 w 93"/>
                  <a:gd name="T19" fmla="*/ 59 h 180"/>
                  <a:gd name="T20" fmla="*/ 24 w 93"/>
                  <a:gd name="T21" fmla="*/ 59 h 180"/>
                  <a:gd name="T22" fmla="*/ 24 w 93"/>
                  <a:gd name="T23" fmla="*/ 27 h 180"/>
                  <a:gd name="T24" fmla="*/ 30 w 93"/>
                  <a:gd name="T25" fmla="*/ 27 h 180"/>
                  <a:gd name="T26" fmla="*/ 30 w 93"/>
                  <a:gd name="T27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180">
                    <a:moveTo>
                      <a:pt x="30" y="27"/>
                    </a:moveTo>
                    <a:lnTo>
                      <a:pt x="44" y="0"/>
                    </a:lnTo>
                    <a:lnTo>
                      <a:pt x="49" y="0"/>
                    </a:lnTo>
                    <a:lnTo>
                      <a:pt x="63" y="27"/>
                    </a:lnTo>
                    <a:lnTo>
                      <a:pt x="68" y="27"/>
                    </a:lnTo>
                    <a:lnTo>
                      <a:pt x="68" y="59"/>
                    </a:lnTo>
                    <a:lnTo>
                      <a:pt x="93" y="59"/>
                    </a:lnTo>
                    <a:lnTo>
                      <a:pt x="93" y="180"/>
                    </a:lnTo>
                    <a:lnTo>
                      <a:pt x="0" y="180"/>
                    </a:lnTo>
                    <a:lnTo>
                      <a:pt x="0" y="59"/>
                    </a:lnTo>
                    <a:lnTo>
                      <a:pt x="24" y="59"/>
                    </a:lnTo>
                    <a:lnTo>
                      <a:pt x="24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8" name="任意多边形 9">
                <a:extLst>
                  <a:ext uri="{FF2B5EF4-FFF2-40B4-BE49-F238E27FC236}">
                    <a16:creationId xmlns:a16="http://schemas.microsoft.com/office/drawing/2014/main" id="{2809E53F-6E80-B92D-8DDF-3187FB62FE1F}"/>
                  </a:ext>
                </a:extLst>
              </p:cNvPr>
              <p:cNvSpPr/>
              <p:nvPr/>
            </p:nvSpPr>
            <p:spPr bwMode="auto">
              <a:xfrm>
                <a:off x="2660808" y="5882292"/>
                <a:ext cx="117995" cy="171096"/>
              </a:xfrm>
              <a:custGeom>
                <a:avLst/>
                <a:gdLst>
                  <a:gd name="T0" fmla="*/ 0 w 40"/>
                  <a:gd name="T1" fmla="*/ 0 h 58"/>
                  <a:gd name="T2" fmla="*/ 40 w 40"/>
                  <a:gd name="T3" fmla="*/ 0 h 58"/>
                  <a:gd name="T4" fmla="*/ 40 w 40"/>
                  <a:gd name="T5" fmla="*/ 58 h 58"/>
                  <a:gd name="T6" fmla="*/ 0 w 40"/>
                  <a:gd name="T7" fmla="*/ 58 h 58"/>
                  <a:gd name="T8" fmla="*/ 0 w 40"/>
                  <a:gd name="T9" fmla="*/ 0 h 58"/>
                  <a:gd name="T10" fmla="*/ 0 w 40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8">
                    <a:moveTo>
                      <a:pt x="0" y="0"/>
                    </a:moveTo>
                    <a:lnTo>
                      <a:pt x="40" y="0"/>
                    </a:lnTo>
                    <a:lnTo>
                      <a:pt x="40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9" name="任意多边形 10">
                <a:extLst>
                  <a:ext uri="{FF2B5EF4-FFF2-40B4-BE49-F238E27FC236}">
                    <a16:creationId xmlns:a16="http://schemas.microsoft.com/office/drawing/2014/main" id="{926AB43D-06F0-8A52-7AA5-3AEE78FE7CC5}"/>
                  </a:ext>
                </a:extLst>
              </p:cNvPr>
              <p:cNvSpPr/>
              <p:nvPr/>
            </p:nvSpPr>
            <p:spPr bwMode="auto">
              <a:xfrm>
                <a:off x="2796502" y="5823294"/>
                <a:ext cx="112094" cy="230094"/>
              </a:xfrm>
              <a:custGeom>
                <a:avLst/>
                <a:gdLst>
                  <a:gd name="T0" fmla="*/ 0 w 38"/>
                  <a:gd name="T1" fmla="*/ 0 h 79"/>
                  <a:gd name="T2" fmla="*/ 38 w 38"/>
                  <a:gd name="T3" fmla="*/ 0 h 79"/>
                  <a:gd name="T4" fmla="*/ 38 w 38"/>
                  <a:gd name="T5" fmla="*/ 79 h 79"/>
                  <a:gd name="T6" fmla="*/ 0 w 38"/>
                  <a:gd name="T7" fmla="*/ 79 h 79"/>
                  <a:gd name="T8" fmla="*/ 0 w 38"/>
                  <a:gd name="T9" fmla="*/ 0 h 79"/>
                  <a:gd name="T10" fmla="*/ 0 w 38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79">
                    <a:moveTo>
                      <a:pt x="0" y="0"/>
                    </a:moveTo>
                    <a:lnTo>
                      <a:pt x="38" y="0"/>
                    </a:lnTo>
                    <a:lnTo>
                      <a:pt x="38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50" name="任意多边形 11">
                <a:extLst>
                  <a:ext uri="{FF2B5EF4-FFF2-40B4-BE49-F238E27FC236}">
                    <a16:creationId xmlns:a16="http://schemas.microsoft.com/office/drawing/2014/main" id="{BFCEC134-F985-BE3D-FFB8-2AAFF64F4223}"/>
                  </a:ext>
                </a:extLst>
              </p:cNvPr>
              <p:cNvSpPr/>
              <p:nvPr/>
            </p:nvSpPr>
            <p:spPr bwMode="auto">
              <a:xfrm>
                <a:off x="3421880" y="5610901"/>
                <a:ext cx="147494" cy="442486"/>
              </a:xfrm>
              <a:custGeom>
                <a:avLst/>
                <a:gdLst>
                  <a:gd name="T0" fmla="*/ 9 w 50"/>
                  <a:gd name="T1" fmla="*/ 23 h 149"/>
                  <a:gd name="T2" fmla="*/ 13 w 50"/>
                  <a:gd name="T3" fmla="*/ 23 h 149"/>
                  <a:gd name="T4" fmla="*/ 23 w 50"/>
                  <a:gd name="T5" fmla="*/ 0 h 149"/>
                  <a:gd name="T6" fmla="*/ 29 w 50"/>
                  <a:gd name="T7" fmla="*/ 0 h 149"/>
                  <a:gd name="T8" fmla="*/ 36 w 50"/>
                  <a:gd name="T9" fmla="*/ 23 h 149"/>
                  <a:gd name="T10" fmla="*/ 42 w 50"/>
                  <a:gd name="T11" fmla="*/ 23 h 149"/>
                  <a:gd name="T12" fmla="*/ 42 w 50"/>
                  <a:gd name="T13" fmla="*/ 36 h 149"/>
                  <a:gd name="T14" fmla="*/ 44 w 50"/>
                  <a:gd name="T15" fmla="*/ 42 h 149"/>
                  <a:gd name="T16" fmla="*/ 50 w 50"/>
                  <a:gd name="T17" fmla="*/ 42 h 149"/>
                  <a:gd name="T18" fmla="*/ 50 w 50"/>
                  <a:gd name="T19" fmla="*/ 149 h 149"/>
                  <a:gd name="T20" fmla="*/ 0 w 50"/>
                  <a:gd name="T21" fmla="*/ 149 h 149"/>
                  <a:gd name="T22" fmla="*/ 0 w 50"/>
                  <a:gd name="T23" fmla="*/ 42 h 149"/>
                  <a:gd name="T24" fmla="*/ 8 w 50"/>
                  <a:gd name="T25" fmla="*/ 42 h 149"/>
                  <a:gd name="T26" fmla="*/ 9 w 50"/>
                  <a:gd name="T27" fmla="*/ 36 h 149"/>
                  <a:gd name="T28" fmla="*/ 9 w 50"/>
                  <a:gd name="T29" fmla="*/ 23 h 149"/>
                  <a:gd name="T30" fmla="*/ 9 w 50"/>
                  <a:gd name="T31" fmla="*/ 2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149">
                    <a:moveTo>
                      <a:pt x="9" y="23"/>
                    </a:moveTo>
                    <a:lnTo>
                      <a:pt x="13" y="23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36" y="23"/>
                    </a:lnTo>
                    <a:lnTo>
                      <a:pt x="42" y="23"/>
                    </a:lnTo>
                    <a:lnTo>
                      <a:pt x="42" y="36"/>
                    </a:lnTo>
                    <a:lnTo>
                      <a:pt x="44" y="42"/>
                    </a:lnTo>
                    <a:lnTo>
                      <a:pt x="50" y="42"/>
                    </a:lnTo>
                    <a:lnTo>
                      <a:pt x="50" y="149"/>
                    </a:lnTo>
                    <a:lnTo>
                      <a:pt x="0" y="149"/>
                    </a:lnTo>
                    <a:lnTo>
                      <a:pt x="0" y="42"/>
                    </a:lnTo>
                    <a:lnTo>
                      <a:pt x="8" y="42"/>
                    </a:lnTo>
                    <a:lnTo>
                      <a:pt x="9" y="36"/>
                    </a:lnTo>
                    <a:lnTo>
                      <a:pt x="9" y="23"/>
                    </a:lnTo>
                    <a:lnTo>
                      <a:pt x="9" y="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1" name="任意多边形 12">
                <a:extLst>
                  <a:ext uri="{FF2B5EF4-FFF2-40B4-BE49-F238E27FC236}">
                    <a16:creationId xmlns:a16="http://schemas.microsoft.com/office/drawing/2014/main" id="{EF0473B8-C94A-5368-6C8B-826445E1DEFB}"/>
                  </a:ext>
                </a:extLst>
              </p:cNvPr>
              <p:cNvSpPr/>
              <p:nvPr/>
            </p:nvSpPr>
            <p:spPr bwMode="auto">
              <a:xfrm>
                <a:off x="3646071" y="5964889"/>
                <a:ext cx="82597" cy="88498"/>
              </a:xfrm>
              <a:custGeom>
                <a:avLst/>
                <a:gdLst>
                  <a:gd name="T0" fmla="*/ 0 w 28"/>
                  <a:gd name="T1" fmla="*/ 0 h 31"/>
                  <a:gd name="T2" fmla="*/ 28 w 28"/>
                  <a:gd name="T3" fmla="*/ 0 h 31"/>
                  <a:gd name="T4" fmla="*/ 28 w 28"/>
                  <a:gd name="T5" fmla="*/ 31 h 31"/>
                  <a:gd name="T6" fmla="*/ 0 w 28"/>
                  <a:gd name="T7" fmla="*/ 31 h 31"/>
                  <a:gd name="T8" fmla="*/ 0 w 28"/>
                  <a:gd name="T9" fmla="*/ 0 h 31"/>
                  <a:gd name="T10" fmla="*/ 0 w 2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1">
                    <a:moveTo>
                      <a:pt x="0" y="0"/>
                    </a:moveTo>
                    <a:lnTo>
                      <a:pt x="28" y="0"/>
                    </a:lnTo>
                    <a:lnTo>
                      <a:pt x="28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2" name="任意多边形 13">
                <a:extLst>
                  <a:ext uri="{FF2B5EF4-FFF2-40B4-BE49-F238E27FC236}">
                    <a16:creationId xmlns:a16="http://schemas.microsoft.com/office/drawing/2014/main" id="{5EB3321A-97D2-A898-A3E4-C47FABB25754}"/>
                  </a:ext>
                </a:extLst>
              </p:cNvPr>
              <p:cNvSpPr/>
              <p:nvPr/>
            </p:nvSpPr>
            <p:spPr bwMode="auto">
              <a:xfrm>
                <a:off x="3675572" y="5021475"/>
                <a:ext cx="778773" cy="1031913"/>
              </a:xfrm>
              <a:custGeom>
                <a:avLst/>
                <a:gdLst>
                  <a:gd name="T0" fmla="*/ 124 w 266"/>
                  <a:gd name="T1" fmla="*/ 0 h 476"/>
                  <a:gd name="T2" fmla="*/ 203 w 266"/>
                  <a:gd name="T3" fmla="*/ 0 h 476"/>
                  <a:gd name="T4" fmla="*/ 203 w 266"/>
                  <a:gd name="T5" fmla="*/ 5 h 476"/>
                  <a:gd name="T6" fmla="*/ 209 w 266"/>
                  <a:gd name="T7" fmla="*/ 5 h 476"/>
                  <a:gd name="T8" fmla="*/ 209 w 266"/>
                  <a:gd name="T9" fmla="*/ 9 h 476"/>
                  <a:gd name="T10" fmla="*/ 214 w 266"/>
                  <a:gd name="T11" fmla="*/ 9 h 476"/>
                  <a:gd name="T12" fmla="*/ 214 w 266"/>
                  <a:gd name="T13" fmla="*/ 17 h 476"/>
                  <a:gd name="T14" fmla="*/ 222 w 266"/>
                  <a:gd name="T15" fmla="*/ 17 h 476"/>
                  <a:gd name="T16" fmla="*/ 222 w 266"/>
                  <a:gd name="T17" fmla="*/ 430 h 476"/>
                  <a:gd name="T18" fmla="*/ 230 w 266"/>
                  <a:gd name="T19" fmla="*/ 430 h 476"/>
                  <a:gd name="T20" fmla="*/ 230 w 266"/>
                  <a:gd name="T21" fmla="*/ 453 h 476"/>
                  <a:gd name="T22" fmla="*/ 230 w 266"/>
                  <a:gd name="T23" fmla="*/ 462 h 476"/>
                  <a:gd name="T24" fmla="*/ 266 w 266"/>
                  <a:gd name="T25" fmla="*/ 462 h 476"/>
                  <a:gd name="T26" fmla="*/ 266 w 266"/>
                  <a:gd name="T27" fmla="*/ 476 h 476"/>
                  <a:gd name="T28" fmla="*/ 230 w 266"/>
                  <a:gd name="T29" fmla="*/ 476 h 476"/>
                  <a:gd name="T30" fmla="*/ 222 w 266"/>
                  <a:gd name="T31" fmla="*/ 476 h 476"/>
                  <a:gd name="T32" fmla="*/ 199 w 266"/>
                  <a:gd name="T33" fmla="*/ 476 h 476"/>
                  <a:gd name="T34" fmla="*/ 124 w 266"/>
                  <a:gd name="T35" fmla="*/ 476 h 476"/>
                  <a:gd name="T36" fmla="*/ 48 w 266"/>
                  <a:gd name="T37" fmla="*/ 476 h 476"/>
                  <a:gd name="T38" fmla="*/ 0 w 266"/>
                  <a:gd name="T39" fmla="*/ 476 h 476"/>
                  <a:gd name="T40" fmla="*/ 0 w 266"/>
                  <a:gd name="T41" fmla="*/ 453 h 476"/>
                  <a:gd name="T42" fmla="*/ 0 w 266"/>
                  <a:gd name="T43" fmla="*/ 411 h 476"/>
                  <a:gd name="T44" fmla="*/ 10 w 266"/>
                  <a:gd name="T45" fmla="*/ 411 h 476"/>
                  <a:gd name="T46" fmla="*/ 10 w 266"/>
                  <a:gd name="T47" fmla="*/ 166 h 476"/>
                  <a:gd name="T48" fmla="*/ 17 w 266"/>
                  <a:gd name="T49" fmla="*/ 166 h 476"/>
                  <a:gd name="T50" fmla="*/ 17 w 266"/>
                  <a:gd name="T51" fmla="*/ 155 h 476"/>
                  <a:gd name="T52" fmla="*/ 23 w 266"/>
                  <a:gd name="T53" fmla="*/ 155 h 476"/>
                  <a:gd name="T54" fmla="*/ 23 w 266"/>
                  <a:gd name="T55" fmla="*/ 143 h 476"/>
                  <a:gd name="T56" fmla="*/ 25 w 266"/>
                  <a:gd name="T57" fmla="*/ 143 h 476"/>
                  <a:gd name="T58" fmla="*/ 44 w 266"/>
                  <a:gd name="T59" fmla="*/ 111 h 476"/>
                  <a:gd name="T60" fmla="*/ 46 w 266"/>
                  <a:gd name="T61" fmla="*/ 111 h 476"/>
                  <a:gd name="T62" fmla="*/ 48 w 266"/>
                  <a:gd name="T63" fmla="*/ 111 h 476"/>
                  <a:gd name="T64" fmla="*/ 48 w 266"/>
                  <a:gd name="T65" fmla="*/ 76 h 476"/>
                  <a:gd name="T66" fmla="*/ 50 w 266"/>
                  <a:gd name="T67" fmla="*/ 76 h 476"/>
                  <a:gd name="T68" fmla="*/ 50 w 266"/>
                  <a:gd name="T69" fmla="*/ 113 h 476"/>
                  <a:gd name="T70" fmla="*/ 69 w 266"/>
                  <a:gd name="T71" fmla="*/ 143 h 476"/>
                  <a:gd name="T72" fmla="*/ 71 w 266"/>
                  <a:gd name="T73" fmla="*/ 143 h 476"/>
                  <a:gd name="T74" fmla="*/ 71 w 266"/>
                  <a:gd name="T75" fmla="*/ 155 h 476"/>
                  <a:gd name="T76" fmla="*/ 75 w 266"/>
                  <a:gd name="T77" fmla="*/ 155 h 476"/>
                  <a:gd name="T78" fmla="*/ 75 w 266"/>
                  <a:gd name="T79" fmla="*/ 166 h 476"/>
                  <a:gd name="T80" fmla="*/ 82 w 266"/>
                  <a:gd name="T81" fmla="*/ 166 h 476"/>
                  <a:gd name="T82" fmla="*/ 82 w 266"/>
                  <a:gd name="T83" fmla="*/ 453 h 476"/>
                  <a:gd name="T84" fmla="*/ 124 w 266"/>
                  <a:gd name="T85" fmla="*/ 453 h 476"/>
                  <a:gd name="T86" fmla="*/ 124 w 266"/>
                  <a:gd name="T87" fmla="*/ 23 h 476"/>
                  <a:gd name="T88" fmla="*/ 124 w 266"/>
                  <a:gd name="T89" fmla="*/ 17 h 476"/>
                  <a:gd name="T90" fmla="*/ 124 w 266"/>
                  <a:gd name="T91" fmla="*/ 17 h 476"/>
                  <a:gd name="T92" fmla="*/ 124 w 266"/>
                  <a:gd name="T93" fmla="*/ 11 h 476"/>
                  <a:gd name="T94" fmla="*/ 124 w 266"/>
                  <a:gd name="T95" fmla="*/ 9 h 476"/>
                  <a:gd name="T96" fmla="*/ 124 w 266"/>
                  <a:gd name="T97" fmla="*/ 5 h 476"/>
                  <a:gd name="T98" fmla="*/ 124 w 266"/>
                  <a:gd name="T99" fmla="*/ 0 h 476"/>
                  <a:gd name="T100" fmla="*/ 124 w 266"/>
                  <a:gd name="T10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6" h="476">
                    <a:moveTo>
                      <a:pt x="124" y="0"/>
                    </a:moveTo>
                    <a:lnTo>
                      <a:pt x="203" y="0"/>
                    </a:lnTo>
                    <a:lnTo>
                      <a:pt x="203" y="5"/>
                    </a:lnTo>
                    <a:lnTo>
                      <a:pt x="209" y="5"/>
                    </a:lnTo>
                    <a:lnTo>
                      <a:pt x="209" y="9"/>
                    </a:lnTo>
                    <a:lnTo>
                      <a:pt x="214" y="9"/>
                    </a:lnTo>
                    <a:lnTo>
                      <a:pt x="214" y="17"/>
                    </a:lnTo>
                    <a:lnTo>
                      <a:pt x="222" y="17"/>
                    </a:lnTo>
                    <a:lnTo>
                      <a:pt x="222" y="430"/>
                    </a:lnTo>
                    <a:lnTo>
                      <a:pt x="230" y="430"/>
                    </a:lnTo>
                    <a:lnTo>
                      <a:pt x="230" y="453"/>
                    </a:lnTo>
                    <a:lnTo>
                      <a:pt x="230" y="462"/>
                    </a:lnTo>
                    <a:lnTo>
                      <a:pt x="266" y="462"/>
                    </a:lnTo>
                    <a:lnTo>
                      <a:pt x="266" y="476"/>
                    </a:lnTo>
                    <a:lnTo>
                      <a:pt x="230" y="476"/>
                    </a:lnTo>
                    <a:lnTo>
                      <a:pt x="222" y="476"/>
                    </a:lnTo>
                    <a:lnTo>
                      <a:pt x="199" y="476"/>
                    </a:lnTo>
                    <a:lnTo>
                      <a:pt x="124" y="476"/>
                    </a:lnTo>
                    <a:lnTo>
                      <a:pt x="48" y="476"/>
                    </a:lnTo>
                    <a:lnTo>
                      <a:pt x="0" y="476"/>
                    </a:lnTo>
                    <a:lnTo>
                      <a:pt x="0" y="453"/>
                    </a:lnTo>
                    <a:lnTo>
                      <a:pt x="0" y="411"/>
                    </a:lnTo>
                    <a:lnTo>
                      <a:pt x="10" y="411"/>
                    </a:lnTo>
                    <a:lnTo>
                      <a:pt x="10" y="166"/>
                    </a:lnTo>
                    <a:lnTo>
                      <a:pt x="17" y="166"/>
                    </a:lnTo>
                    <a:lnTo>
                      <a:pt x="17" y="155"/>
                    </a:lnTo>
                    <a:lnTo>
                      <a:pt x="23" y="155"/>
                    </a:lnTo>
                    <a:lnTo>
                      <a:pt x="23" y="143"/>
                    </a:lnTo>
                    <a:lnTo>
                      <a:pt x="25" y="143"/>
                    </a:lnTo>
                    <a:lnTo>
                      <a:pt x="44" y="111"/>
                    </a:lnTo>
                    <a:lnTo>
                      <a:pt x="46" y="111"/>
                    </a:lnTo>
                    <a:lnTo>
                      <a:pt x="48" y="111"/>
                    </a:lnTo>
                    <a:lnTo>
                      <a:pt x="48" y="76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69" y="143"/>
                    </a:lnTo>
                    <a:lnTo>
                      <a:pt x="71" y="143"/>
                    </a:lnTo>
                    <a:lnTo>
                      <a:pt x="71" y="155"/>
                    </a:lnTo>
                    <a:lnTo>
                      <a:pt x="75" y="155"/>
                    </a:lnTo>
                    <a:lnTo>
                      <a:pt x="75" y="166"/>
                    </a:lnTo>
                    <a:lnTo>
                      <a:pt x="82" y="166"/>
                    </a:lnTo>
                    <a:lnTo>
                      <a:pt x="82" y="453"/>
                    </a:lnTo>
                    <a:lnTo>
                      <a:pt x="124" y="453"/>
                    </a:lnTo>
                    <a:lnTo>
                      <a:pt x="124" y="23"/>
                    </a:lnTo>
                    <a:lnTo>
                      <a:pt x="124" y="17"/>
                    </a:lnTo>
                    <a:lnTo>
                      <a:pt x="124" y="17"/>
                    </a:lnTo>
                    <a:lnTo>
                      <a:pt x="124" y="11"/>
                    </a:lnTo>
                    <a:lnTo>
                      <a:pt x="124" y="9"/>
                    </a:lnTo>
                    <a:lnTo>
                      <a:pt x="124" y="5"/>
                    </a:lnTo>
                    <a:lnTo>
                      <a:pt x="124" y="0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3" name="任意多边形 14">
                <a:extLst>
                  <a:ext uri="{FF2B5EF4-FFF2-40B4-BE49-F238E27FC236}">
                    <a16:creationId xmlns:a16="http://schemas.microsoft.com/office/drawing/2014/main" id="{458B304F-314B-B84F-A5CD-FC13E7E27346}"/>
                  </a:ext>
                </a:extLst>
              </p:cNvPr>
              <p:cNvSpPr/>
              <p:nvPr/>
            </p:nvSpPr>
            <p:spPr bwMode="auto">
              <a:xfrm>
                <a:off x="4383548" y="5622700"/>
                <a:ext cx="306789" cy="430687"/>
              </a:xfrm>
              <a:custGeom>
                <a:avLst/>
                <a:gdLst>
                  <a:gd name="T0" fmla="*/ 48 w 103"/>
                  <a:gd name="T1" fmla="*/ 112 h 145"/>
                  <a:gd name="T2" fmla="*/ 103 w 103"/>
                  <a:gd name="T3" fmla="*/ 112 h 145"/>
                  <a:gd name="T4" fmla="*/ 103 w 103"/>
                  <a:gd name="T5" fmla="*/ 145 h 145"/>
                  <a:gd name="T6" fmla="*/ 48 w 103"/>
                  <a:gd name="T7" fmla="*/ 145 h 145"/>
                  <a:gd name="T8" fmla="*/ 23 w 103"/>
                  <a:gd name="T9" fmla="*/ 145 h 145"/>
                  <a:gd name="T10" fmla="*/ 0 w 103"/>
                  <a:gd name="T11" fmla="*/ 145 h 145"/>
                  <a:gd name="T12" fmla="*/ 0 w 103"/>
                  <a:gd name="T13" fmla="*/ 11 h 145"/>
                  <a:gd name="T14" fmla="*/ 6 w 103"/>
                  <a:gd name="T15" fmla="*/ 11 h 145"/>
                  <a:gd name="T16" fmla="*/ 6 w 103"/>
                  <a:gd name="T17" fmla="*/ 0 h 145"/>
                  <a:gd name="T18" fmla="*/ 34 w 103"/>
                  <a:gd name="T19" fmla="*/ 0 h 145"/>
                  <a:gd name="T20" fmla="*/ 34 w 103"/>
                  <a:gd name="T21" fmla="*/ 11 h 145"/>
                  <a:gd name="T22" fmla="*/ 48 w 103"/>
                  <a:gd name="T23" fmla="*/ 11 h 145"/>
                  <a:gd name="T24" fmla="*/ 48 w 103"/>
                  <a:gd name="T25" fmla="*/ 112 h 145"/>
                  <a:gd name="T26" fmla="*/ 48 w 103"/>
                  <a:gd name="T27" fmla="*/ 1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45">
                    <a:moveTo>
                      <a:pt x="48" y="112"/>
                    </a:moveTo>
                    <a:lnTo>
                      <a:pt x="103" y="112"/>
                    </a:lnTo>
                    <a:lnTo>
                      <a:pt x="103" y="145"/>
                    </a:lnTo>
                    <a:lnTo>
                      <a:pt x="48" y="145"/>
                    </a:lnTo>
                    <a:lnTo>
                      <a:pt x="23" y="145"/>
                    </a:lnTo>
                    <a:lnTo>
                      <a:pt x="0" y="145"/>
                    </a:lnTo>
                    <a:lnTo>
                      <a:pt x="0" y="11"/>
                    </a:lnTo>
                    <a:lnTo>
                      <a:pt x="6" y="11"/>
                    </a:lnTo>
                    <a:lnTo>
                      <a:pt x="6" y="0"/>
                    </a:lnTo>
                    <a:lnTo>
                      <a:pt x="34" y="0"/>
                    </a:lnTo>
                    <a:lnTo>
                      <a:pt x="34" y="11"/>
                    </a:lnTo>
                    <a:lnTo>
                      <a:pt x="48" y="11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4" name="任意多边形 15">
                <a:extLst>
                  <a:ext uri="{FF2B5EF4-FFF2-40B4-BE49-F238E27FC236}">
                    <a16:creationId xmlns:a16="http://schemas.microsoft.com/office/drawing/2014/main" id="{4AD9F641-FA69-2C73-0669-0DB297D53A94}"/>
                  </a:ext>
                </a:extLst>
              </p:cNvPr>
              <p:cNvSpPr/>
              <p:nvPr/>
            </p:nvSpPr>
            <p:spPr bwMode="auto">
              <a:xfrm>
                <a:off x="4908627" y="5634500"/>
                <a:ext cx="365788" cy="418888"/>
              </a:xfrm>
              <a:custGeom>
                <a:avLst/>
                <a:gdLst>
                  <a:gd name="T0" fmla="*/ 0 w 124"/>
                  <a:gd name="T1" fmla="*/ 0 h 142"/>
                  <a:gd name="T2" fmla="*/ 124 w 124"/>
                  <a:gd name="T3" fmla="*/ 0 h 142"/>
                  <a:gd name="T4" fmla="*/ 124 w 124"/>
                  <a:gd name="T5" fmla="*/ 142 h 142"/>
                  <a:gd name="T6" fmla="*/ 0 w 124"/>
                  <a:gd name="T7" fmla="*/ 142 h 142"/>
                  <a:gd name="T8" fmla="*/ 0 w 124"/>
                  <a:gd name="T9" fmla="*/ 0 h 142"/>
                  <a:gd name="T10" fmla="*/ 0 w 124"/>
                  <a:gd name="T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42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42"/>
                    </a:lnTo>
                    <a:lnTo>
                      <a:pt x="0" y="14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5" name="任意多边形 16">
                <a:extLst>
                  <a:ext uri="{FF2B5EF4-FFF2-40B4-BE49-F238E27FC236}">
                    <a16:creationId xmlns:a16="http://schemas.microsoft.com/office/drawing/2014/main" id="{7C6226BD-F0BA-44B7-018E-FC4B783A1DC0}"/>
                  </a:ext>
                </a:extLst>
              </p:cNvPr>
              <p:cNvSpPr/>
              <p:nvPr/>
            </p:nvSpPr>
            <p:spPr bwMode="auto">
              <a:xfrm>
                <a:off x="5303915" y="5410309"/>
                <a:ext cx="873170" cy="643080"/>
              </a:xfrm>
              <a:custGeom>
                <a:avLst/>
                <a:gdLst>
                  <a:gd name="T0" fmla="*/ 84 w 296"/>
                  <a:gd name="T1" fmla="*/ 193 h 218"/>
                  <a:gd name="T2" fmla="*/ 94 w 296"/>
                  <a:gd name="T3" fmla="*/ 193 h 218"/>
                  <a:gd name="T4" fmla="*/ 94 w 296"/>
                  <a:gd name="T5" fmla="*/ 199 h 218"/>
                  <a:gd name="T6" fmla="*/ 113 w 296"/>
                  <a:gd name="T7" fmla="*/ 199 h 218"/>
                  <a:gd name="T8" fmla="*/ 113 w 296"/>
                  <a:gd name="T9" fmla="*/ 206 h 218"/>
                  <a:gd name="T10" fmla="*/ 160 w 296"/>
                  <a:gd name="T11" fmla="*/ 206 h 218"/>
                  <a:gd name="T12" fmla="*/ 160 w 296"/>
                  <a:gd name="T13" fmla="*/ 9 h 218"/>
                  <a:gd name="T14" fmla="*/ 178 w 296"/>
                  <a:gd name="T15" fmla="*/ 9 h 218"/>
                  <a:gd name="T16" fmla="*/ 178 w 296"/>
                  <a:gd name="T17" fmla="*/ 0 h 218"/>
                  <a:gd name="T18" fmla="*/ 218 w 296"/>
                  <a:gd name="T19" fmla="*/ 0 h 218"/>
                  <a:gd name="T20" fmla="*/ 218 w 296"/>
                  <a:gd name="T21" fmla="*/ 9 h 218"/>
                  <a:gd name="T22" fmla="*/ 231 w 296"/>
                  <a:gd name="T23" fmla="*/ 9 h 218"/>
                  <a:gd name="T24" fmla="*/ 231 w 296"/>
                  <a:gd name="T25" fmla="*/ 206 h 218"/>
                  <a:gd name="T26" fmla="*/ 245 w 296"/>
                  <a:gd name="T27" fmla="*/ 206 h 218"/>
                  <a:gd name="T28" fmla="*/ 245 w 296"/>
                  <a:gd name="T29" fmla="*/ 214 h 218"/>
                  <a:gd name="T30" fmla="*/ 296 w 296"/>
                  <a:gd name="T31" fmla="*/ 214 h 218"/>
                  <a:gd name="T32" fmla="*/ 296 w 296"/>
                  <a:gd name="T33" fmla="*/ 218 h 218"/>
                  <a:gd name="T34" fmla="*/ 245 w 296"/>
                  <a:gd name="T35" fmla="*/ 218 h 218"/>
                  <a:gd name="T36" fmla="*/ 231 w 296"/>
                  <a:gd name="T37" fmla="*/ 218 h 218"/>
                  <a:gd name="T38" fmla="*/ 160 w 296"/>
                  <a:gd name="T39" fmla="*/ 218 h 218"/>
                  <a:gd name="T40" fmla="*/ 130 w 296"/>
                  <a:gd name="T41" fmla="*/ 218 h 218"/>
                  <a:gd name="T42" fmla="*/ 84 w 296"/>
                  <a:gd name="T43" fmla="*/ 218 h 218"/>
                  <a:gd name="T44" fmla="*/ 80 w 296"/>
                  <a:gd name="T45" fmla="*/ 218 h 218"/>
                  <a:gd name="T46" fmla="*/ 50 w 296"/>
                  <a:gd name="T47" fmla="*/ 218 h 218"/>
                  <a:gd name="T48" fmla="*/ 0 w 296"/>
                  <a:gd name="T49" fmla="*/ 218 h 218"/>
                  <a:gd name="T50" fmla="*/ 0 w 296"/>
                  <a:gd name="T51" fmla="*/ 4 h 218"/>
                  <a:gd name="T52" fmla="*/ 50 w 296"/>
                  <a:gd name="T53" fmla="*/ 4 h 218"/>
                  <a:gd name="T54" fmla="*/ 50 w 296"/>
                  <a:gd name="T55" fmla="*/ 25 h 218"/>
                  <a:gd name="T56" fmla="*/ 84 w 296"/>
                  <a:gd name="T57" fmla="*/ 25 h 218"/>
                  <a:gd name="T58" fmla="*/ 84 w 296"/>
                  <a:gd name="T59" fmla="*/ 193 h 218"/>
                  <a:gd name="T60" fmla="*/ 84 w 296"/>
                  <a:gd name="T61" fmla="*/ 19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8">
                    <a:moveTo>
                      <a:pt x="84" y="193"/>
                    </a:moveTo>
                    <a:lnTo>
                      <a:pt x="94" y="193"/>
                    </a:lnTo>
                    <a:lnTo>
                      <a:pt x="94" y="199"/>
                    </a:lnTo>
                    <a:lnTo>
                      <a:pt x="113" y="199"/>
                    </a:lnTo>
                    <a:lnTo>
                      <a:pt x="113" y="206"/>
                    </a:lnTo>
                    <a:lnTo>
                      <a:pt x="160" y="206"/>
                    </a:lnTo>
                    <a:lnTo>
                      <a:pt x="160" y="9"/>
                    </a:lnTo>
                    <a:lnTo>
                      <a:pt x="178" y="9"/>
                    </a:lnTo>
                    <a:lnTo>
                      <a:pt x="178" y="0"/>
                    </a:lnTo>
                    <a:lnTo>
                      <a:pt x="218" y="0"/>
                    </a:lnTo>
                    <a:lnTo>
                      <a:pt x="218" y="9"/>
                    </a:lnTo>
                    <a:lnTo>
                      <a:pt x="231" y="9"/>
                    </a:lnTo>
                    <a:lnTo>
                      <a:pt x="231" y="206"/>
                    </a:lnTo>
                    <a:lnTo>
                      <a:pt x="245" y="206"/>
                    </a:lnTo>
                    <a:lnTo>
                      <a:pt x="245" y="214"/>
                    </a:lnTo>
                    <a:lnTo>
                      <a:pt x="296" y="214"/>
                    </a:lnTo>
                    <a:lnTo>
                      <a:pt x="296" y="218"/>
                    </a:lnTo>
                    <a:lnTo>
                      <a:pt x="245" y="218"/>
                    </a:lnTo>
                    <a:lnTo>
                      <a:pt x="231" y="218"/>
                    </a:lnTo>
                    <a:lnTo>
                      <a:pt x="160" y="218"/>
                    </a:lnTo>
                    <a:lnTo>
                      <a:pt x="130" y="218"/>
                    </a:lnTo>
                    <a:lnTo>
                      <a:pt x="84" y="218"/>
                    </a:lnTo>
                    <a:lnTo>
                      <a:pt x="80" y="218"/>
                    </a:lnTo>
                    <a:lnTo>
                      <a:pt x="50" y="218"/>
                    </a:lnTo>
                    <a:lnTo>
                      <a:pt x="0" y="218"/>
                    </a:lnTo>
                    <a:lnTo>
                      <a:pt x="0" y="4"/>
                    </a:lnTo>
                    <a:lnTo>
                      <a:pt x="50" y="4"/>
                    </a:lnTo>
                    <a:lnTo>
                      <a:pt x="50" y="25"/>
                    </a:lnTo>
                    <a:lnTo>
                      <a:pt x="84" y="25"/>
                    </a:lnTo>
                    <a:lnTo>
                      <a:pt x="84" y="193"/>
                    </a:lnTo>
                    <a:lnTo>
                      <a:pt x="84" y="19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6" name="任意多边形 17">
                <a:extLst>
                  <a:ext uri="{FF2B5EF4-FFF2-40B4-BE49-F238E27FC236}">
                    <a16:creationId xmlns:a16="http://schemas.microsoft.com/office/drawing/2014/main" id="{20F90D1C-8155-DDC8-8328-F6394725F618}"/>
                  </a:ext>
                </a:extLst>
              </p:cNvPr>
              <p:cNvSpPr/>
              <p:nvPr/>
            </p:nvSpPr>
            <p:spPr bwMode="auto">
              <a:xfrm>
                <a:off x="35399" y="5882292"/>
                <a:ext cx="377587" cy="171096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0 h 58"/>
                  <a:gd name="T4" fmla="*/ 129 w 129"/>
                  <a:gd name="T5" fmla="*/ 58 h 58"/>
                  <a:gd name="T6" fmla="*/ 0 w 129"/>
                  <a:gd name="T7" fmla="*/ 58 h 58"/>
                  <a:gd name="T8" fmla="*/ 0 w 129"/>
                  <a:gd name="T9" fmla="*/ 0 h 58"/>
                  <a:gd name="T10" fmla="*/ 0 w 129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0"/>
                    </a:lnTo>
                    <a:lnTo>
                      <a:pt x="129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7" name="任意多边形 18">
                <a:extLst>
                  <a:ext uri="{FF2B5EF4-FFF2-40B4-BE49-F238E27FC236}">
                    <a16:creationId xmlns:a16="http://schemas.microsoft.com/office/drawing/2014/main" id="{57C899CF-0FB6-D16F-C3F0-18405F57E39A}"/>
                  </a:ext>
                </a:extLst>
              </p:cNvPr>
              <p:cNvSpPr/>
              <p:nvPr/>
            </p:nvSpPr>
            <p:spPr bwMode="auto">
              <a:xfrm>
                <a:off x="2796502" y="4887064"/>
                <a:ext cx="595877" cy="1166323"/>
              </a:xfrm>
              <a:custGeom>
                <a:avLst/>
                <a:gdLst>
                  <a:gd name="T0" fmla="*/ 145 w 200"/>
                  <a:gd name="T1" fmla="*/ 446 h 538"/>
                  <a:gd name="T2" fmla="*/ 195 w 200"/>
                  <a:gd name="T3" fmla="*/ 446 h 538"/>
                  <a:gd name="T4" fmla="*/ 195 w 200"/>
                  <a:gd name="T5" fmla="*/ 456 h 538"/>
                  <a:gd name="T6" fmla="*/ 200 w 200"/>
                  <a:gd name="T7" fmla="*/ 456 h 538"/>
                  <a:gd name="T8" fmla="*/ 200 w 200"/>
                  <a:gd name="T9" fmla="*/ 538 h 538"/>
                  <a:gd name="T10" fmla="*/ 145 w 200"/>
                  <a:gd name="T11" fmla="*/ 538 h 538"/>
                  <a:gd name="T12" fmla="*/ 95 w 200"/>
                  <a:gd name="T13" fmla="*/ 538 h 538"/>
                  <a:gd name="T14" fmla="*/ 46 w 200"/>
                  <a:gd name="T15" fmla="*/ 538 h 538"/>
                  <a:gd name="T16" fmla="*/ 34 w 200"/>
                  <a:gd name="T17" fmla="*/ 538 h 538"/>
                  <a:gd name="T18" fmla="*/ 0 w 200"/>
                  <a:gd name="T19" fmla="*/ 538 h 538"/>
                  <a:gd name="T20" fmla="*/ 0 w 200"/>
                  <a:gd name="T21" fmla="*/ 482 h 538"/>
                  <a:gd name="T22" fmla="*/ 34 w 200"/>
                  <a:gd name="T23" fmla="*/ 482 h 538"/>
                  <a:gd name="T24" fmla="*/ 34 w 200"/>
                  <a:gd name="T25" fmla="*/ 287 h 538"/>
                  <a:gd name="T26" fmla="*/ 55 w 200"/>
                  <a:gd name="T27" fmla="*/ 287 h 538"/>
                  <a:gd name="T28" fmla="*/ 55 w 200"/>
                  <a:gd name="T29" fmla="*/ 152 h 538"/>
                  <a:gd name="T30" fmla="*/ 55 w 200"/>
                  <a:gd name="T31" fmla="*/ 146 h 538"/>
                  <a:gd name="T32" fmla="*/ 67 w 200"/>
                  <a:gd name="T33" fmla="*/ 146 h 538"/>
                  <a:gd name="T34" fmla="*/ 67 w 200"/>
                  <a:gd name="T35" fmla="*/ 64 h 538"/>
                  <a:gd name="T36" fmla="*/ 72 w 200"/>
                  <a:gd name="T37" fmla="*/ 64 h 538"/>
                  <a:gd name="T38" fmla="*/ 74 w 200"/>
                  <a:gd name="T39" fmla="*/ 31 h 538"/>
                  <a:gd name="T40" fmla="*/ 76 w 200"/>
                  <a:gd name="T41" fmla="*/ 64 h 538"/>
                  <a:gd name="T42" fmla="*/ 84 w 200"/>
                  <a:gd name="T43" fmla="*/ 64 h 538"/>
                  <a:gd name="T44" fmla="*/ 86 w 200"/>
                  <a:gd name="T45" fmla="*/ 0 h 538"/>
                  <a:gd name="T46" fmla="*/ 88 w 200"/>
                  <a:gd name="T47" fmla="*/ 64 h 538"/>
                  <a:gd name="T48" fmla="*/ 99 w 200"/>
                  <a:gd name="T49" fmla="*/ 64 h 538"/>
                  <a:gd name="T50" fmla="*/ 99 w 200"/>
                  <a:gd name="T51" fmla="*/ 64 h 538"/>
                  <a:gd name="T52" fmla="*/ 95 w 200"/>
                  <a:gd name="T53" fmla="*/ 64 h 538"/>
                  <a:gd name="T54" fmla="*/ 97 w 200"/>
                  <a:gd name="T55" fmla="*/ 23 h 538"/>
                  <a:gd name="T56" fmla="*/ 99 w 200"/>
                  <a:gd name="T57" fmla="*/ 60 h 538"/>
                  <a:gd name="T58" fmla="*/ 109 w 200"/>
                  <a:gd name="T59" fmla="*/ 60 h 538"/>
                  <a:gd name="T60" fmla="*/ 109 w 200"/>
                  <a:gd name="T61" fmla="*/ 52 h 538"/>
                  <a:gd name="T62" fmla="*/ 111 w 200"/>
                  <a:gd name="T63" fmla="*/ 64 h 538"/>
                  <a:gd name="T64" fmla="*/ 109 w 200"/>
                  <a:gd name="T65" fmla="*/ 64 h 538"/>
                  <a:gd name="T66" fmla="*/ 109 w 200"/>
                  <a:gd name="T67" fmla="*/ 64 h 538"/>
                  <a:gd name="T68" fmla="*/ 111 w 200"/>
                  <a:gd name="T69" fmla="*/ 64 h 538"/>
                  <a:gd name="T70" fmla="*/ 111 w 200"/>
                  <a:gd name="T71" fmla="*/ 146 h 538"/>
                  <a:gd name="T72" fmla="*/ 120 w 200"/>
                  <a:gd name="T73" fmla="*/ 146 h 538"/>
                  <a:gd name="T74" fmla="*/ 120 w 200"/>
                  <a:gd name="T75" fmla="*/ 152 h 538"/>
                  <a:gd name="T76" fmla="*/ 128 w 200"/>
                  <a:gd name="T77" fmla="*/ 152 h 538"/>
                  <a:gd name="T78" fmla="*/ 128 w 200"/>
                  <a:gd name="T79" fmla="*/ 287 h 538"/>
                  <a:gd name="T80" fmla="*/ 145 w 200"/>
                  <a:gd name="T81" fmla="*/ 287 h 538"/>
                  <a:gd name="T82" fmla="*/ 145 w 200"/>
                  <a:gd name="T83" fmla="*/ 446 h 538"/>
                  <a:gd name="T84" fmla="*/ 145 w 200"/>
                  <a:gd name="T85" fmla="*/ 44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0" h="538">
                    <a:moveTo>
                      <a:pt x="145" y="446"/>
                    </a:moveTo>
                    <a:lnTo>
                      <a:pt x="195" y="446"/>
                    </a:lnTo>
                    <a:lnTo>
                      <a:pt x="195" y="456"/>
                    </a:lnTo>
                    <a:lnTo>
                      <a:pt x="200" y="456"/>
                    </a:lnTo>
                    <a:lnTo>
                      <a:pt x="200" y="538"/>
                    </a:lnTo>
                    <a:lnTo>
                      <a:pt x="145" y="538"/>
                    </a:lnTo>
                    <a:lnTo>
                      <a:pt x="95" y="538"/>
                    </a:lnTo>
                    <a:lnTo>
                      <a:pt x="46" y="538"/>
                    </a:lnTo>
                    <a:lnTo>
                      <a:pt x="34" y="538"/>
                    </a:lnTo>
                    <a:lnTo>
                      <a:pt x="0" y="538"/>
                    </a:lnTo>
                    <a:lnTo>
                      <a:pt x="0" y="482"/>
                    </a:lnTo>
                    <a:lnTo>
                      <a:pt x="34" y="482"/>
                    </a:lnTo>
                    <a:lnTo>
                      <a:pt x="34" y="287"/>
                    </a:lnTo>
                    <a:lnTo>
                      <a:pt x="55" y="287"/>
                    </a:lnTo>
                    <a:lnTo>
                      <a:pt x="55" y="152"/>
                    </a:lnTo>
                    <a:lnTo>
                      <a:pt x="55" y="146"/>
                    </a:lnTo>
                    <a:lnTo>
                      <a:pt x="67" y="146"/>
                    </a:lnTo>
                    <a:lnTo>
                      <a:pt x="67" y="64"/>
                    </a:lnTo>
                    <a:lnTo>
                      <a:pt x="72" y="64"/>
                    </a:lnTo>
                    <a:lnTo>
                      <a:pt x="74" y="31"/>
                    </a:lnTo>
                    <a:lnTo>
                      <a:pt x="76" y="64"/>
                    </a:lnTo>
                    <a:lnTo>
                      <a:pt x="84" y="64"/>
                    </a:lnTo>
                    <a:lnTo>
                      <a:pt x="86" y="0"/>
                    </a:lnTo>
                    <a:lnTo>
                      <a:pt x="88" y="64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5" y="64"/>
                    </a:lnTo>
                    <a:lnTo>
                      <a:pt x="97" y="23"/>
                    </a:lnTo>
                    <a:lnTo>
                      <a:pt x="99" y="60"/>
                    </a:lnTo>
                    <a:lnTo>
                      <a:pt x="109" y="60"/>
                    </a:lnTo>
                    <a:lnTo>
                      <a:pt x="109" y="52"/>
                    </a:lnTo>
                    <a:lnTo>
                      <a:pt x="111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146"/>
                    </a:lnTo>
                    <a:lnTo>
                      <a:pt x="120" y="146"/>
                    </a:lnTo>
                    <a:lnTo>
                      <a:pt x="120" y="152"/>
                    </a:lnTo>
                    <a:lnTo>
                      <a:pt x="128" y="152"/>
                    </a:lnTo>
                    <a:lnTo>
                      <a:pt x="128" y="287"/>
                    </a:lnTo>
                    <a:lnTo>
                      <a:pt x="145" y="287"/>
                    </a:lnTo>
                    <a:lnTo>
                      <a:pt x="145" y="446"/>
                    </a:lnTo>
                    <a:lnTo>
                      <a:pt x="145" y="44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8" name="任意多边形 19">
                <a:extLst>
                  <a:ext uri="{FF2B5EF4-FFF2-40B4-BE49-F238E27FC236}">
                    <a16:creationId xmlns:a16="http://schemas.microsoft.com/office/drawing/2014/main" id="{88E752F0-D026-15C4-60F0-324615A6C3DB}"/>
                  </a:ext>
                </a:extLst>
              </p:cNvPr>
              <p:cNvSpPr/>
              <p:nvPr/>
            </p:nvSpPr>
            <p:spPr bwMode="auto">
              <a:xfrm>
                <a:off x="4708034" y="6006189"/>
                <a:ext cx="631276" cy="47199"/>
              </a:xfrm>
              <a:custGeom>
                <a:avLst/>
                <a:gdLst>
                  <a:gd name="T0" fmla="*/ 0 w 212"/>
                  <a:gd name="T1" fmla="*/ 0 h 15"/>
                  <a:gd name="T2" fmla="*/ 212 w 212"/>
                  <a:gd name="T3" fmla="*/ 0 h 15"/>
                  <a:gd name="T4" fmla="*/ 212 w 212"/>
                  <a:gd name="T5" fmla="*/ 15 h 15"/>
                  <a:gd name="T6" fmla="*/ 0 w 212"/>
                  <a:gd name="T7" fmla="*/ 15 h 15"/>
                  <a:gd name="T8" fmla="*/ 0 w 212"/>
                  <a:gd name="T9" fmla="*/ 0 h 15"/>
                  <a:gd name="T10" fmla="*/ 0 w 212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15">
                    <a:moveTo>
                      <a:pt x="0" y="0"/>
                    </a:moveTo>
                    <a:lnTo>
                      <a:pt x="212" y="0"/>
                    </a:lnTo>
                    <a:lnTo>
                      <a:pt x="212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9" name="任意多边形 20">
                <a:extLst>
                  <a:ext uri="{FF2B5EF4-FFF2-40B4-BE49-F238E27FC236}">
                    <a16:creationId xmlns:a16="http://schemas.microsoft.com/office/drawing/2014/main" id="{D3217079-4684-0F10-2357-3602686E162E}"/>
                  </a:ext>
                </a:extLst>
              </p:cNvPr>
              <p:cNvSpPr/>
              <p:nvPr/>
            </p:nvSpPr>
            <p:spPr bwMode="auto">
              <a:xfrm>
                <a:off x="6503219" y="4891127"/>
                <a:ext cx="306789" cy="1162261"/>
              </a:xfrm>
              <a:custGeom>
                <a:avLst/>
                <a:gdLst>
                  <a:gd name="T0" fmla="*/ 42 w 105"/>
                  <a:gd name="T1" fmla="*/ 17 h 394"/>
                  <a:gd name="T2" fmla="*/ 92 w 105"/>
                  <a:gd name="T3" fmla="*/ 0 h 394"/>
                  <a:gd name="T4" fmla="*/ 102 w 105"/>
                  <a:gd name="T5" fmla="*/ 0 h 394"/>
                  <a:gd name="T6" fmla="*/ 102 w 105"/>
                  <a:gd name="T7" fmla="*/ 29 h 394"/>
                  <a:gd name="T8" fmla="*/ 105 w 105"/>
                  <a:gd name="T9" fmla="*/ 29 h 394"/>
                  <a:gd name="T10" fmla="*/ 105 w 105"/>
                  <a:gd name="T11" fmla="*/ 122 h 394"/>
                  <a:gd name="T12" fmla="*/ 105 w 105"/>
                  <a:gd name="T13" fmla="*/ 155 h 394"/>
                  <a:gd name="T14" fmla="*/ 105 w 105"/>
                  <a:gd name="T15" fmla="*/ 205 h 394"/>
                  <a:gd name="T16" fmla="*/ 105 w 105"/>
                  <a:gd name="T17" fmla="*/ 218 h 394"/>
                  <a:gd name="T18" fmla="*/ 105 w 105"/>
                  <a:gd name="T19" fmla="*/ 298 h 394"/>
                  <a:gd name="T20" fmla="*/ 105 w 105"/>
                  <a:gd name="T21" fmla="*/ 331 h 394"/>
                  <a:gd name="T22" fmla="*/ 105 w 105"/>
                  <a:gd name="T23" fmla="*/ 394 h 394"/>
                  <a:gd name="T24" fmla="*/ 0 w 105"/>
                  <a:gd name="T25" fmla="*/ 394 h 394"/>
                  <a:gd name="T26" fmla="*/ 0 w 105"/>
                  <a:gd name="T27" fmla="*/ 218 h 394"/>
                  <a:gd name="T28" fmla="*/ 10 w 105"/>
                  <a:gd name="T29" fmla="*/ 218 h 394"/>
                  <a:gd name="T30" fmla="*/ 10 w 105"/>
                  <a:gd name="T31" fmla="*/ 155 h 394"/>
                  <a:gd name="T32" fmla="*/ 21 w 105"/>
                  <a:gd name="T33" fmla="*/ 155 h 394"/>
                  <a:gd name="T34" fmla="*/ 21 w 105"/>
                  <a:gd name="T35" fmla="*/ 122 h 394"/>
                  <a:gd name="T36" fmla="*/ 39 w 105"/>
                  <a:gd name="T37" fmla="*/ 122 h 394"/>
                  <a:gd name="T38" fmla="*/ 39 w 105"/>
                  <a:gd name="T39" fmla="*/ 29 h 394"/>
                  <a:gd name="T40" fmla="*/ 42 w 105"/>
                  <a:gd name="T41" fmla="*/ 29 h 394"/>
                  <a:gd name="T42" fmla="*/ 42 w 105"/>
                  <a:gd name="T43" fmla="*/ 17 h 394"/>
                  <a:gd name="T44" fmla="*/ 42 w 105"/>
                  <a:gd name="T45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" h="394">
                    <a:moveTo>
                      <a:pt x="42" y="17"/>
                    </a:moveTo>
                    <a:lnTo>
                      <a:pt x="92" y="0"/>
                    </a:lnTo>
                    <a:lnTo>
                      <a:pt x="102" y="0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122"/>
                    </a:lnTo>
                    <a:lnTo>
                      <a:pt x="105" y="155"/>
                    </a:lnTo>
                    <a:lnTo>
                      <a:pt x="105" y="205"/>
                    </a:lnTo>
                    <a:lnTo>
                      <a:pt x="105" y="218"/>
                    </a:lnTo>
                    <a:lnTo>
                      <a:pt x="105" y="298"/>
                    </a:lnTo>
                    <a:lnTo>
                      <a:pt x="105" y="331"/>
                    </a:lnTo>
                    <a:lnTo>
                      <a:pt x="105" y="394"/>
                    </a:lnTo>
                    <a:lnTo>
                      <a:pt x="0" y="394"/>
                    </a:lnTo>
                    <a:lnTo>
                      <a:pt x="0" y="218"/>
                    </a:lnTo>
                    <a:lnTo>
                      <a:pt x="10" y="218"/>
                    </a:lnTo>
                    <a:lnTo>
                      <a:pt x="10" y="155"/>
                    </a:lnTo>
                    <a:lnTo>
                      <a:pt x="21" y="155"/>
                    </a:lnTo>
                    <a:lnTo>
                      <a:pt x="21" y="122"/>
                    </a:lnTo>
                    <a:lnTo>
                      <a:pt x="39" y="122"/>
                    </a:lnTo>
                    <a:lnTo>
                      <a:pt x="39" y="29"/>
                    </a:lnTo>
                    <a:lnTo>
                      <a:pt x="42" y="29"/>
                    </a:lnTo>
                    <a:lnTo>
                      <a:pt x="42" y="17"/>
                    </a:lnTo>
                    <a:lnTo>
                      <a:pt x="42" y="1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0" name="任意多边形 21">
                <a:extLst>
                  <a:ext uri="{FF2B5EF4-FFF2-40B4-BE49-F238E27FC236}">
                    <a16:creationId xmlns:a16="http://schemas.microsoft.com/office/drawing/2014/main" id="{E6902FBA-17E0-C172-81B2-A02B154E038F}"/>
                  </a:ext>
                </a:extLst>
              </p:cNvPr>
              <p:cNvSpPr/>
              <p:nvPr/>
            </p:nvSpPr>
            <p:spPr bwMode="auto">
              <a:xfrm>
                <a:off x="6981101" y="5251015"/>
                <a:ext cx="1103260" cy="802372"/>
              </a:xfrm>
              <a:custGeom>
                <a:avLst/>
                <a:gdLst>
                  <a:gd name="T0" fmla="*/ 109 w 375"/>
                  <a:gd name="T1" fmla="*/ 163 h 272"/>
                  <a:gd name="T2" fmla="*/ 138 w 375"/>
                  <a:gd name="T3" fmla="*/ 151 h 272"/>
                  <a:gd name="T4" fmla="*/ 145 w 375"/>
                  <a:gd name="T5" fmla="*/ 140 h 272"/>
                  <a:gd name="T6" fmla="*/ 147 w 375"/>
                  <a:gd name="T7" fmla="*/ 140 h 272"/>
                  <a:gd name="T8" fmla="*/ 155 w 375"/>
                  <a:gd name="T9" fmla="*/ 151 h 272"/>
                  <a:gd name="T10" fmla="*/ 183 w 375"/>
                  <a:gd name="T11" fmla="*/ 163 h 272"/>
                  <a:gd name="T12" fmla="*/ 183 w 375"/>
                  <a:gd name="T13" fmla="*/ 169 h 272"/>
                  <a:gd name="T14" fmla="*/ 178 w 375"/>
                  <a:gd name="T15" fmla="*/ 169 h 272"/>
                  <a:gd name="T16" fmla="*/ 178 w 375"/>
                  <a:gd name="T17" fmla="*/ 190 h 272"/>
                  <a:gd name="T18" fmla="*/ 358 w 375"/>
                  <a:gd name="T19" fmla="*/ 190 h 272"/>
                  <a:gd name="T20" fmla="*/ 358 w 375"/>
                  <a:gd name="T21" fmla="*/ 199 h 272"/>
                  <a:gd name="T22" fmla="*/ 375 w 375"/>
                  <a:gd name="T23" fmla="*/ 199 h 272"/>
                  <a:gd name="T24" fmla="*/ 375 w 375"/>
                  <a:gd name="T25" fmla="*/ 272 h 272"/>
                  <a:gd name="T26" fmla="*/ 0 w 375"/>
                  <a:gd name="T27" fmla="*/ 272 h 272"/>
                  <a:gd name="T28" fmla="*/ 0 w 375"/>
                  <a:gd name="T29" fmla="*/ 199 h 272"/>
                  <a:gd name="T30" fmla="*/ 17 w 375"/>
                  <a:gd name="T31" fmla="*/ 199 h 272"/>
                  <a:gd name="T32" fmla="*/ 17 w 375"/>
                  <a:gd name="T33" fmla="*/ 190 h 272"/>
                  <a:gd name="T34" fmla="*/ 27 w 375"/>
                  <a:gd name="T35" fmla="*/ 190 h 272"/>
                  <a:gd name="T36" fmla="*/ 27 w 375"/>
                  <a:gd name="T37" fmla="*/ 71 h 272"/>
                  <a:gd name="T38" fmla="*/ 30 w 375"/>
                  <a:gd name="T39" fmla="*/ 71 h 272"/>
                  <a:gd name="T40" fmla="*/ 30 w 375"/>
                  <a:gd name="T41" fmla="*/ 50 h 272"/>
                  <a:gd name="T42" fmla="*/ 34 w 375"/>
                  <a:gd name="T43" fmla="*/ 50 h 272"/>
                  <a:gd name="T44" fmla="*/ 34 w 375"/>
                  <a:gd name="T45" fmla="*/ 27 h 272"/>
                  <a:gd name="T46" fmla="*/ 38 w 375"/>
                  <a:gd name="T47" fmla="*/ 27 h 272"/>
                  <a:gd name="T48" fmla="*/ 38 w 375"/>
                  <a:gd name="T49" fmla="*/ 18 h 272"/>
                  <a:gd name="T50" fmla="*/ 42 w 375"/>
                  <a:gd name="T51" fmla="*/ 18 h 272"/>
                  <a:gd name="T52" fmla="*/ 51 w 375"/>
                  <a:gd name="T53" fmla="*/ 0 h 272"/>
                  <a:gd name="T54" fmla="*/ 55 w 375"/>
                  <a:gd name="T55" fmla="*/ 0 h 272"/>
                  <a:gd name="T56" fmla="*/ 65 w 375"/>
                  <a:gd name="T57" fmla="*/ 18 h 272"/>
                  <a:gd name="T58" fmla="*/ 69 w 375"/>
                  <a:gd name="T59" fmla="*/ 18 h 272"/>
                  <a:gd name="T60" fmla="*/ 69 w 375"/>
                  <a:gd name="T61" fmla="*/ 27 h 272"/>
                  <a:gd name="T62" fmla="*/ 73 w 375"/>
                  <a:gd name="T63" fmla="*/ 27 h 272"/>
                  <a:gd name="T64" fmla="*/ 73 w 375"/>
                  <a:gd name="T65" fmla="*/ 50 h 272"/>
                  <a:gd name="T66" fmla="*/ 76 w 375"/>
                  <a:gd name="T67" fmla="*/ 50 h 272"/>
                  <a:gd name="T68" fmla="*/ 76 w 375"/>
                  <a:gd name="T69" fmla="*/ 71 h 272"/>
                  <a:gd name="T70" fmla="*/ 80 w 375"/>
                  <a:gd name="T71" fmla="*/ 71 h 272"/>
                  <a:gd name="T72" fmla="*/ 80 w 375"/>
                  <a:gd name="T73" fmla="*/ 190 h 272"/>
                  <a:gd name="T74" fmla="*/ 115 w 375"/>
                  <a:gd name="T75" fmla="*/ 190 h 272"/>
                  <a:gd name="T76" fmla="*/ 115 w 375"/>
                  <a:gd name="T77" fmla="*/ 169 h 272"/>
                  <a:gd name="T78" fmla="*/ 109 w 375"/>
                  <a:gd name="T79" fmla="*/ 169 h 272"/>
                  <a:gd name="T80" fmla="*/ 109 w 375"/>
                  <a:gd name="T81" fmla="*/ 163 h 272"/>
                  <a:gd name="T82" fmla="*/ 109 w 375"/>
                  <a:gd name="T83" fmla="*/ 1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5" h="272">
                    <a:moveTo>
                      <a:pt x="109" y="163"/>
                    </a:moveTo>
                    <a:lnTo>
                      <a:pt x="138" y="151"/>
                    </a:lnTo>
                    <a:lnTo>
                      <a:pt x="145" y="140"/>
                    </a:lnTo>
                    <a:lnTo>
                      <a:pt x="147" y="140"/>
                    </a:lnTo>
                    <a:lnTo>
                      <a:pt x="155" y="151"/>
                    </a:lnTo>
                    <a:lnTo>
                      <a:pt x="183" y="163"/>
                    </a:lnTo>
                    <a:lnTo>
                      <a:pt x="183" y="169"/>
                    </a:lnTo>
                    <a:lnTo>
                      <a:pt x="178" y="169"/>
                    </a:lnTo>
                    <a:lnTo>
                      <a:pt x="178" y="190"/>
                    </a:lnTo>
                    <a:lnTo>
                      <a:pt x="358" y="190"/>
                    </a:lnTo>
                    <a:lnTo>
                      <a:pt x="358" y="199"/>
                    </a:lnTo>
                    <a:lnTo>
                      <a:pt x="375" y="199"/>
                    </a:lnTo>
                    <a:lnTo>
                      <a:pt x="375" y="272"/>
                    </a:lnTo>
                    <a:lnTo>
                      <a:pt x="0" y="272"/>
                    </a:lnTo>
                    <a:lnTo>
                      <a:pt x="0" y="199"/>
                    </a:lnTo>
                    <a:lnTo>
                      <a:pt x="17" y="199"/>
                    </a:lnTo>
                    <a:lnTo>
                      <a:pt x="17" y="190"/>
                    </a:lnTo>
                    <a:lnTo>
                      <a:pt x="27" y="190"/>
                    </a:lnTo>
                    <a:lnTo>
                      <a:pt x="27" y="71"/>
                    </a:lnTo>
                    <a:lnTo>
                      <a:pt x="30" y="71"/>
                    </a:lnTo>
                    <a:lnTo>
                      <a:pt x="30" y="50"/>
                    </a:lnTo>
                    <a:lnTo>
                      <a:pt x="34" y="50"/>
                    </a:lnTo>
                    <a:lnTo>
                      <a:pt x="34" y="27"/>
                    </a:lnTo>
                    <a:lnTo>
                      <a:pt x="38" y="27"/>
                    </a:lnTo>
                    <a:lnTo>
                      <a:pt x="38" y="18"/>
                    </a:lnTo>
                    <a:lnTo>
                      <a:pt x="42" y="18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18"/>
                    </a:lnTo>
                    <a:lnTo>
                      <a:pt x="69" y="18"/>
                    </a:lnTo>
                    <a:lnTo>
                      <a:pt x="69" y="27"/>
                    </a:lnTo>
                    <a:lnTo>
                      <a:pt x="73" y="27"/>
                    </a:lnTo>
                    <a:lnTo>
                      <a:pt x="73" y="50"/>
                    </a:lnTo>
                    <a:lnTo>
                      <a:pt x="76" y="50"/>
                    </a:lnTo>
                    <a:lnTo>
                      <a:pt x="76" y="71"/>
                    </a:lnTo>
                    <a:lnTo>
                      <a:pt x="80" y="71"/>
                    </a:lnTo>
                    <a:lnTo>
                      <a:pt x="80" y="190"/>
                    </a:lnTo>
                    <a:lnTo>
                      <a:pt x="115" y="190"/>
                    </a:lnTo>
                    <a:lnTo>
                      <a:pt x="115" y="169"/>
                    </a:lnTo>
                    <a:lnTo>
                      <a:pt x="109" y="169"/>
                    </a:lnTo>
                    <a:lnTo>
                      <a:pt x="109" y="163"/>
                    </a:lnTo>
                    <a:lnTo>
                      <a:pt x="109" y="16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1" name="任意多边形 22">
                <a:extLst>
                  <a:ext uri="{FF2B5EF4-FFF2-40B4-BE49-F238E27FC236}">
                    <a16:creationId xmlns:a16="http://schemas.microsoft.com/office/drawing/2014/main" id="{D2325AE1-B4AC-7C6A-906E-44CE6906A000}"/>
                  </a:ext>
                </a:extLst>
              </p:cNvPr>
              <p:cNvSpPr/>
              <p:nvPr/>
            </p:nvSpPr>
            <p:spPr bwMode="auto">
              <a:xfrm>
                <a:off x="8113861" y="5852794"/>
                <a:ext cx="106196" cy="200593"/>
              </a:xfrm>
              <a:custGeom>
                <a:avLst/>
                <a:gdLst>
                  <a:gd name="T0" fmla="*/ 0 w 37"/>
                  <a:gd name="T1" fmla="*/ 0 h 67"/>
                  <a:gd name="T2" fmla="*/ 37 w 37"/>
                  <a:gd name="T3" fmla="*/ 0 h 67"/>
                  <a:gd name="T4" fmla="*/ 37 w 37"/>
                  <a:gd name="T5" fmla="*/ 67 h 67"/>
                  <a:gd name="T6" fmla="*/ 0 w 37"/>
                  <a:gd name="T7" fmla="*/ 67 h 67"/>
                  <a:gd name="T8" fmla="*/ 0 w 37"/>
                  <a:gd name="T9" fmla="*/ 0 h 67"/>
                  <a:gd name="T10" fmla="*/ 0 w 3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7">
                    <a:moveTo>
                      <a:pt x="0" y="0"/>
                    </a:moveTo>
                    <a:lnTo>
                      <a:pt x="37" y="0"/>
                    </a:lnTo>
                    <a:lnTo>
                      <a:pt x="3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2" name="任意多边形 23">
                <a:extLst>
                  <a:ext uri="{FF2B5EF4-FFF2-40B4-BE49-F238E27FC236}">
                    <a16:creationId xmlns:a16="http://schemas.microsoft.com/office/drawing/2014/main" id="{0A0A5E88-5971-8E12-D408-17A781867D0A}"/>
                  </a:ext>
                </a:extLst>
              </p:cNvPr>
              <p:cNvSpPr/>
              <p:nvPr/>
            </p:nvSpPr>
            <p:spPr bwMode="auto">
              <a:xfrm>
                <a:off x="8190561" y="5905891"/>
                <a:ext cx="318589" cy="147496"/>
              </a:xfrm>
              <a:custGeom>
                <a:avLst/>
                <a:gdLst>
                  <a:gd name="T0" fmla="*/ 63 w 109"/>
                  <a:gd name="T1" fmla="*/ 0 h 50"/>
                  <a:gd name="T2" fmla="*/ 109 w 109"/>
                  <a:gd name="T3" fmla="*/ 0 h 50"/>
                  <a:gd name="T4" fmla="*/ 109 w 109"/>
                  <a:gd name="T5" fmla="*/ 25 h 50"/>
                  <a:gd name="T6" fmla="*/ 109 w 109"/>
                  <a:gd name="T7" fmla="*/ 50 h 50"/>
                  <a:gd name="T8" fmla="*/ 63 w 109"/>
                  <a:gd name="T9" fmla="*/ 50 h 50"/>
                  <a:gd name="T10" fmla="*/ 0 w 109"/>
                  <a:gd name="T11" fmla="*/ 50 h 50"/>
                  <a:gd name="T12" fmla="*/ 0 w 109"/>
                  <a:gd name="T13" fmla="*/ 25 h 50"/>
                  <a:gd name="T14" fmla="*/ 63 w 109"/>
                  <a:gd name="T15" fmla="*/ 25 h 50"/>
                  <a:gd name="T16" fmla="*/ 63 w 109"/>
                  <a:gd name="T17" fmla="*/ 0 h 50"/>
                  <a:gd name="T18" fmla="*/ 63 w 10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50">
                    <a:moveTo>
                      <a:pt x="63" y="0"/>
                    </a:moveTo>
                    <a:lnTo>
                      <a:pt x="109" y="0"/>
                    </a:lnTo>
                    <a:lnTo>
                      <a:pt x="109" y="25"/>
                    </a:lnTo>
                    <a:lnTo>
                      <a:pt x="109" y="50"/>
                    </a:lnTo>
                    <a:lnTo>
                      <a:pt x="63" y="50"/>
                    </a:lnTo>
                    <a:lnTo>
                      <a:pt x="0" y="50"/>
                    </a:lnTo>
                    <a:lnTo>
                      <a:pt x="0" y="25"/>
                    </a:lnTo>
                    <a:lnTo>
                      <a:pt x="63" y="25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3" name="任意多边形 24">
                <a:extLst>
                  <a:ext uri="{FF2B5EF4-FFF2-40B4-BE49-F238E27FC236}">
                    <a16:creationId xmlns:a16="http://schemas.microsoft.com/office/drawing/2014/main" id="{DA005174-46FF-0296-A0C6-CB74EB3C40A4}"/>
                  </a:ext>
                </a:extLst>
              </p:cNvPr>
              <p:cNvSpPr/>
              <p:nvPr/>
            </p:nvSpPr>
            <p:spPr bwMode="auto">
              <a:xfrm>
                <a:off x="8420651" y="5522406"/>
                <a:ext cx="277288" cy="530981"/>
              </a:xfrm>
              <a:custGeom>
                <a:avLst/>
                <a:gdLst>
                  <a:gd name="T0" fmla="*/ 30 w 93"/>
                  <a:gd name="T1" fmla="*/ 27 h 180"/>
                  <a:gd name="T2" fmla="*/ 44 w 93"/>
                  <a:gd name="T3" fmla="*/ 0 h 180"/>
                  <a:gd name="T4" fmla="*/ 49 w 93"/>
                  <a:gd name="T5" fmla="*/ 0 h 180"/>
                  <a:gd name="T6" fmla="*/ 63 w 93"/>
                  <a:gd name="T7" fmla="*/ 27 h 180"/>
                  <a:gd name="T8" fmla="*/ 68 w 93"/>
                  <a:gd name="T9" fmla="*/ 27 h 180"/>
                  <a:gd name="T10" fmla="*/ 68 w 93"/>
                  <a:gd name="T11" fmla="*/ 59 h 180"/>
                  <a:gd name="T12" fmla="*/ 93 w 93"/>
                  <a:gd name="T13" fmla="*/ 59 h 180"/>
                  <a:gd name="T14" fmla="*/ 93 w 93"/>
                  <a:gd name="T15" fmla="*/ 180 h 180"/>
                  <a:gd name="T16" fmla="*/ 0 w 93"/>
                  <a:gd name="T17" fmla="*/ 180 h 180"/>
                  <a:gd name="T18" fmla="*/ 0 w 93"/>
                  <a:gd name="T19" fmla="*/ 59 h 180"/>
                  <a:gd name="T20" fmla="*/ 24 w 93"/>
                  <a:gd name="T21" fmla="*/ 59 h 180"/>
                  <a:gd name="T22" fmla="*/ 24 w 93"/>
                  <a:gd name="T23" fmla="*/ 27 h 180"/>
                  <a:gd name="T24" fmla="*/ 30 w 93"/>
                  <a:gd name="T25" fmla="*/ 27 h 180"/>
                  <a:gd name="T26" fmla="*/ 30 w 93"/>
                  <a:gd name="T27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180">
                    <a:moveTo>
                      <a:pt x="30" y="27"/>
                    </a:moveTo>
                    <a:lnTo>
                      <a:pt x="44" y="0"/>
                    </a:lnTo>
                    <a:lnTo>
                      <a:pt x="49" y="0"/>
                    </a:lnTo>
                    <a:lnTo>
                      <a:pt x="63" y="27"/>
                    </a:lnTo>
                    <a:lnTo>
                      <a:pt x="68" y="27"/>
                    </a:lnTo>
                    <a:lnTo>
                      <a:pt x="68" y="59"/>
                    </a:lnTo>
                    <a:lnTo>
                      <a:pt x="93" y="59"/>
                    </a:lnTo>
                    <a:lnTo>
                      <a:pt x="93" y="180"/>
                    </a:lnTo>
                    <a:lnTo>
                      <a:pt x="0" y="180"/>
                    </a:lnTo>
                    <a:lnTo>
                      <a:pt x="0" y="59"/>
                    </a:lnTo>
                    <a:lnTo>
                      <a:pt x="24" y="59"/>
                    </a:lnTo>
                    <a:lnTo>
                      <a:pt x="24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4" name="任意多边形 25">
                <a:extLst>
                  <a:ext uri="{FF2B5EF4-FFF2-40B4-BE49-F238E27FC236}">
                    <a16:creationId xmlns:a16="http://schemas.microsoft.com/office/drawing/2014/main" id="{FBEC5E95-213F-6B20-7A64-EE458B900744}"/>
                  </a:ext>
                </a:extLst>
              </p:cNvPr>
              <p:cNvSpPr/>
              <p:nvPr/>
            </p:nvSpPr>
            <p:spPr bwMode="auto">
              <a:xfrm>
                <a:off x="8733341" y="5882292"/>
                <a:ext cx="117995" cy="171096"/>
              </a:xfrm>
              <a:custGeom>
                <a:avLst/>
                <a:gdLst>
                  <a:gd name="T0" fmla="*/ 0 w 40"/>
                  <a:gd name="T1" fmla="*/ 0 h 58"/>
                  <a:gd name="T2" fmla="*/ 40 w 40"/>
                  <a:gd name="T3" fmla="*/ 0 h 58"/>
                  <a:gd name="T4" fmla="*/ 40 w 40"/>
                  <a:gd name="T5" fmla="*/ 58 h 58"/>
                  <a:gd name="T6" fmla="*/ 0 w 40"/>
                  <a:gd name="T7" fmla="*/ 58 h 58"/>
                  <a:gd name="T8" fmla="*/ 0 w 40"/>
                  <a:gd name="T9" fmla="*/ 0 h 58"/>
                  <a:gd name="T10" fmla="*/ 0 w 40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8">
                    <a:moveTo>
                      <a:pt x="0" y="0"/>
                    </a:moveTo>
                    <a:lnTo>
                      <a:pt x="40" y="0"/>
                    </a:lnTo>
                    <a:lnTo>
                      <a:pt x="40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5" name="任意多边形 26">
                <a:extLst>
                  <a:ext uri="{FF2B5EF4-FFF2-40B4-BE49-F238E27FC236}">
                    <a16:creationId xmlns:a16="http://schemas.microsoft.com/office/drawing/2014/main" id="{42C5BFEA-4F08-EE9F-B884-6643648F4016}"/>
                  </a:ext>
                </a:extLst>
              </p:cNvPr>
              <p:cNvSpPr/>
              <p:nvPr/>
            </p:nvSpPr>
            <p:spPr bwMode="auto">
              <a:xfrm>
                <a:off x="8869035" y="5823294"/>
                <a:ext cx="112094" cy="230094"/>
              </a:xfrm>
              <a:custGeom>
                <a:avLst/>
                <a:gdLst>
                  <a:gd name="T0" fmla="*/ 0 w 38"/>
                  <a:gd name="T1" fmla="*/ 0 h 79"/>
                  <a:gd name="T2" fmla="*/ 38 w 38"/>
                  <a:gd name="T3" fmla="*/ 0 h 79"/>
                  <a:gd name="T4" fmla="*/ 38 w 38"/>
                  <a:gd name="T5" fmla="*/ 79 h 79"/>
                  <a:gd name="T6" fmla="*/ 0 w 38"/>
                  <a:gd name="T7" fmla="*/ 79 h 79"/>
                  <a:gd name="T8" fmla="*/ 0 w 38"/>
                  <a:gd name="T9" fmla="*/ 0 h 79"/>
                  <a:gd name="T10" fmla="*/ 0 w 38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79">
                    <a:moveTo>
                      <a:pt x="0" y="0"/>
                    </a:moveTo>
                    <a:lnTo>
                      <a:pt x="38" y="0"/>
                    </a:lnTo>
                    <a:lnTo>
                      <a:pt x="38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6" name="任意多边形 27">
                <a:extLst>
                  <a:ext uri="{FF2B5EF4-FFF2-40B4-BE49-F238E27FC236}">
                    <a16:creationId xmlns:a16="http://schemas.microsoft.com/office/drawing/2014/main" id="{9AC8EC8A-7D6F-BC6E-6E2E-4DB58A87AD51}"/>
                  </a:ext>
                </a:extLst>
              </p:cNvPr>
              <p:cNvSpPr/>
              <p:nvPr/>
            </p:nvSpPr>
            <p:spPr bwMode="auto">
              <a:xfrm>
                <a:off x="6107932" y="5882292"/>
                <a:ext cx="377587" cy="171096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0 h 58"/>
                  <a:gd name="T4" fmla="*/ 129 w 129"/>
                  <a:gd name="T5" fmla="*/ 58 h 58"/>
                  <a:gd name="T6" fmla="*/ 0 w 129"/>
                  <a:gd name="T7" fmla="*/ 58 h 58"/>
                  <a:gd name="T8" fmla="*/ 0 w 129"/>
                  <a:gd name="T9" fmla="*/ 0 h 58"/>
                  <a:gd name="T10" fmla="*/ 0 w 129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0"/>
                    </a:lnTo>
                    <a:lnTo>
                      <a:pt x="129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7" name="任意多边形 28">
                <a:extLst>
                  <a:ext uri="{FF2B5EF4-FFF2-40B4-BE49-F238E27FC236}">
                    <a16:creationId xmlns:a16="http://schemas.microsoft.com/office/drawing/2014/main" id="{3FAFAC51-08FA-0F00-C6BA-663B99F86725}"/>
                  </a:ext>
                </a:extLst>
              </p:cNvPr>
              <p:cNvSpPr/>
              <p:nvPr/>
            </p:nvSpPr>
            <p:spPr bwMode="auto">
              <a:xfrm>
                <a:off x="8454305" y="4466341"/>
                <a:ext cx="595877" cy="1587046"/>
              </a:xfrm>
              <a:custGeom>
                <a:avLst/>
                <a:gdLst>
                  <a:gd name="T0" fmla="*/ 145 w 200"/>
                  <a:gd name="T1" fmla="*/ 446 h 538"/>
                  <a:gd name="T2" fmla="*/ 195 w 200"/>
                  <a:gd name="T3" fmla="*/ 446 h 538"/>
                  <a:gd name="T4" fmla="*/ 195 w 200"/>
                  <a:gd name="T5" fmla="*/ 456 h 538"/>
                  <a:gd name="T6" fmla="*/ 200 w 200"/>
                  <a:gd name="T7" fmla="*/ 456 h 538"/>
                  <a:gd name="T8" fmla="*/ 200 w 200"/>
                  <a:gd name="T9" fmla="*/ 538 h 538"/>
                  <a:gd name="T10" fmla="*/ 145 w 200"/>
                  <a:gd name="T11" fmla="*/ 538 h 538"/>
                  <a:gd name="T12" fmla="*/ 95 w 200"/>
                  <a:gd name="T13" fmla="*/ 538 h 538"/>
                  <a:gd name="T14" fmla="*/ 46 w 200"/>
                  <a:gd name="T15" fmla="*/ 538 h 538"/>
                  <a:gd name="T16" fmla="*/ 34 w 200"/>
                  <a:gd name="T17" fmla="*/ 538 h 538"/>
                  <a:gd name="T18" fmla="*/ 0 w 200"/>
                  <a:gd name="T19" fmla="*/ 538 h 538"/>
                  <a:gd name="T20" fmla="*/ 0 w 200"/>
                  <a:gd name="T21" fmla="*/ 482 h 538"/>
                  <a:gd name="T22" fmla="*/ 34 w 200"/>
                  <a:gd name="T23" fmla="*/ 482 h 538"/>
                  <a:gd name="T24" fmla="*/ 34 w 200"/>
                  <a:gd name="T25" fmla="*/ 287 h 538"/>
                  <a:gd name="T26" fmla="*/ 55 w 200"/>
                  <a:gd name="T27" fmla="*/ 287 h 538"/>
                  <a:gd name="T28" fmla="*/ 55 w 200"/>
                  <a:gd name="T29" fmla="*/ 152 h 538"/>
                  <a:gd name="T30" fmla="*/ 55 w 200"/>
                  <a:gd name="T31" fmla="*/ 146 h 538"/>
                  <a:gd name="T32" fmla="*/ 67 w 200"/>
                  <a:gd name="T33" fmla="*/ 146 h 538"/>
                  <a:gd name="T34" fmla="*/ 67 w 200"/>
                  <a:gd name="T35" fmla="*/ 64 h 538"/>
                  <a:gd name="T36" fmla="*/ 72 w 200"/>
                  <a:gd name="T37" fmla="*/ 64 h 538"/>
                  <a:gd name="T38" fmla="*/ 74 w 200"/>
                  <a:gd name="T39" fmla="*/ 31 h 538"/>
                  <a:gd name="T40" fmla="*/ 76 w 200"/>
                  <a:gd name="T41" fmla="*/ 64 h 538"/>
                  <a:gd name="T42" fmla="*/ 84 w 200"/>
                  <a:gd name="T43" fmla="*/ 64 h 538"/>
                  <a:gd name="T44" fmla="*/ 86 w 200"/>
                  <a:gd name="T45" fmla="*/ 0 h 538"/>
                  <a:gd name="T46" fmla="*/ 88 w 200"/>
                  <a:gd name="T47" fmla="*/ 64 h 538"/>
                  <a:gd name="T48" fmla="*/ 99 w 200"/>
                  <a:gd name="T49" fmla="*/ 64 h 538"/>
                  <a:gd name="T50" fmla="*/ 99 w 200"/>
                  <a:gd name="T51" fmla="*/ 64 h 538"/>
                  <a:gd name="T52" fmla="*/ 95 w 200"/>
                  <a:gd name="T53" fmla="*/ 64 h 538"/>
                  <a:gd name="T54" fmla="*/ 97 w 200"/>
                  <a:gd name="T55" fmla="*/ 23 h 538"/>
                  <a:gd name="T56" fmla="*/ 99 w 200"/>
                  <a:gd name="T57" fmla="*/ 60 h 538"/>
                  <a:gd name="T58" fmla="*/ 109 w 200"/>
                  <a:gd name="T59" fmla="*/ 60 h 538"/>
                  <a:gd name="T60" fmla="*/ 109 w 200"/>
                  <a:gd name="T61" fmla="*/ 52 h 538"/>
                  <a:gd name="T62" fmla="*/ 111 w 200"/>
                  <a:gd name="T63" fmla="*/ 64 h 538"/>
                  <a:gd name="T64" fmla="*/ 109 w 200"/>
                  <a:gd name="T65" fmla="*/ 64 h 538"/>
                  <a:gd name="T66" fmla="*/ 109 w 200"/>
                  <a:gd name="T67" fmla="*/ 64 h 538"/>
                  <a:gd name="T68" fmla="*/ 111 w 200"/>
                  <a:gd name="T69" fmla="*/ 64 h 538"/>
                  <a:gd name="T70" fmla="*/ 111 w 200"/>
                  <a:gd name="T71" fmla="*/ 146 h 538"/>
                  <a:gd name="T72" fmla="*/ 120 w 200"/>
                  <a:gd name="T73" fmla="*/ 146 h 538"/>
                  <a:gd name="T74" fmla="*/ 120 w 200"/>
                  <a:gd name="T75" fmla="*/ 152 h 538"/>
                  <a:gd name="T76" fmla="*/ 128 w 200"/>
                  <a:gd name="T77" fmla="*/ 152 h 538"/>
                  <a:gd name="T78" fmla="*/ 128 w 200"/>
                  <a:gd name="T79" fmla="*/ 287 h 538"/>
                  <a:gd name="T80" fmla="*/ 145 w 200"/>
                  <a:gd name="T81" fmla="*/ 287 h 538"/>
                  <a:gd name="T82" fmla="*/ 145 w 200"/>
                  <a:gd name="T83" fmla="*/ 446 h 538"/>
                  <a:gd name="T84" fmla="*/ 145 w 200"/>
                  <a:gd name="T85" fmla="*/ 44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0" h="538">
                    <a:moveTo>
                      <a:pt x="145" y="446"/>
                    </a:moveTo>
                    <a:lnTo>
                      <a:pt x="195" y="446"/>
                    </a:lnTo>
                    <a:lnTo>
                      <a:pt x="195" y="456"/>
                    </a:lnTo>
                    <a:lnTo>
                      <a:pt x="200" y="456"/>
                    </a:lnTo>
                    <a:lnTo>
                      <a:pt x="200" y="538"/>
                    </a:lnTo>
                    <a:lnTo>
                      <a:pt x="145" y="538"/>
                    </a:lnTo>
                    <a:lnTo>
                      <a:pt x="95" y="538"/>
                    </a:lnTo>
                    <a:lnTo>
                      <a:pt x="46" y="538"/>
                    </a:lnTo>
                    <a:lnTo>
                      <a:pt x="34" y="538"/>
                    </a:lnTo>
                    <a:lnTo>
                      <a:pt x="0" y="538"/>
                    </a:lnTo>
                    <a:lnTo>
                      <a:pt x="0" y="482"/>
                    </a:lnTo>
                    <a:lnTo>
                      <a:pt x="34" y="482"/>
                    </a:lnTo>
                    <a:lnTo>
                      <a:pt x="34" y="287"/>
                    </a:lnTo>
                    <a:lnTo>
                      <a:pt x="55" y="287"/>
                    </a:lnTo>
                    <a:lnTo>
                      <a:pt x="55" y="152"/>
                    </a:lnTo>
                    <a:lnTo>
                      <a:pt x="55" y="146"/>
                    </a:lnTo>
                    <a:lnTo>
                      <a:pt x="67" y="146"/>
                    </a:lnTo>
                    <a:lnTo>
                      <a:pt x="67" y="64"/>
                    </a:lnTo>
                    <a:lnTo>
                      <a:pt x="72" y="64"/>
                    </a:lnTo>
                    <a:lnTo>
                      <a:pt x="74" y="31"/>
                    </a:lnTo>
                    <a:lnTo>
                      <a:pt x="76" y="64"/>
                    </a:lnTo>
                    <a:lnTo>
                      <a:pt x="84" y="64"/>
                    </a:lnTo>
                    <a:lnTo>
                      <a:pt x="86" y="0"/>
                    </a:lnTo>
                    <a:lnTo>
                      <a:pt x="88" y="64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5" y="64"/>
                    </a:lnTo>
                    <a:lnTo>
                      <a:pt x="97" y="23"/>
                    </a:lnTo>
                    <a:lnTo>
                      <a:pt x="99" y="60"/>
                    </a:lnTo>
                    <a:lnTo>
                      <a:pt x="109" y="60"/>
                    </a:lnTo>
                    <a:lnTo>
                      <a:pt x="109" y="52"/>
                    </a:lnTo>
                    <a:lnTo>
                      <a:pt x="111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146"/>
                    </a:lnTo>
                    <a:lnTo>
                      <a:pt x="120" y="146"/>
                    </a:lnTo>
                    <a:lnTo>
                      <a:pt x="120" y="152"/>
                    </a:lnTo>
                    <a:lnTo>
                      <a:pt x="128" y="152"/>
                    </a:lnTo>
                    <a:lnTo>
                      <a:pt x="128" y="287"/>
                    </a:lnTo>
                    <a:lnTo>
                      <a:pt x="145" y="287"/>
                    </a:lnTo>
                    <a:lnTo>
                      <a:pt x="145" y="446"/>
                    </a:lnTo>
                    <a:lnTo>
                      <a:pt x="145" y="44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8" name="任意多边形 29">
                <a:extLst>
                  <a:ext uri="{FF2B5EF4-FFF2-40B4-BE49-F238E27FC236}">
                    <a16:creationId xmlns:a16="http://schemas.microsoft.com/office/drawing/2014/main" id="{B93622AF-F8BD-0611-3D83-10CC0DA3CB35}"/>
                  </a:ext>
                </a:extLst>
              </p:cNvPr>
              <p:cNvSpPr/>
              <p:nvPr/>
            </p:nvSpPr>
            <p:spPr bwMode="auto">
              <a:xfrm>
                <a:off x="3813013" y="5050424"/>
                <a:ext cx="5330987" cy="1020666"/>
              </a:xfrm>
              <a:custGeom>
                <a:avLst/>
                <a:gdLst>
                  <a:gd name="T0" fmla="*/ 2006 w 2031"/>
                  <a:gd name="T1" fmla="*/ 347 h 347"/>
                  <a:gd name="T2" fmla="*/ 2031 w 2031"/>
                  <a:gd name="T3" fmla="*/ 347 h 347"/>
                  <a:gd name="T4" fmla="*/ 2018 w 2031"/>
                  <a:gd name="T5" fmla="*/ 306 h 347"/>
                  <a:gd name="T6" fmla="*/ 2006 w 2031"/>
                  <a:gd name="T7" fmla="*/ 324 h 347"/>
                  <a:gd name="T8" fmla="*/ 1972 w 2031"/>
                  <a:gd name="T9" fmla="*/ 293 h 347"/>
                  <a:gd name="T10" fmla="*/ 1972 w 2031"/>
                  <a:gd name="T11" fmla="*/ 347 h 347"/>
                  <a:gd name="T12" fmla="*/ 13 w 2031"/>
                  <a:gd name="T13" fmla="*/ 176 h 347"/>
                  <a:gd name="T14" fmla="*/ 13 w 2031"/>
                  <a:gd name="T15" fmla="*/ 347 h 347"/>
                  <a:gd name="T16" fmla="*/ 73 w 2031"/>
                  <a:gd name="T17" fmla="*/ 176 h 347"/>
                  <a:gd name="T18" fmla="*/ 65 w 2031"/>
                  <a:gd name="T19" fmla="*/ 159 h 347"/>
                  <a:gd name="T20" fmla="*/ 8 w 2031"/>
                  <a:gd name="T21" fmla="*/ 159 h 347"/>
                  <a:gd name="T22" fmla="*/ 235 w 2031"/>
                  <a:gd name="T23" fmla="*/ 347 h 347"/>
                  <a:gd name="T24" fmla="*/ 174 w 2031"/>
                  <a:gd name="T25" fmla="*/ 347 h 347"/>
                  <a:gd name="T26" fmla="*/ 413 w 2031"/>
                  <a:gd name="T27" fmla="*/ 129 h 347"/>
                  <a:gd name="T28" fmla="*/ 388 w 2031"/>
                  <a:gd name="T29" fmla="*/ 134 h 347"/>
                  <a:gd name="T30" fmla="*/ 362 w 2031"/>
                  <a:gd name="T31" fmla="*/ 347 h 347"/>
                  <a:gd name="T32" fmla="*/ 442 w 2031"/>
                  <a:gd name="T33" fmla="*/ 347 h 347"/>
                  <a:gd name="T34" fmla="*/ 438 w 2031"/>
                  <a:gd name="T35" fmla="*/ 150 h 347"/>
                  <a:gd name="T36" fmla="*/ 413 w 2031"/>
                  <a:gd name="T37" fmla="*/ 134 h 347"/>
                  <a:gd name="T38" fmla="*/ 547 w 2031"/>
                  <a:gd name="T39" fmla="*/ 138 h 347"/>
                  <a:gd name="T40" fmla="*/ 484 w 2031"/>
                  <a:gd name="T41" fmla="*/ 347 h 347"/>
                  <a:gd name="T42" fmla="*/ 601 w 2031"/>
                  <a:gd name="T43" fmla="*/ 220 h 347"/>
                  <a:gd name="T44" fmla="*/ 559 w 2031"/>
                  <a:gd name="T45" fmla="*/ 205 h 347"/>
                  <a:gd name="T46" fmla="*/ 583 w 2031"/>
                  <a:gd name="T47" fmla="*/ 347 h 347"/>
                  <a:gd name="T48" fmla="*/ 666 w 2031"/>
                  <a:gd name="T49" fmla="*/ 347 h 347"/>
                  <a:gd name="T50" fmla="*/ 641 w 2031"/>
                  <a:gd name="T51" fmla="*/ 347 h 347"/>
                  <a:gd name="T52" fmla="*/ 719 w 2031"/>
                  <a:gd name="T53" fmla="*/ 347 h 347"/>
                  <a:gd name="T54" fmla="*/ 694 w 2031"/>
                  <a:gd name="T55" fmla="*/ 347 h 347"/>
                  <a:gd name="T56" fmla="*/ 763 w 2031"/>
                  <a:gd name="T57" fmla="*/ 347 h 347"/>
                  <a:gd name="T58" fmla="*/ 725 w 2031"/>
                  <a:gd name="T59" fmla="*/ 347 h 347"/>
                  <a:gd name="T60" fmla="*/ 876 w 2031"/>
                  <a:gd name="T61" fmla="*/ 347 h 347"/>
                  <a:gd name="T62" fmla="*/ 838 w 2031"/>
                  <a:gd name="T63" fmla="*/ 347 h 347"/>
                  <a:gd name="T64" fmla="*/ 972 w 2031"/>
                  <a:gd name="T65" fmla="*/ 347 h 347"/>
                  <a:gd name="T66" fmla="*/ 939 w 2031"/>
                  <a:gd name="T67" fmla="*/ 347 h 347"/>
                  <a:gd name="T68" fmla="*/ 1086 w 2031"/>
                  <a:gd name="T69" fmla="*/ 347 h 347"/>
                  <a:gd name="T70" fmla="*/ 1012 w 2031"/>
                  <a:gd name="T71" fmla="*/ 347 h 347"/>
                  <a:gd name="T72" fmla="*/ 1217 w 2031"/>
                  <a:gd name="T73" fmla="*/ 347 h 347"/>
                  <a:gd name="T74" fmla="*/ 1199 w 2031"/>
                  <a:gd name="T75" fmla="*/ 6 h 347"/>
                  <a:gd name="T76" fmla="*/ 1142 w 2031"/>
                  <a:gd name="T77" fmla="*/ 347 h 347"/>
                  <a:gd name="T78" fmla="*/ 1477 w 2031"/>
                  <a:gd name="T79" fmla="*/ 289 h 347"/>
                  <a:gd name="T80" fmla="*/ 1431 w 2031"/>
                  <a:gd name="T81" fmla="*/ 289 h 347"/>
                  <a:gd name="T82" fmla="*/ 1480 w 2031"/>
                  <a:gd name="T83" fmla="*/ 347 h 347"/>
                  <a:gd name="T84" fmla="*/ 1477 w 2031"/>
                  <a:gd name="T85" fmla="*/ 289 h 347"/>
                  <a:gd name="T86" fmla="*/ 1528 w 2031"/>
                  <a:gd name="T87" fmla="*/ 253 h 347"/>
                  <a:gd name="T88" fmla="*/ 1502 w 2031"/>
                  <a:gd name="T89" fmla="*/ 347 h 347"/>
                  <a:gd name="T90" fmla="*/ 1565 w 2031"/>
                  <a:gd name="T91" fmla="*/ 285 h 347"/>
                  <a:gd name="T92" fmla="*/ 1632 w 2031"/>
                  <a:gd name="T93" fmla="*/ 347 h 347"/>
                  <a:gd name="T94" fmla="*/ 1628 w 2031"/>
                  <a:gd name="T95" fmla="*/ 155 h 347"/>
                  <a:gd name="T96" fmla="*/ 1618 w 2031"/>
                  <a:gd name="T97" fmla="*/ 155 h 347"/>
                  <a:gd name="T98" fmla="*/ 1607 w 2031"/>
                  <a:gd name="T99" fmla="*/ 163 h 347"/>
                  <a:gd name="T100" fmla="*/ 1601 w 2031"/>
                  <a:gd name="T101" fmla="*/ 153 h 347"/>
                  <a:gd name="T102" fmla="*/ 1595 w 2031"/>
                  <a:gd name="T103" fmla="*/ 163 h 347"/>
                  <a:gd name="T104" fmla="*/ 1584 w 2031"/>
                  <a:gd name="T105" fmla="*/ 155 h 347"/>
                  <a:gd name="T106" fmla="*/ 1574 w 2031"/>
                  <a:gd name="T107" fmla="*/ 155 h 347"/>
                  <a:gd name="T108" fmla="*/ 1568 w 2031"/>
                  <a:gd name="T109" fmla="*/ 347 h 347"/>
                  <a:gd name="T110" fmla="*/ 1750 w 2031"/>
                  <a:gd name="T111" fmla="*/ 129 h 347"/>
                  <a:gd name="T112" fmla="*/ 1683 w 2031"/>
                  <a:gd name="T113" fmla="*/ 180 h 347"/>
                  <a:gd name="T114" fmla="*/ 1756 w 2031"/>
                  <a:gd name="T115" fmla="*/ 180 h 347"/>
                  <a:gd name="T116" fmla="*/ 1894 w 2031"/>
                  <a:gd name="T117" fmla="*/ 308 h 347"/>
                  <a:gd name="T118" fmla="*/ 1873 w 2031"/>
                  <a:gd name="T119" fmla="*/ 308 h 347"/>
                  <a:gd name="T120" fmla="*/ 1848 w 2031"/>
                  <a:gd name="T121" fmla="*/ 285 h 347"/>
                  <a:gd name="T122" fmla="*/ 1840 w 2031"/>
                  <a:gd name="T123" fmla="*/ 335 h 347"/>
                  <a:gd name="T124" fmla="*/ 1894 w 2031"/>
                  <a:gd name="T125" fmla="*/ 30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31" h="347">
                    <a:moveTo>
                      <a:pt x="1972" y="347"/>
                    </a:moveTo>
                    <a:lnTo>
                      <a:pt x="2001" y="347"/>
                    </a:lnTo>
                    <a:lnTo>
                      <a:pt x="2006" y="347"/>
                    </a:lnTo>
                    <a:lnTo>
                      <a:pt x="2018" y="347"/>
                    </a:lnTo>
                    <a:lnTo>
                      <a:pt x="2022" y="347"/>
                    </a:lnTo>
                    <a:lnTo>
                      <a:pt x="2031" y="347"/>
                    </a:lnTo>
                    <a:lnTo>
                      <a:pt x="2031" y="314"/>
                    </a:lnTo>
                    <a:lnTo>
                      <a:pt x="2018" y="314"/>
                    </a:lnTo>
                    <a:lnTo>
                      <a:pt x="2018" y="306"/>
                    </a:lnTo>
                    <a:lnTo>
                      <a:pt x="2006" y="306"/>
                    </a:lnTo>
                    <a:lnTo>
                      <a:pt x="2006" y="314"/>
                    </a:lnTo>
                    <a:lnTo>
                      <a:pt x="2006" y="324"/>
                    </a:lnTo>
                    <a:lnTo>
                      <a:pt x="2001" y="324"/>
                    </a:lnTo>
                    <a:lnTo>
                      <a:pt x="2001" y="293"/>
                    </a:lnTo>
                    <a:lnTo>
                      <a:pt x="1972" y="293"/>
                    </a:lnTo>
                    <a:lnTo>
                      <a:pt x="1972" y="324"/>
                    </a:lnTo>
                    <a:lnTo>
                      <a:pt x="1972" y="347"/>
                    </a:lnTo>
                    <a:lnTo>
                      <a:pt x="1972" y="347"/>
                    </a:lnTo>
                    <a:close/>
                    <a:moveTo>
                      <a:pt x="8" y="159"/>
                    </a:moveTo>
                    <a:lnTo>
                      <a:pt x="13" y="159"/>
                    </a:lnTo>
                    <a:lnTo>
                      <a:pt x="13" y="176"/>
                    </a:lnTo>
                    <a:lnTo>
                      <a:pt x="0" y="176"/>
                    </a:lnTo>
                    <a:lnTo>
                      <a:pt x="0" y="347"/>
                    </a:lnTo>
                    <a:lnTo>
                      <a:pt x="13" y="347"/>
                    </a:lnTo>
                    <a:lnTo>
                      <a:pt x="59" y="347"/>
                    </a:lnTo>
                    <a:lnTo>
                      <a:pt x="73" y="347"/>
                    </a:lnTo>
                    <a:lnTo>
                      <a:pt x="73" y="176"/>
                    </a:lnTo>
                    <a:lnTo>
                      <a:pt x="59" y="176"/>
                    </a:lnTo>
                    <a:lnTo>
                      <a:pt x="59" y="159"/>
                    </a:lnTo>
                    <a:lnTo>
                      <a:pt x="65" y="159"/>
                    </a:lnTo>
                    <a:lnTo>
                      <a:pt x="65" y="153"/>
                    </a:lnTo>
                    <a:lnTo>
                      <a:pt x="8" y="153"/>
                    </a:lnTo>
                    <a:lnTo>
                      <a:pt x="8" y="159"/>
                    </a:lnTo>
                    <a:lnTo>
                      <a:pt x="8" y="159"/>
                    </a:lnTo>
                    <a:close/>
                    <a:moveTo>
                      <a:pt x="174" y="347"/>
                    </a:moveTo>
                    <a:lnTo>
                      <a:pt x="235" y="347"/>
                    </a:lnTo>
                    <a:lnTo>
                      <a:pt x="235" y="79"/>
                    </a:lnTo>
                    <a:lnTo>
                      <a:pt x="174" y="79"/>
                    </a:lnTo>
                    <a:lnTo>
                      <a:pt x="174" y="347"/>
                    </a:lnTo>
                    <a:lnTo>
                      <a:pt x="174" y="347"/>
                    </a:lnTo>
                    <a:close/>
                    <a:moveTo>
                      <a:pt x="413" y="134"/>
                    </a:moveTo>
                    <a:lnTo>
                      <a:pt x="413" y="129"/>
                    </a:lnTo>
                    <a:lnTo>
                      <a:pt x="406" y="129"/>
                    </a:lnTo>
                    <a:lnTo>
                      <a:pt x="406" y="134"/>
                    </a:lnTo>
                    <a:lnTo>
                      <a:pt x="388" y="134"/>
                    </a:lnTo>
                    <a:lnTo>
                      <a:pt x="388" y="150"/>
                    </a:lnTo>
                    <a:lnTo>
                      <a:pt x="362" y="150"/>
                    </a:lnTo>
                    <a:lnTo>
                      <a:pt x="362" y="347"/>
                    </a:lnTo>
                    <a:lnTo>
                      <a:pt x="367" y="347"/>
                    </a:lnTo>
                    <a:lnTo>
                      <a:pt x="438" y="347"/>
                    </a:lnTo>
                    <a:lnTo>
                      <a:pt x="442" y="347"/>
                    </a:lnTo>
                    <a:lnTo>
                      <a:pt x="442" y="167"/>
                    </a:lnTo>
                    <a:lnTo>
                      <a:pt x="438" y="167"/>
                    </a:lnTo>
                    <a:lnTo>
                      <a:pt x="438" y="150"/>
                    </a:lnTo>
                    <a:lnTo>
                      <a:pt x="413" y="150"/>
                    </a:lnTo>
                    <a:lnTo>
                      <a:pt x="413" y="134"/>
                    </a:lnTo>
                    <a:lnTo>
                      <a:pt x="413" y="134"/>
                    </a:lnTo>
                    <a:close/>
                    <a:moveTo>
                      <a:pt x="484" y="347"/>
                    </a:moveTo>
                    <a:lnTo>
                      <a:pt x="547" y="347"/>
                    </a:lnTo>
                    <a:lnTo>
                      <a:pt x="547" y="138"/>
                    </a:lnTo>
                    <a:lnTo>
                      <a:pt x="484" y="138"/>
                    </a:lnTo>
                    <a:lnTo>
                      <a:pt x="484" y="347"/>
                    </a:lnTo>
                    <a:lnTo>
                      <a:pt x="484" y="347"/>
                    </a:lnTo>
                    <a:close/>
                    <a:moveTo>
                      <a:pt x="583" y="347"/>
                    </a:moveTo>
                    <a:lnTo>
                      <a:pt x="601" y="347"/>
                    </a:lnTo>
                    <a:lnTo>
                      <a:pt x="601" y="220"/>
                    </a:lnTo>
                    <a:lnTo>
                      <a:pt x="583" y="220"/>
                    </a:lnTo>
                    <a:lnTo>
                      <a:pt x="583" y="205"/>
                    </a:lnTo>
                    <a:lnTo>
                      <a:pt x="559" y="205"/>
                    </a:lnTo>
                    <a:lnTo>
                      <a:pt x="559" y="220"/>
                    </a:lnTo>
                    <a:lnTo>
                      <a:pt x="559" y="347"/>
                    </a:lnTo>
                    <a:lnTo>
                      <a:pt x="583" y="347"/>
                    </a:lnTo>
                    <a:lnTo>
                      <a:pt x="583" y="347"/>
                    </a:lnTo>
                    <a:close/>
                    <a:moveTo>
                      <a:pt x="641" y="347"/>
                    </a:moveTo>
                    <a:lnTo>
                      <a:pt x="666" y="347"/>
                    </a:lnTo>
                    <a:lnTo>
                      <a:pt x="666" y="236"/>
                    </a:lnTo>
                    <a:lnTo>
                      <a:pt x="641" y="236"/>
                    </a:lnTo>
                    <a:lnTo>
                      <a:pt x="641" y="347"/>
                    </a:lnTo>
                    <a:lnTo>
                      <a:pt x="641" y="347"/>
                    </a:lnTo>
                    <a:close/>
                    <a:moveTo>
                      <a:pt x="694" y="347"/>
                    </a:moveTo>
                    <a:lnTo>
                      <a:pt x="719" y="347"/>
                    </a:lnTo>
                    <a:lnTo>
                      <a:pt x="719" y="280"/>
                    </a:lnTo>
                    <a:lnTo>
                      <a:pt x="694" y="280"/>
                    </a:lnTo>
                    <a:lnTo>
                      <a:pt x="694" y="347"/>
                    </a:lnTo>
                    <a:lnTo>
                      <a:pt x="694" y="347"/>
                    </a:lnTo>
                    <a:close/>
                    <a:moveTo>
                      <a:pt x="725" y="347"/>
                    </a:moveTo>
                    <a:lnTo>
                      <a:pt x="763" y="347"/>
                    </a:lnTo>
                    <a:lnTo>
                      <a:pt x="763" y="92"/>
                    </a:lnTo>
                    <a:lnTo>
                      <a:pt x="725" y="92"/>
                    </a:lnTo>
                    <a:lnTo>
                      <a:pt x="725" y="347"/>
                    </a:lnTo>
                    <a:lnTo>
                      <a:pt x="725" y="347"/>
                    </a:lnTo>
                    <a:close/>
                    <a:moveTo>
                      <a:pt x="838" y="347"/>
                    </a:moveTo>
                    <a:lnTo>
                      <a:pt x="876" y="347"/>
                    </a:lnTo>
                    <a:lnTo>
                      <a:pt x="876" y="257"/>
                    </a:lnTo>
                    <a:lnTo>
                      <a:pt x="838" y="257"/>
                    </a:lnTo>
                    <a:lnTo>
                      <a:pt x="838" y="347"/>
                    </a:lnTo>
                    <a:lnTo>
                      <a:pt x="838" y="347"/>
                    </a:lnTo>
                    <a:close/>
                    <a:moveTo>
                      <a:pt x="939" y="347"/>
                    </a:moveTo>
                    <a:lnTo>
                      <a:pt x="972" y="347"/>
                    </a:lnTo>
                    <a:lnTo>
                      <a:pt x="972" y="236"/>
                    </a:lnTo>
                    <a:lnTo>
                      <a:pt x="939" y="236"/>
                    </a:lnTo>
                    <a:lnTo>
                      <a:pt x="939" y="347"/>
                    </a:lnTo>
                    <a:lnTo>
                      <a:pt x="939" y="347"/>
                    </a:lnTo>
                    <a:close/>
                    <a:moveTo>
                      <a:pt x="1012" y="347"/>
                    </a:moveTo>
                    <a:lnTo>
                      <a:pt x="1086" y="347"/>
                    </a:lnTo>
                    <a:lnTo>
                      <a:pt x="1086" y="0"/>
                    </a:lnTo>
                    <a:lnTo>
                      <a:pt x="1012" y="0"/>
                    </a:lnTo>
                    <a:lnTo>
                      <a:pt x="1012" y="347"/>
                    </a:lnTo>
                    <a:lnTo>
                      <a:pt x="1012" y="347"/>
                    </a:lnTo>
                    <a:close/>
                    <a:moveTo>
                      <a:pt x="1199" y="347"/>
                    </a:moveTo>
                    <a:lnTo>
                      <a:pt x="1217" y="347"/>
                    </a:lnTo>
                    <a:lnTo>
                      <a:pt x="1217" y="276"/>
                    </a:lnTo>
                    <a:lnTo>
                      <a:pt x="1199" y="276"/>
                    </a:lnTo>
                    <a:lnTo>
                      <a:pt x="1199" y="6"/>
                    </a:lnTo>
                    <a:lnTo>
                      <a:pt x="1125" y="6"/>
                    </a:lnTo>
                    <a:lnTo>
                      <a:pt x="1125" y="347"/>
                    </a:lnTo>
                    <a:lnTo>
                      <a:pt x="1142" y="347"/>
                    </a:lnTo>
                    <a:lnTo>
                      <a:pt x="1199" y="347"/>
                    </a:lnTo>
                    <a:lnTo>
                      <a:pt x="1199" y="347"/>
                    </a:lnTo>
                    <a:close/>
                    <a:moveTo>
                      <a:pt x="1477" y="289"/>
                    </a:moveTo>
                    <a:lnTo>
                      <a:pt x="1477" y="146"/>
                    </a:lnTo>
                    <a:lnTo>
                      <a:pt x="1431" y="146"/>
                    </a:lnTo>
                    <a:lnTo>
                      <a:pt x="1431" y="289"/>
                    </a:lnTo>
                    <a:lnTo>
                      <a:pt x="1417" y="289"/>
                    </a:lnTo>
                    <a:lnTo>
                      <a:pt x="1417" y="347"/>
                    </a:lnTo>
                    <a:lnTo>
                      <a:pt x="1480" y="347"/>
                    </a:lnTo>
                    <a:lnTo>
                      <a:pt x="1480" y="289"/>
                    </a:lnTo>
                    <a:lnTo>
                      <a:pt x="1477" y="289"/>
                    </a:lnTo>
                    <a:lnTo>
                      <a:pt x="1477" y="289"/>
                    </a:lnTo>
                    <a:close/>
                    <a:moveTo>
                      <a:pt x="1565" y="285"/>
                    </a:moveTo>
                    <a:lnTo>
                      <a:pt x="1565" y="253"/>
                    </a:lnTo>
                    <a:lnTo>
                      <a:pt x="1528" y="253"/>
                    </a:lnTo>
                    <a:lnTo>
                      <a:pt x="1528" y="285"/>
                    </a:lnTo>
                    <a:lnTo>
                      <a:pt x="1502" y="285"/>
                    </a:lnTo>
                    <a:lnTo>
                      <a:pt x="1502" y="347"/>
                    </a:lnTo>
                    <a:lnTo>
                      <a:pt x="1565" y="347"/>
                    </a:lnTo>
                    <a:lnTo>
                      <a:pt x="1565" y="314"/>
                    </a:lnTo>
                    <a:lnTo>
                      <a:pt x="1565" y="285"/>
                    </a:lnTo>
                    <a:lnTo>
                      <a:pt x="1565" y="285"/>
                    </a:lnTo>
                    <a:close/>
                    <a:moveTo>
                      <a:pt x="1568" y="347"/>
                    </a:moveTo>
                    <a:lnTo>
                      <a:pt x="1632" y="347"/>
                    </a:lnTo>
                    <a:lnTo>
                      <a:pt x="1632" y="163"/>
                    </a:lnTo>
                    <a:lnTo>
                      <a:pt x="1628" y="163"/>
                    </a:lnTo>
                    <a:lnTo>
                      <a:pt x="1628" y="155"/>
                    </a:lnTo>
                    <a:lnTo>
                      <a:pt x="1626" y="155"/>
                    </a:lnTo>
                    <a:lnTo>
                      <a:pt x="1622" y="153"/>
                    </a:lnTo>
                    <a:lnTo>
                      <a:pt x="1618" y="155"/>
                    </a:lnTo>
                    <a:lnTo>
                      <a:pt x="1616" y="155"/>
                    </a:lnTo>
                    <a:lnTo>
                      <a:pt x="1616" y="163"/>
                    </a:lnTo>
                    <a:lnTo>
                      <a:pt x="1607" y="163"/>
                    </a:lnTo>
                    <a:lnTo>
                      <a:pt x="1607" y="155"/>
                    </a:lnTo>
                    <a:lnTo>
                      <a:pt x="1605" y="155"/>
                    </a:lnTo>
                    <a:lnTo>
                      <a:pt x="1601" y="153"/>
                    </a:lnTo>
                    <a:lnTo>
                      <a:pt x="1597" y="155"/>
                    </a:lnTo>
                    <a:lnTo>
                      <a:pt x="1595" y="155"/>
                    </a:lnTo>
                    <a:lnTo>
                      <a:pt x="1595" y="163"/>
                    </a:lnTo>
                    <a:lnTo>
                      <a:pt x="1586" y="163"/>
                    </a:lnTo>
                    <a:lnTo>
                      <a:pt x="1586" y="155"/>
                    </a:lnTo>
                    <a:lnTo>
                      <a:pt x="1584" y="155"/>
                    </a:lnTo>
                    <a:lnTo>
                      <a:pt x="1580" y="153"/>
                    </a:lnTo>
                    <a:lnTo>
                      <a:pt x="1576" y="155"/>
                    </a:lnTo>
                    <a:lnTo>
                      <a:pt x="1574" y="155"/>
                    </a:lnTo>
                    <a:lnTo>
                      <a:pt x="1574" y="163"/>
                    </a:lnTo>
                    <a:lnTo>
                      <a:pt x="1568" y="163"/>
                    </a:lnTo>
                    <a:lnTo>
                      <a:pt x="1568" y="347"/>
                    </a:lnTo>
                    <a:lnTo>
                      <a:pt x="1568" y="347"/>
                    </a:lnTo>
                    <a:close/>
                    <a:moveTo>
                      <a:pt x="1750" y="180"/>
                    </a:moveTo>
                    <a:lnTo>
                      <a:pt x="1750" y="129"/>
                    </a:lnTo>
                    <a:lnTo>
                      <a:pt x="1704" y="129"/>
                    </a:lnTo>
                    <a:lnTo>
                      <a:pt x="1704" y="180"/>
                    </a:lnTo>
                    <a:lnTo>
                      <a:pt x="1683" y="180"/>
                    </a:lnTo>
                    <a:lnTo>
                      <a:pt x="1683" y="347"/>
                    </a:lnTo>
                    <a:lnTo>
                      <a:pt x="1756" y="347"/>
                    </a:lnTo>
                    <a:lnTo>
                      <a:pt x="1756" y="180"/>
                    </a:lnTo>
                    <a:lnTo>
                      <a:pt x="1750" y="180"/>
                    </a:lnTo>
                    <a:lnTo>
                      <a:pt x="1750" y="180"/>
                    </a:lnTo>
                    <a:close/>
                    <a:moveTo>
                      <a:pt x="1894" y="308"/>
                    </a:moveTo>
                    <a:lnTo>
                      <a:pt x="1894" y="278"/>
                    </a:lnTo>
                    <a:lnTo>
                      <a:pt x="1873" y="278"/>
                    </a:lnTo>
                    <a:lnTo>
                      <a:pt x="1873" y="308"/>
                    </a:lnTo>
                    <a:lnTo>
                      <a:pt x="1869" y="308"/>
                    </a:lnTo>
                    <a:lnTo>
                      <a:pt x="1869" y="285"/>
                    </a:lnTo>
                    <a:lnTo>
                      <a:pt x="1848" y="285"/>
                    </a:lnTo>
                    <a:lnTo>
                      <a:pt x="1848" y="308"/>
                    </a:lnTo>
                    <a:lnTo>
                      <a:pt x="1840" y="308"/>
                    </a:lnTo>
                    <a:lnTo>
                      <a:pt x="1840" y="335"/>
                    </a:lnTo>
                    <a:lnTo>
                      <a:pt x="1911" y="335"/>
                    </a:lnTo>
                    <a:lnTo>
                      <a:pt x="1911" y="308"/>
                    </a:lnTo>
                    <a:lnTo>
                      <a:pt x="1894" y="308"/>
                    </a:lnTo>
                    <a:lnTo>
                      <a:pt x="1894" y="30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23019A8-C6B4-7F08-90A5-CE45BAA00769}"/>
                </a:ext>
              </a:extLst>
            </p:cNvPr>
            <p:cNvSpPr/>
            <p:nvPr/>
          </p:nvSpPr>
          <p:spPr>
            <a:xfrm>
              <a:off x="0" y="5801828"/>
              <a:ext cx="12192000" cy="57149"/>
            </a:xfrm>
            <a:prstGeom prst="rect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7B06E7D-2F75-DA51-D48D-1DC03A190969}"/>
              </a:ext>
            </a:extLst>
          </p:cNvPr>
          <p:cNvGrpSpPr/>
          <p:nvPr/>
        </p:nvGrpSpPr>
        <p:grpSpPr>
          <a:xfrm>
            <a:off x="419187" y="2520549"/>
            <a:ext cx="3510309" cy="2194247"/>
            <a:chOff x="2506329" y="2509878"/>
            <a:chExt cx="3510309" cy="2194247"/>
          </a:xfrm>
        </p:grpSpPr>
        <p:cxnSp>
          <p:nvCxnSpPr>
            <p:cNvPr id="5" name="直接连接符 34">
              <a:extLst>
                <a:ext uri="{FF2B5EF4-FFF2-40B4-BE49-F238E27FC236}">
                  <a16:creationId xmlns:a16="http://schemas.microsoft.com/office/drawing/2014/main" id="{C4DF91C8-1E19-9048-1431-EDFD8740F58A}"/>
                </a:ext>
              </a:extLst>
            </p:cNvPr>
            <p:cNvCxnSpPr>
              <a:cxnSpLocks/>
            </p:cNvCxnSpPr>
            <p:nvPr/>
          </p:nvCxnSpPr>
          <p:spPr>
            <a:xfrm>
              <a:off x="2506329" y="2575303"/>
              <a:ext cx="0" cy="21288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407E5F1-59B1-1371-6446-B59B5E2FD525}"/>
                </a:ext>
              </a:extLst>
            </p:cNvPr>
            <p:cNvGrpSpPr/>
            <p:nvPr/>
          </p:nvGrpSpPr>
          <p:grpSpPr>
            <a:xfrm>
              <a:off x="2515182" y="2509878"/>
              <a:ext cx="3501456" cy="2078161"/>
              <a:chOff x="2476423" y="2648761"/>
              <a:chExt cx="3501456" cy="2078161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9730FB1-8901-8961-71C2-5E39643E8FCD}"/>
                  </a:ext>
                </a:extLst>
              </p:cNvPr>
              <p:cNvGrpSpPr/>
              <p:nvPr/>
            </p:nvGrpSpPr>
            <p:grpSpPr>
              <a:xfrm>
                <a:off x="2476423" y="2648761"/>
                <a:ext cx="3501456" cy="532579"/>
                <a:chOff x="2476423" y="2648761"/>
                <a:chExt cx="3501456" cy="532579"/>
              </a:xfrm>
            </p:grpSpPr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06F49E3E-4CEC-B79A-C0A5-46A10523B286}"/>
                    </a:ext>
                  </a:extLst>
                </p:cNvPr>
                <p:cNvSpPr txBox="1"/>
                <p:nvPr/>
              </p:nvSpPr>
              <p:spPr>
                <a:xfrm>
                  <a:off x="2476423" y="2648761"/>
                  <a:ext cx="66492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b="1" i="1" dirty="0">
                      <a:solidFill>
                        <a:schemeClr val="accent4"/>
                      </a:solidFill>
                    </a:rPr>
                    <a:t>01</a:t>
                  </a: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182F9C3-0A8F-7289-6AA0-7AB64983C2E4}"/>
                    </a:ext>
                  </a:extLst>
                </p:cNvPr>
                <p:cNvSpPr/>
                <p:nvPr/>
              </p:nvSpPr>
              <p:spPr>
                <a:xfrm>
                  <a:off x="3342450" y="2730405"/>
                  <a:ext cx="2635429" cy="45093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Autofit/>
                </a:bodyPr>
                <a:lstStyle/>
                <a:p>
                  <a:r>
                    <a:rPr lang="zh-CN" altLang="zh-CN" sz="1800" dirty="0">
                      <a:effectLst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碳关税范畴</a:t>
                  </a:r>
                  <a:endPara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8D229FF-2F51-B176-1CD7-B13BF843D623}"/>
                  </a:ext>
                </a:extLst>
              </p:cNvPr>
              <p:cNvSpPr/>
              <p:nvPr/>
            </p:nvSpPr>
            <p:spPr>
              <a:xfrm>
                <a:off x="2594428" y="3252867"/>
                <a:ext cx="2635429" cy="147405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直接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&amp;</a:t>
                </a:r>
                <a:r>
                  <a:rPr lang="zh-CN" altLang="en-US" sz="1600" dirty="0">
                    <a:solidFill>
                      <a:schemeClr val="tx2"/>
                    </a:solidFill>
                  </a:rPr>
                  <a:t>间接排放</a:t>
                </a:r>
                <a:endParaRPr lang="en-US" altLang="zh-CN" sz="1600" dirty="0">
                  <a:solidFill>
                    <a:schemeClr val="tx2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过程：生产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+</a:t>
                </a:r>
                <a:r>
                  <a:rPr lang="zh-CN" altLang="en-US" sz="1600" dirty="0">
                    <a:solidFill>
                      <a:schemeClr val="tx2"/>
                    </a:solidFill>
                  </a:rPr>
                  <a:t>加工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+……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产品本身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&amp;</a:t>
                </a:r>
                <a:r>
                  <a:rPr lang="zh-CN" altLang="en-US" sz="1600" dirty="0">
                    <a:solidFill>
                      <a:schemeClr val="tx2"/>
                    </a:solidFill>
                  </a:rPr>
                  <a:t>组织排放</a:t>
                </a:r>
                <a:endParaRPr lang="en-US" altLang="zh-CN" sz="1600" dirty="0">
                  <a:solidFill>
                    <a:schemeClr val="tx2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全生命周期碳足迹</a:t>
                </a:r>
                <a:endParaRPr lang="en-US" altLang="zh-CN" sz="1600" dirty="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A817252-F517-08DD-5BE7-422E0436EE8D}"/>
              </a:ext>
            </a:extLst>
          </p:cNvPr>
          <p:cNvGrpSpPr/>
          <p:nvPr/>
        </p:nvGrpSpPr>
        <p:grpSpPr>
          <a:xfrm>
            <a:off x="3165067" y="2438964"/>
            <a:ext cx="4197025" cy="2814474"/>
            <a:chOff x="6576485" y="2438964"/>
            <a:chExt cx="4197025" cy="2814474"/>
          </a:xfrm>
        </p:grpSpPr>
        <p:cxnSp>
          <p:nvCxnSpPr>
            <p:cNvPr id="7" name="直接连接符 47">
              <a:extLst>
                <a:ext uri="{FF2B5EF4-FFF2-40B4-BE49-F238E27FC236}">
                  <a16:creationId xmlns:a16="http://schemas.microsoft.com/office/drawing/2014/main" id="{F80E2E2F-A294-8DB8-01A3-DF5936C9302C}"/>
                </a:ext>
              </a:extLst>
            </p:cNvPr>
            <p:cNvCxnSpPr>
              <a:cxnSpLocks/>
            </p:cNvCxnSpPr>
            <p:nvPr/>
          </p:nvCxnSpPr>
          <p:spPr>
            <a:xfrm>
              <a:off x="6576485" y="2575303"/>
              <a:ext cx="0" cy="21288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34C236B-E46F-5D53-3842-4F1551E3B255}"/>
                </a:ext>
              </a:extLst>
            </p:cNvPr>
            <p:cNvGrpSpPr/>
            <p:nvPr/>
          </p:nvGrpSpPr>
          <p:grpSpPr>
            <a:xfrm>
              <a:off x="6585338" y="2438964"/>
              <a:ext cx="3501456" cy="603493"/>
              <a:chOff x="2476423" y="2577847"/>
              <a:chExt cx="3501456" cy="603493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068BB65-3928-EAB0-5105-984441360B77}"/>
                  </a:ext>
                </a:extLst>
              </p:cNvPr>
              <p:cNvSpPr txBox="1"/>
              <p:nvPr/>
            </p:nvSpPr>
            <p:spPr>
              <a:xfrm>
                <a:off x="2476423" y="2648761"/>
                <a:ext cx="6649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i="1" dirty="0">
                    <a:solidFill>
                      <a:schemeClr val="accent4"/>
                    </a:solidFill>
                  </a:rPr>
                  <a:t>02</a:t>
                </a: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E64965C-9C23-312B-46B4-F51416ECA50B}"/>
                  </a:ext>
                </a:extLst>
              </p:cNvPr>
              <p:cNvSpPr/>
              <p:nvPr/>
            </p:nvSpPr>
            <p:spPr>
              <a:xfrm>
                <a:off x="3342450" y="2577847"/>
                <a:ext cx="2635429" cy="60349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国际碳关税政策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09013B7-762C-D92C-3870-A9F43335A26F}"/>
                </a:ext>
              </a:extLst>
            </p:cNvPr>
            <p:cNvSpPr/>
            <p:nvPr/>
          </p:nvSpPr>
          <p:spPr>
            <a:xfrm>
              <a:off x="6665924" y="3124616"/>
              <a:ext cx="4107586" cy="212882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2007</a:t>
              </a:r>
              <a:r>
                <a:rPr lang="zh-CN" altLang="en-US" sz="1600" dirty="0">
                  <a:solidFill>
                    <a:schemeClr val="tx2"/>
                  </a:solidFill>
                </a:rPr>
                <a:t>：</a:t>
              </a:r>
              <a:r>
                <a:rPr lang="en-US" altLang="zh-CN" sz="1600" dirty="0">
                  <a:solidFill>
                    <a:schemeClr val="tx2"/>
                  </a:solidFill>
                </a:rPr>
                <a:t>《</a:t>
              </a:r>
              <a:r>
                <a:rPr lang="zh-CN" altLang="en-US" sz="1600" dirty="0">
                  <a:solidFill>
                    <a:schemeClr val="tx2"/>
                  </a:solidFill>
                </a:rPr>
                <a:t>京都议定书</a:t>
              </a:r>
              <a:r>
                <a:rPr lang="en-US" altLang="zh-CN" sz="1600" dirty="0">
                  <a:solidFill>
                    <a:schemeClr val="tx2"/>
                  </a:solidFill>
                </a:rPr>
                <a:t>》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2008</a:t>
              </a:r>
              <a:r>
                <a:rPr lang="zh-CN" altLang="en-US" sz="1600" dirty="0">
                  <a:solidFill>
                    <a:schemeClr val="tx2"/>
                  </a:solidFill>
                </a:rPr>
                <a:t>：欧盟：</a:t>
              </a:r>
              <a:r>
                <a:rPr lang="en" altLang="zh-CN" sz="1600" dirty="0">
                  <a:solidFill>
                    <a:schemeClr val="tx2"/>
                  </a:solidFill>
                </a:rPr>
                <a:t>Directive2008</a:t>
              </a:r>
              <a:r>
                <a:rPr lang="zh-CN" altLang="en-US" sz="1600" dirty="0">
                  <a:solidFill>
                    <a:schemeClr val="tx2"/>
                  </a:solidFill>
                </a:rPr>
                <a:t>法令</a:t>
              </a:r>
              <a:endParaRPr lang="en-US" altLang="zh-CN" sz="1600" dirty="0">
                <a:solidFill>
                  <a:schemeClr val="tx2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2009:《</a:t>
              </a:r>
              <a:r>
                <a:rPr lang="zh-CN" altLang="en-US" sz="1600" dirty="0">
                  <a:solidFill>
                    <a:schemeClr val="tx2"/>
                  </a:solidFill>
                </a:rPr>
                <a:t>美国清洁能源与安全法案</a:t>
              </a:r>
              <a:r>
                <a:rPr lang="en-US" altLang="zh-CN" sz="1600" dirty="0">
                  <a:solidFill>
                    <a:schemeClr val="tx2"/>
                  </a:solidFill>
                </a:rPr>
                <a:t>》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600" dirty="0">
                  <a:solidFill>
                    <a:schemeClr val="tx2"/>
                  </a:solidFill>
                </a:rPr>
                <a:t>《巴黎协定》 </a:t>
              </a:r>
              <a:endParaRPr lang="en-US" altLang="zh-CN" sz="1600" dirty="0">
                <a:solidFill>
                  <a:schemeClr val="tx2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2"/>
                  </a:solidFill>
                </a:rPr>
                <a:t>……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B2ACCF-01E1-1113-9B8A-D54C93F7F63E}"/>
              </a:ext>
            </a:extLst>
          </p:cNvPr>
          <p:cNvGrpSpPr/>
          <p:nvPr/>
        </p:nvGrpSpPr>
        <p:grpSpPr>
          <a:xfrm>
            <a:off x="6739852" y="2438964"/>
            <a:ext cx="4854027" cy="2814474"/>
            <a:chOff x="6576485" y="2438964"/>
            <a:chExt cx="4854027" cy="2814474"/>
          </a:xfrm>
        </p:grpSpPr>
        <p:cxnSp>
          <p:nvCxnSpPr>
            <p:cNvPr id="4" name="直接连接符 47">
              <a:extLst>
                <a:ext uri="{FF2B5EF4-FFF2-40B4-BE49-F238E27FC236}">
                  <a16:creationId xmlns:a16="http://schemas.microsoft.com/office/drawing/2014/main" id="{509D62FB-201E-F01B-292D-6E74E6799B2E}"/>
                </a:ext>
              </a:extLst>
            </p:cNvPr>
            <p:cNvCxnSpPr>
              <a:cxnSpLocks/>
            </p:cNvCxnSpPr>
            <p:nvPr/>
          </p:nvCxnSpPr>
          <p:spPr>
            <a:xfrm>
              <a:off x="6576485" y="2575303"/>
              <a:ext cx="0" cy="21288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C82E865-2A84-487A-DF20-13809F315CBD}"/>
                </a:ext>
              </a:extLst>
            </p:cNvPr>
            <p:cNvGrpSpPr/>
            <p:nvPr/>
          </p:nvGrpSpPr>
          <p:grpSpPr>
            <a:xfrm>
              <a:off x="6585338" y="2438964"/>
              <a:ext cx="3501456" cy="603493"/>
              <a:chOff x="2476423" y="2577847"/>
              <a:chExt cx="3501456" cy="603493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5A06C0A-03C5-54FB-5252-7C1E195D6F2F}"/>
                  </a:ext>
                </a:extLst>
              </p:cNvPr>
              <p:cNvSpPr txBox="1"/>
              <p:nvPr/>
            </p:nvSpPr>
            <p:spPr>
              <a:xfrm>
                <a:off x="2476423" y="2648761"/>
                <a:ext cx="6649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i="1" dirty="0">
                    <a:solidFill>
                      <a:schemeClr val="accent4"/>
                    </a:solidFill>
                  </a:rPr>
                  <a:t>03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3BBFD13-E04E-10B3-F77E-860BA4C52263}"/>
                  </a:ext>
                </a:extLst>
              </p:cNvPr>
              <p:cNvSpPr/>
              <p:nvPr/>
            </p:nvSpPr>
            <p:spPr>
              <a:xfrm>
                <a:off x="3342450" y="2577847"/>
                <a:ext cx="2635429" cy="60349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碳关税实质与中国态度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EA9F35-8587-73FC-60A7-1B2826683A63}"/>
                </a:ext>
              </a:extLst>
            </p:cNvPr>
            <p:cNvSpPr/>
            <p:nvPr/>
          </p:nvSpPr>
          <p:spPr>
            <a:xfrm>
              <a:off x="6665923" y="3124616"/>
              <a:ext cx="4764589" cy="212882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碳关税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</a:rPr>
                <a:t>：实质上捆绑了气候变化与贸易问题，以环境保护为名，行新型贸易保护主义之实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</a:rPr>
                <a:t>——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</a:rPr>
                <a:t>发达国家霸权主义的体现 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对于中国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</a:rPr>
                <a:t>：不利于对外贸易与开放、贸易摩擦等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/>
                  </a:solidFill>
                  <a:effectLst>
                    <a:outerShdw blurRad="1270000" dist="38100" sx="102000" sy="102000" algn="tl" rotWithShape="0">
                      <a:schemeClr val="accent1">
                        <a:lumMod val="60000"/>
                        <a:lumOff val="40000"/>
                      </a:schemeClr>
                    </a:outerShdw>
                  </a:effectLst>
                </a:rPr>
                <a:t>CACO+</a:t>
              </a:r>
              <a:r>
                <a:rPr lang="zh-CN" altLang="en-US" sz="1600" b="1" dirty="0">
                  <a:solidFill>
                    <a:schemeClr val="accent3"/>
                  </a:solidFill>
                  <a:effectLst>
                    <a:outerShdw blurRad="1270000" dist="38100" sx="102000" sy="102000" algn="tl" rotWithShape="0">
                      <a:schemeClr val="accent1">
                        <a:lumMod val="60000"/>
                        <a:lumOff val="40000"/>
                      </a:schemeClr>
                    </a:outerShdw>
                  </a:effectLst>
                </a:rPr>
                <a:t>碳易贷</a:t>
              </a:r>
              <a:r>
                <a:rPr lang="zh-CN" altLang="en-US" sz="1600" dirty="0">
                  <a:solidFill>
                    <a:schemeClr val="accent3"/>
                  </a:solidFill>
                  <a:effectLst>
                    <a:outerShdw blurRad="1270000" dist="38100" sx="102000" sy="102000" algn="tl" rotWithShape="0">
                      <a:schemeClr val="accent1">
                        <a:lumMod val="60000"/>
                        <a:lumOff val="40000"/>
                      </a:schemeClr>
                    </a:outerShdw>
                  </a:effectLst>
                </a:rPr>
                <a:t>：期望提升碳关税谈判能力。 </a:t>
              </a:r>
              <a:r>
                <a:rPr lang="zh-CN" altLang="zh-CN" sz="1600" dirty="0">
                  <a:solidFill>
                    <a:schemeClr val="accent3"/>
                  </a:solidFill>
                  <a:effectLst>
                    <a:outerShdw blurRad="1270000" dist="38100" sx="102000" sy="102000" algn="tl" rotWithShape="0">
                      <a:schemeClr val="accent1">
                        <a:lumMod val="60000"/>
                        <a:lumOff val="40000"/>
                      </a:schemeClr>
                    </a:outerShdw>
                  </a:effectLst>
                </a:rPr>
                <a:t> </a:t>
              </a:r>
              <a:endParaRPr lang="en-US" altLang="zh-CN" sz="1600" dirty="0">
                <a:solidFill>
                  <a:schemeClr val="accent3"/>
                </a:solidFill>
                <a:effectLst>
                  <a:outerShdw blurRad="1270000" dist="38100" sx="102000" sy="102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75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ṥlï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ṧlíḋê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7" y="2542848"/>
            <a:ext cx="10687047" cy="1133475"/>
          </a:xfrm>
        </p:spPr>
        <p:txBody>
          <a:bodyPr/>
          <a:lstStyle/>
          <a:p>
            <a:r>
              <a:rPr lang="zh-CN" altLang="en-US" dirty="0"/>
              <a:t>协调与体验：有机融入普惠实践</a:t>
            </a:r>
          </a:p>
        </p:txBody>
      </p:sp>
      <p:sp>
        <p:nvSpPr>
          <p:cNvPr id="3" name="iŝ1iḋe">
            <a:extLst>
              <a:ext uri="{FF2B5EF4-FFF2-40B4-BE49-F238E27FC236}">
                <a16:creationId xmlns:a16="http://schemas.microsoft.com/office/drawing/2014/main" id="{378DAE95-7127-4F51-9451-9FE7A2833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477" y="3703308"/>
            <a:ext cx="10687047" cy="965763"/>
          </a:xfrm>
        </p:spPr>
        <p:txBody>
          <a:bodyPr/>
          <a:lstStyle/>
          <a:p>
            <a:pPr lvl="0"/>
            <a:r>
              <a:rPr lang="en-GB" altLang="zh-CN" dirty="0"/>
              <a:t>Coordination &amp; Experience : organic integration into inclusive</a:t>
            </a:r>
            <a:r>
              <a:rPr lang="zh-CN" altLang="en-US" dirty="0"/>
              <a:t> </a:t>
            </a:r>
            <a:r>
              <a:rPr lang="en" altLang="zh-CN" dirty="0"/>
              <a:t>finance</a:t>
            </a:r>
            <a:r>
              <a:rPr lang="en-GB" altLang="zh-CN" dirty="0"/>
              <a:t> practice</a:t>
            </a:r>
            <a:endParaRPr lang="zh-CN" altLang="en-US" dirty="0"/>
          </a:p>
        </p:txBody>
      </p:sp>
      <p:sp>
        <p:nvSpPr>
          <p:cNvPr id="6" name="íšḻiḓé">
            <a:extLst>
              <a:ext uri="{FF2B5EF4-FFF2-40B4-BE49-F238E27FC236}">
                <a16:creationId xmlns:a16="http://schemas.microsoft.com/office/drawing/2014/main" id="{81FFF35D-B229-45AF-9CAE-767AE39B80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384" y="1405105"/>
            <a:ext cx="1127232" cy="1107996"/>
          </a:xfrm>
        </p:spPr>
        <p:txBody>
          <a:bodyPr/>
          <a:lstStyle/>
          <a:p>
            <a:r>
              <a:rPr lang="en-GB" dirty="0"/>
              <a:t>04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5302BC-70F2-7407-2E11-84F9D987DF01}"/>
              </a:ext>
            </a:extLst>
          </p:cNvPr>
          <p:cNvGrpSpPr/>
          <p:nvPr/>
        </p:nvGrpSpPr>
        <p:grpSpPr>
          <a:xfrm>
            <a:off x="4720084" y="9211850"/>
            <a:ext cx="2793691" cy="1338003"/>
            <a:chOff x="296893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5" name="ïṩ1îḓe">
              <a:extLst>
                <a:ext uri="{FF2B5EF4-FFF2-40B4-BE49-F238E27FC236}">
                  <a16:creationId xmlns:a16="http://schemas.microsoft.com/office/drawing/2014/main" id="{511EDFBC-3972-24B8-80BD-91720E792D18}"/>
                </a:ext>
              </a:extLst>
            </p:cNvPr>
            <p:cNvSpPr/>
            <p:nvPr/>
          </p:nvSpPr>
          <p:spPr>
            <a:xfrm>
              <a:off x="296893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š1íḋé">
              <a:extLst>
                <a:ext uri="{FF2B5EF4-FFF2-40B4-BE49-F238E27FC236}">
                  <a16:creationId xmlns:a16="http://schemas.microsoft.com/office/drawing/2014/main" id="{A253F334-0E27-F75F-0992-40DA5C0123B7}"/>
                </a:ext>
              </a:extLst>
            </p:cNvPr>
            <p:cNvSpPr txBox="1"/>
            <p:nvPr/>
          </p:nvSpPr>
          <p:spPr>
            <a:xfrm>
              <a:off x="3946485" y="4904782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负向约束：</a:t>
              </a:r>
              <a:endParaRPr lang="en-US" altLang="zh-CN" sz="1800" b="1" dirty="0"/>
            </a:p>
          </p:txBody>
        </p:sp>
        <p:sp>
          <p:nvSpPr>
            <p:cNvPr id="8" name="îṡḻíḋê">
              <a:extLst>
                <a:ext uri="{FF2B5EF4-FFF2-40B4-BE49-F238E27FC236}">
                  <a16:creationId xmlns:a16="http://schemas.microsoft.com/office/drawing/2014/main" id="{0D7E3DBA-5463-9859-8FA0-127EE1192FB0}"/>
                </a:ext>
              </a:extLst>
            </p:cNvPr>
            <p:cNvSpPr/>
            <p:nvPr/>
          </p:nvSpPr>
          <p:spPr>
            <a:xfrm>
              <a:off x="3965291" y="5272630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人群，根据消费金额适当征收碳排放税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配额限制高碳消费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" name="iśľîde">
              <a:extLst>
                <a:ext uri="{FF2B5EF4-FFF2-40B4-BE49-F238E27FC236}">
                  <a16:creationId xmlns:a16="http://schemas.microsoft.com/office/drawing/2014/main" id="{0CF7CC62-62D7-E09B-C834-905C08E88541}"/>
                </a:ext>
              </a:extLst>
            </p:cNvPr>
            <p:cNvSpPr txBox="1"/>
            <p:nvPr/>
          </p:nvSpPr>
          <p:spPr>
            <a:xfrm>
              <a:off x="318278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05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B4A4D10-83B4-AB90-AFC9-BA7F64928F38}"/>
              </a:ext>
            </a:extLst>
          </p:cNvPr>
          <p:cNvGrpSpPr/>
          <p:nvPr/>
        </p:nvGrpSpPr>
        <p:grpSpPr>
          <a:xfrm>
            <a:off x="4720084" y="9211850"/>
            <a:ext cx="2793691" cy="1338003"/>
            <a:chOff x="6439544" y="1564836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1" name="îşľïḋè">
              <a:extLst>
                <a:ext uri="{FF2B5EF4-FFF2-40B4-BE49-F238E27FC236}">
                  <a16:creationId xmlns:a16="http://schemas.microsoft.com/office/drawing/2014/main" id="{CDFC1AAE-1F2F-7BF5-1C84-C453844D1CAF}"/>
                </a:ext>
              </a:extLst>
            </p:cNvPr>
            <p:cNvSpPr/>
            <p:nvPr/>
          </p:nvSpPr>
          <p:spPr>
            <a:xfrm>
              <a:off x="643954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îṩḷíḑè">
              <a:extLst>
                <a:ext uri="{FF2B5EF4-FFF2-40B4-BE49-F238E27FC236}">
                  <a16:creationId xmlns:a16="http://schemas.microsoft.com/office/drawing/2014/main" id="{723C4C23-F858-F706-5771-489D93E26968}"/>
                </a:ext>
              </a:extLst>
            </p:cNvPr>
            <p:cNvSpPr txBox="1"/>
            <p:nvPr/>
          </p:nvSpPr>
          <p:spPr>
            <a:xfrm>
              <a:off x="7417095" y="1671574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低碳消费券</a:t>
              </a:r>
              <a:endParaRPr lang="en-US" altLang="zh-CN" sz="1800" b="1" dirty="0"/>
            </a:p>
          </p:txBody>
        </p:sp>
        <p:sp>
          <p:nvSpPr>
            <p:cNvPr id="13" name="íṥḷíḓé">
              <a:extLst>
                <a:ext uri="{FF2B5EF4-FFF2-40B4-BE49-F238E27FC236}">
                  <a16:creationId xmlns:a16="http://schemas.microsoft.com/office/drawing/2014/main" id="{D27AA7FE-DAA6-042B-0328-D7BB1372F0B8}"/>
                </a:ext>
              </a:extLst>
            </p:cNvPr>
            <p:cNvSpPr/>
            <p:nvPr/>
          </p:nvSpPr>
          <p:spPr>
            <a:xfrm>
              <a:off x="743590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积分兑换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定期发放，可用于购买各类低碳商品 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" name="îŝ1íḓé">
              <a:extLst>
                <a:ext uri="{FF2B5EF4-FFF2-40B4-BE49-F238E27FC236}">
                  <a16:creationId xmlns:a16="http://schemas.microsoft.com/office/drawing/2014/main" id="{7374690B-2C23-5AB6-2217-6E8984D2B3E3}"/>
                </a:ext>
              </a:extLst>
            </p:cNvPr>
            <p:cNvSpPr txBox="1"/>
            <p:nvPr/>
          </p:nvSpPr>
          <p:spPr>
            <a:xfrm>
              <a:off x="665339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02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768E145-2258-09D4-13BF-0150358BAB79}"/>
              </a:ext>
            </a:extLst>
          </p:cNvPr>
          <p:cNvGrpSpPr/>
          <p:nvPr/>
        </p:nvGrpSpPr>
        <p:grpSpPr>
          <a:xfrm>
            <a:off x="4720084" y="9211850"/>
            <a:ext cx="2793691" cy="1338003"/>
            <a:chOff x="7019121" y="3181440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6" name="îşḻiḓè">
              <a:extLst>
                <a:ext uri="{FF2B5EF4-FFF2-40B4-BE49-F238E27FC236}">
                  <a16:creationId xmlns:a16="http://schemas.microsoft.com/office/drawing/2014/main" id="{93390315-435B-CC2C-DC59-965CCF9353C4}"/>
                </a:ext>
              </a:extLst>
            </p:cNvPr>
            <p:cNvSpPr/>
            <p:nvPr/>
          </p:nvSpPr>
          <p:spPr>
            <a:xfrm>
              <a:off x="7019121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ïṡḷíďé">
              <a:extLst>
                <a:ext uri="{FF2B5EF4-FFF2-40B4-BE49-F238E27FC236}">
                  <a16:creationId xmlns:a16="http://schemas.microsoft.com/office/drawing/2014/main" id="{3CD8A3C8-3E9F-870E-4C44-68967B553E0A}"/>
                </a:ext>
              </a:extLst>
            </p:cNvPr>
            <p:cNvSpPr txBox="1"/>
            <p:nvPr/>
          </p:nvSpPr>
          <p:spPr>
            <a:xfrm>
              <a:off x="7996672" y="3288178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碳晶戒指</a:t>
              </a:r>
              <a:endParaRPr lang="en-US" altLang="zh-CN" sz="1800" b="1" dirty="0"/>
            </a:p>
          </p:txBody>
        </p:sp>
        <p:sp>
          <p:nvSpPr>
            <p:cNvPr id="18" name="iš1îḑê">
              <a:extLst>
                <a:ext uri="{FF2B5EF4-FFF2-40B4-BE49-F238E27FC236}">
                  <a16:creationId xmlns:a16="http://schemas.microsoft.com/office/drawing/2014/main" id="{F0677786-6814-2D35-779F-1F64DECADAAD}"/>
                </a:ext>
              </a:extLst>
            </p:cNvPr>
            <p:cNvSpPr/>
            <p:nvPr/>
          </p:nvSpPr>
          <p:spPr>
            <a:xfrm>
              <a:off x="8015478" y="3656026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计算用户低碳行为导致的碳排放减少量。利用节能设备吸收的碳排放加工成碳纤维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碳结晶戒指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9" name="ï$ļidè">
              <a:extLst>
                <a:ext uri="{FF2B5EF4-FFF2-40B4-BE49-F238E27FC236}">
                  <a16:creationId xmlns:a16="http://schemas.microsoft.com/office/drawing/2014/main" id="{953F4439-EE3D-4906-B5C3-B64547961CC8}"/>
                </a:ext>
              </a:extLst>
            </p:cNvPr>
            <p:cNvSpPr txBox="1"/>
            <p:nvPr/>
          </p:nvSpPr>
          <p:spPr>
            <a:xfrm>
              <a:off x="7232975" y="3205189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03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E7163FE-9284-E08B-7E24-775A06C2393D}"/>
              </a:ext>
            </a:extLst>
          </p:cNvPr>
          <p:cNvGrpSpPr/>
          <p:nvPr/>
        </p:nvGrpSpPr>
        <p:grpSpPr>
          <a:xfrm>
            <a:off x="4720084" y="9211850"/>
            <a:ext cx="2793691" cy="1338003"/>
            <a:chOff x="643954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1" name="ïśḷíḓê">
              <a:extLst>
                <a:ext uri="{FF2B5EF4-FFF2-40B4-BE49-F238E27FC236}">
                  <a16:creationId xmlns:a16="http://schemas.microsoft.com/office/drawing/2014/main" id="{8FD74341-9616-C762-0AD9-1B91A75B360C}"/>
                </a:ext>
              </a:extLst>
            </p:cNvPr>
            <p:cNvSpPr/>
            <p:nvPr/>
          </p:nvSpPr>
          <p:spPr>
            <a:xfrm>
              <a:off x="643954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îṥḷidê">
              <a:extLst>
                <a:ext uri="{FF2B5EF4-FFF2-40B4-BE49-F238E27FC236}">
                  <a16:creationId xmlns:a16="http://schemas.microsoft.com/office/drawing/2014/main" id="{99EA99E5-4892-D677-0868-212A4AFD0680}"/>
                </a:ext>
              </a:extLst>
            </p:cNvPr>
            <p:cNvSpPr txBox="1"/>
            <p:nvPr/>
          </p:nvSpPr>
          <p:spPr>
            <a:xfrm>
              <a:off x="7417095" y="4904782"/>
              <a:ext cx="1591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“绿色”通道</a:t>
              </a:r>
              <a:endParaRPr lang="en-US" altLang="zh-CN" sz="1800" b="1" dirty="0"/>
            </a:p>
          </p:txBody>
        </p:sp>
        <p:sp>
          <p:nvSpPr>
            <p:cNvPr id="23" name="îSļïḓe">
              <a:extLst>
                <a:ext uri="{FF2B5EF4-FFF2-40B4-BE49-F238E27FC236}">
                  <a16:creationId xmlns:a16="http://schemas.microsoft.com/office/drawing/2014/main" id="{9E91F29F-4192-D044-8DAB-4D4E65CF134F}"/>
                </a:ext>
              </a:extLst>
            </p:cNvPr>
            <p:cNvSpPr/>
            <p:nvPr/>
          </p:nvSpPr>
          <p:spPr>
            <a:xfrm>
              <a:off x="7435901" y="5272630"/>
              <a:ext cx="17973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高者，享受机场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车站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旅游景区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公园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游乐场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安检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购票快速通道使用资格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íṡľïḓé">
              <a:extLst>
                <a:ext uri="{FF2B5EF4-FFF2-40B4-BE49-F238E27FC236}">
                  <a16:creationId xmlns:a16="http://schemas.microsoft.com/office/drawing/2014/main" id="{759EFB32-DCBF-E71F-B890-9957D1D3D105}"/>
                </a:ext>
              </a:extLst>
            </p:cNvPr>
            <p:cNvSpPr txBox="1"/>
            <p:nvPr/>
          </p:nvSpPr>
          <p:spPr>
            <a:xfrm>
              <a:off x="665339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04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49FCFB4-981D-BAC9-DCF1-2ED2EE605950}"/>
              </a:ext>
            </a:extLst>
          </p:cNvPr>
          <p:cNvGrpSpPr/>
          <p:nvPr/>
        </p:nvGrpSpPr>
        <p:grpSpPr>
          <a:xfrm>
            <a:off x="4720084" y="9200175"/>
            <a:ext cx="2793691" cy="1361352"/>
            <a:chOff x="2968934" y="1564836"/>
            <a:chExt cx="2793691" cy="1361352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6" name="îŝľîḑé">
              <a:extLst>
                <a:ext uri="{FF2B5EF4-FFF2-40B4-BE49-F238E27FC236}">
                  <a16:creationId xmlns:a16="http://schemas.microsoft.com/office/drawing/2014/main" id="{0A41E2B8-1F4C-2BDE-4B78-4E27BBED035F}"/>
                </a:ext>
              </a:extLst>
            </p:cNvPr>
            <p:cNvSpPr/>
            <p:nvPr/>
          </p:nvSpPr>
          <p:spPr>
            <a:xfrm>
              <a:off x="396529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27" name="í$1idé">
              <a:extLst>
                <a:ext uri="{FF2B5EF4-FFF2-40B4-BE49-F238E27FC236}">
                  <a16:creationId xmlns:a16="http://schemas.microsoft.com/office/drawing/2014/main" id="{90DB9BEC-37CF-DBCE-83E7-9BB494C3CDDA}"/>
                </a:ext>
              </a:extLst>
            </p:cNvPr>
            <p:cNvSpPr/>
            <p:nvPr/>
          </p:nvSpPr>
          <p:spPr>
            <a:xfrm>
              <a:off x="296893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iṥľiḓe">
              <a:extLst>
                <a:ext uri="{FF2B5EF4-FFF2-40B4-BE49-F238E27FC236}">
                  <a16:creationId xmlns:a16="http://schemas.microsoft.com/office/drawing/2014/main" id="{418A1438-1735-29AF-D090-47065E86580E}"/>
                </a:ext>
              </a:extLst>
            </p:cNvPr>
            <p:cNvSpPr txBox="1"/>
            <p:nvPr/>
          </p:nvSpPr>
          <p:spPr>
            <a:xfrm>
              <a:off x="3946485" y="1671574"/>
              <a:ext cx="1652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跨境消费免税</a:t>
              </a:r>
              <a:r>
                <a:rPr lang="zh-CN" altLang="zh-CN" dirty="0">
                  <a:effectLst/>
                  <a:latin typeface="+mn-ea"/>
                </a:rPr>
                <a:t> </a:t>
              </a:r>
              <a:endParaRPr lang="en-US" altLang="zh-CN" sz="1800" b="1" dirty="0">
                <a:latin typeface="+mn-ea"/>
              </a:endParaRPr>
            </a:p>
          </p:txBody>
        </p:sp>
        <p:sp>
          <p:nvSpPr>
            <p:cNvPr id="29" name="iŝḻíḑê">
              <a:extLst>
                <a:ext uri="{FF2B5EF4-FFF2-40B4-BE49-F238E27FC236}">
                  <a16:creationId xmlns:a16="http://schemas.microsoft.com/office/drawing/2014/main" id="{96090901-64A3-F62A-56A6-D727A6B5EA3B}"/>
                </a:ext>
              </a:extLst>
            </p:cNvPr>
            <p:cNvSpPr txBox="1"/>
            <p:nvPr/>
          </p:nvSpPr>
          <p:spPr>
            <a:xfrm>
              <a:off x="318278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01</a:t>
              </a:r>
            </a:p>
          </p:txBody>
        </p:sp>
        <p:sp>
          <p:nvSpPr>
            <p:cNvPr id="30" name="íṥḷíḓé">
              <a:extLst>
                <a:ext uri="{FF2B5EF4-FFF2-40B4-BE49-F238E27FC236}">
                  <a16:creationId xmlns:a16="http://schemas.microsoft.com/office/drawing/2014/main" id="{A25A25A4-591D-2908-7B25-886B0F2E39F5}"/>
                </a:ext>
              </a:extLst>
            </p:cNvPr>
            <p:cNvSpPr/>
            <p:nvPr/>
          </p:nvSpPr>
          <p:spPr>
            <a:xfrm>
              <a:off x="3943119" y="2062771"/>
              <a:ext cx="17329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消费进口的低碳节能产品享受税收减免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高者，享受入境税收抵扣优惠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625FA5F-37C4-65DD-9BE2-B37F36FA6273}"/>
              </a:ext>
            </a:extLst>
          </p:cNvPr>
          <p:cNvGrpSpPr/>
          <p:nvPr/>
        </p:nvGrpSpPr>
        <p:grpSpPr>
          <a:xfrm>
            <a:off x="4720084" y="9200175"/>
            <a:ext cx="2793691" cy="1205908"/>
            <a:chOff x="2421047" y="3181440"/>
            <a:chExt cx="2793691" cy="1205908"/>
          </a:xfrm>
          <a:effectLst>
            <a:outerShdw blurRad="508690" dist="38100" sx="107177" sy="107177" algn="tl" rotWithShape="0">
              <a:schemeClr val="accent1">
                <a:lumMod val="50000"/>
                <a:alpha val="52000"/>
              </a:schemeClr>
            </a:outerShdw>
          </a:effectLst>
        </p:grpSpPr>
        <p:sp>
          <p:nvSpPr>
            <p:cNvPr id="32" name="išļíḋê">
              <a:extLst>
                <a:ext uri="{FF2B5EF4-FFF2-40B4-BE49-F238E27FC236}">
                  <a16:creationId xmlns:a16="http://schemas.microsoft.com/office/drawing/2014/main" id="{4757DAF9-2DA7-D4C7-921F-4D7BB854612C}"/>
                </a:ext>
              </a:extLst>
            </p:cNvPr>
            <p:cNvSpPr/>
            <p:nvPr/>
          </p:nvSpPr>
          <p:spPr>
            <a:xfrm>
              <a:off x="2421047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íSļídè">
              <a:extLst>
                <a:ext uri="{FF2B5EF4-FFF2-40B4-BE49-F238E27FC236}">
                  <a16:creationId xmlns:a16="http://schemas.microsoft.com/office/drawing/2014/main" id="{E25105EB-C4DB-D4CA-D1E7-98EB2CDE7A7D}"/>
                </a:ext>
              </a:extLst>
            </p:cNvPr>
            <p:cNvSpPr txBox="1"/>
            <p:nvPr/>
          </p:nvSpPr>
          <p:spPr>
            <a:xfrm>
              <a:off x="2592480" y="3304456"/>
              <a:ext cx="24942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核心产品：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CACO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+</a:t>
              </a:r>
              <a:r>
                <a:rPr lang="zh-CN" altLang="en-US" dirty="0">
                  <a:solidFill>
                    <a:schemeClr val="bg1"/>
                  </a:solidFill>
                </a:rPr>
                <a:t>碳易贷</a:t>
              </a: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06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69DA1D61-7D07-CC57-FCD8-E38DDAE522D7}"/>
              </a:ext>
            </a:extLst>
          </p:cNvPr>
          <p:cNvGrpSpPr/>
          <p:nvPr/>
        </p:nvGrpSpPr>
        <p:grpSpPr>
          <a:xfrm>
            <a:off x="4720084" y="3181440"/>
            <a:ext cx="2793691" cy="1338003"/>
            <a:chOff x="296893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3" name="ïṩ1îḓe">
              <a:extLst>
                <a:ext uri="{FF2B5EF4-FFF2-40B4-BE49-F238E27FC236}">
                  <a16:creationId xmlns:a16="http://schemas.microsoft.com/office/drawing/2014/main" id="{31BBECA4-972B-1546-996F-439CF1A45FF8}"/>
                </a:ext>
              </a:extLst>
            </p:cNvPr>
            <p:cNvSpPr/>
            <p:nvPr/>
          </p:nvSpPr>
          <p:spPr>
            <a:xfrm>
              <a:off x="296893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š1íḋé">
              <a:extLst>
                <a:ext uri="{FF2B5EF4-FFF2-40B4-BE49-F238E27FC236}">
                  <a16:creationId xmlns:a16="http://schemas.microsoft.com/office/drawing/2014/main" id="{961DF379-9F12-B144-92B8-DC420721FFC3}"/>
                </a:ext>
              </a:extLst>
            </p:cNvPr>
            <p:cNvSpPr txBox="1"/>
            <p:nvPr/>
          </p:nvSpPr>
          <p:spPr>
            <a:xfrm>
              <a:off x="3946485" y="4904782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负向约束：</a:t>
              </a:r>
              <a:endParaRPr lang="en-US" altLang="zh-CN" sz="1800" b="1" dirty="0"/>
            </a:p>
          </p:txBody>
        </p:sp>
        <p:sp>
          <p:nvSpPr>
            <p:cNvPr id="15" name="îṡḻíḋê">
              <a:extLst>
                <a:ext uri="{FF2B5EF4-FFF2-40B4-BE49-F238E27FC236}">
                  <a16:creationId xmlns:a16="http://schemas.microsoft.com/office/drawing/2014/main" id="{C96C6827-5D5F-E54D-A284-DC71DEBE233F}"/>
                </a:ext>
              </a:extLst>
            </p:cNvPr>
            <p:cNvSpPr/>
            <p:nvPr/>
          </p:nvSpPr>
          <p:spPr>
            <a:xfrm>
              <a:off x="3965291" y="5272630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人群，根据消费金额适当征收碳排放税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配额限制高碳消费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6" name="iśľîde">
              <a:extLst>
                <a:ext uri="{FF2B5EF4-FFF2-40B4-BE49-F238E27FC236}">
                  <a16:creationId xmlns:a16="http://schemas.microsoft.com/office/drawing/2014/main" id="{F886D11E-7389-4145-8D73-ABD2EA3BB18C}"/>
                </a:ext>
              </a:extLst>
            </p:cNvPr>
            <p:cNvSpPr txBox="1"/>
            <p:nvPr/>
          </p:nvSpPr>
          <p:spPr>
            <a:xfrm>
              <a:off x="318278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05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1E0A530-F376-86BC-65C7-402654C3B2A2}"/>
              </a:ext>
            </a:extLst>
          </p:cNvPr>
          <p:cNvGrpSpPr/>
          <p:nvPr/>
        </p:nvGrpSpPr>
        <p:grpSpPr>
          <a:xfrm>
            <a:off x="4720084" y="3181440"/>
            <a:ext cx="2793691" cy="1338003"/>
            <a:chOff x="6439544" y="1564836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7" name="îşľïḋè">
              <a:extLst>
                <a:ext uri="{FF2B5EF4-FFF2-40B4-BE49-F238E27FC236}">
                  <a16:creationId xmlns:a16="http://schemas.microsoft.com/office/drawing/2014/main" id="{707A6C96-8AA4-7744-8A12-EB65A0D94B14}"/>
                </a:ext>
              </a:extLst>
            </p:cNvPr>
            <p:cNvSpPr/>
            <p:nvPr/>
          </p:nvSpPr>
          <p:spPr>
            <a:xfrm>
              <a:off x="643954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îṩḷíḑè">
              <a:extLst>
                <a:ext uri="{FF2B5EF4-FFF2-40B4-BE49-F238E27FC236}">
                  <a16:creationId xmlns:a16="http://schemas.microsoft.com/office/drawing/2014/main" id="{9BBD3C40-97F5-9345-8A39-88F72F18F705}"/>
                </a:ext>
              </a:extLst>
            </p:cNvPr>
            <p:cNvSpPr txBox="1"/>
            <p:nvPr/>
          </p:nvSpPr>
          <p:spPr>
            <a:xfrm>
              <a:off x="7417095" y="1671574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低碳消费券</a:t>
              </a:r>
              <a:endParaRPr lang="en-US" altLang="zh-CN" sz="1800" b="1" dirty="0"/>
            </a:p>
          </p:txBody>
        </p:sp>
        <p:sp>
          <p:nvSpPr>
            <p:cNvPr id="19" name="íṥḷíḓé">
              <a:extLst>
                <a:ext uri="{FF2B5EF4-FFF2-40B4-BE49-F238E27FC236}">
                  <a16:creationId xmlns:a16="http://schemas.microsoft.com/office/drawing/2014/main" id="{313C8287-EEA2-1E40-8765-F77822FF3202}"/>
                </a:ext>
              </a:extLst>
            </p:cNvPr>
            <p:cNvSpPr/>
            <p:nvPr/>
          </p:nvSpPr>
          <p:spPr>
            <a:xfrm>
              <a:off x="743590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积分兑换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定期发放，可用于购买各类低碳商品 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" name="îŝ1íḓé">
              <a:extLst>
                <a:ext uri="{FF2B5EF4-FFF2-40B4-BE49-F238E27FC236}">
                  <a16:creationId xmlns:a16="http://schemas.microsoft.com/office/drawing/2014/main" id="{742C8933-BF8B-B14B-9BDE-FE5ECB46AC48}"/>
                </a:ext>
              </a:extLst>
            </p:cNvPr>
            <p:cNvSpPr txBox="1"/>
            <p:nvPr/>
          </p:nvSpPr>
          <p:spPr>
            <a:xfrm>
              <a:off x="665339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02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B548A63-344E-9985-7CFC-66A299750630}"/>
              </a:ext>
            </a:extLst>
          </p:cNvPr>
          <p:cNvGrpSpPr/>
          <p:nvPr/>
        </p:nvGrpSpPr>
        <p:grpSpPr>
          <a:xfrm>
            <a:off x="4720084" y="3181440"/>
            <a:ext cx="2793691" cy="1338003"/>
            <a:chOff x="7019121" y="3181440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1" name="îşḻiḓè">
              <a:extLst>
                <a:ext uri="{FF2B5EF4-FFF2-40B4-BE49-F238E27FC236}">
                  <a16:creationId xmlns:a16="http://schemas.microsoft.com/office/drawing/2014/main" id="{027927D6-1A57-C44E-91AC-FC0156ACD34B}"/>
                </a:ext>
              </a:extLst>
            </p:cNvPr>
            <p:cNvSpPr/>
            <p:nvPr/>
          </p:nvSpPr>
          <p:spPr>
            <a:xfrm>
              <a:off x="7019121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ïṡḷíďé">
              <a:extLst>
                <a:ext uri="{FF2B5EF4-FFF2-40B4-BE49-F238E27FC236}">
                  <a16:creationId xmlns:a16="http://schemas.microsoft.com/office/drawing/2014/main" id="{91EB9053-1780-C44B-82D2-CF125ECE1417}"/>
                </a:ext>
              </a:extLst>
            </p:cNvPr>
            <p:cNvSpPr txBox="1"/>
            <p:nvPr/>
          </p:nvSpPr>
          <p:spPr>
            <a:xfrm>
              <a:off x="7996672" y="3288178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碳晶戒指</a:t>
              </a:r>
              <a:endParaRPr lang="en-US" altLang="zh-CN" sz="1800" b="1" dirty="0"/>
            </a:p>
          </p:txBody>
        </p:sp>
        <p:sp>
          <p:nvSpPr>
            <p:cNvPr id="23" name="iš1îḑê">
              <a:extLst>
                <a:ext uri="{FF2B5EF4-FFF2-40B4-BE49-F238E27FC236}">
                  <a16:creationId xmlns:a16="http://schemas.microsoft.com/office/drawing/2014/main" id="{A687141D-94EC-1941-B1E5-ACAA1B7EC04C}"/>
                </a:ext>
              </a:extLst>
            </p:cNvPr>
            <p:cNvSpPr/>
            <p:nvPr/>
          </p:nvSpPr>
          <p:spPr>
            <a:xfrm>
              <a:off x="8015478" y="3656026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计算用户低碳行为导致的碳排放减少量。利用节能设备吸收的碳排放加工成碳纤维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碳结晶戒指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ï$ļidè">
              <a:extLst>
                <a:ext uri="{FF2B5EF4-FFF2-40B4-BE49-F238E27FC236}">
                  <a16:creationId xmlns:a16="http://schemas.microsoft.com/office/drawing/2014/main" id="{AE75A445-DDFC-4E48-B97B-C0B2DA3E5057}"/>
                </a:ext>
              </a:extLst>
            </p:cNvPr>
            <p:cNvSpPr txBox="1"/>
            <p:nvPr/>
          </p:nvSpPr>
          <p:spPr>
            <a:xfrm>
              <a:off x="7232975" y="3205189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03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0C7A3C8-47A6-9C9A-B89E-AAD91EEB5FC3}"/>
              </a:ext>
            </a:extLst>
          </p:cNvPr>
          <p:cNvGrpSpPr/>
          <p:nvPr/>
        </p:nvGrpSpPr>
        <p:grpSpPr>
          <a:xfrm>
            <a:off x="4720084" y="3181440"/>
            <a:ext cx="2793691" cy="1338003"/>
            <a:chOff x="643954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5" name="ïśḷíḓê">
              <a:extLst>
                <a:ext uri="{FF2B5EF4-FFF2-40B4-BE49-F238E27FC236}">
                  <a16:creationId xmlns:a16="http://schemas.microsoft.com/office/drawing/2014/main" id="{66DE9F76-AC01-B045-8C9D-EA79E1A27762}"/>
                </a:ext>
              </a:extLst>
            </p:cNvPr>
            <p:cNvSpPr/>
            <p:nvPr/>
          </p:nvSpPr>
          <p:spPr>
            <a:xfrm>
              <a:off x="643954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îṥḷidê">
              <a:extLst>
                <a:ext uri="{FF2B5EF4-FFF2-40B4-BE49-F238E27FC236}">
                  <a16:creationId xmlns:a16="http://schemas.microsoft.com/office/drawing/2014/main" id="{B2B91288-67F2-814B-B600-6EC906AF2847}"/>
                </a:ext>
              </a:extLst>
            </p:cNvPr>
            <p:cNvSpPr txBox="1"/>
            <p:nvPr/>
          </p:nvSpPr>
          <p:spPr>
            <a:xfrm>
              <a:off x="7417095" y="4904782"/>
              <a:ext cx="1591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“绿色”通道</a:t>
              </a:r>
              <a:endParaRPr lang="en-US" altLang="zh-CN" sz="1800" b="1" dirty="0"/>
            </a:p>
          </p:txBody>
        </p:sp>
        <p:sp>
          <p:nvSpPr>
            <p:cNvPr id="27" name="îSļïḓe">
              <a:extLst>
                <a:ext uri="{FF2B5EF4-FFF2-40B4-BE49-F238E27FC236}">
                  <a16:creationId xmlns:a16="http://schemas.microsoft.com/office/drawing/2014/main" id="{AD96F40D-8837-EC45-8358-7DC89ECABBD8}"/>
                </a:ext>
              </a:extLst>
            </p:cNvPr>
            <p:cNvSpPr/>
            <p:nvPr/>
          </p:nvSpPr>
          <p:spPr>
            <a:xfrm>
              <a:off x="7435901" y="5272630"/>
              <a:ext cx="17973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高者，享受机场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车站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旅游景区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公园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游乐场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安检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购票快速通道使用资格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8" name="íṡľïḓé">
              <a:extLst>
                <a:ext uri="{FF2B5EF4-FFF2-40B4-BE49-F238E27FC236}">
                  <a16:creationId xmlns:a16="http://schemas.microsoft.com/office/drawing/2014/main" id="{CC8D8BCD-7E8D-B44D-8A2C-E317546E750D}"/>
                </a:ext>
              </a:extLst>
            </p:cNvPr>
            <p:cNvSpPr txBox="1"/>
            <p:nvPr/>
          </p:nvSpPr>
          <p:spPr>
            <a:xfrm>
              <a:off x="665339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04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DE0FBF-8DD2-86C1-E59F-747547443065}"/>
              </a:ext>
            </a:extLst>
          </p:cNvPr>
          <p:cNvGrpSpPr/>
          <p:nvPr/>
        </p:nvGrpSpPr>
        <p:grpSpPr>
          <a:xfrm>
            <a:off x="4720084" y="3169765"/>
            <a:ext cx="2793691" cy="1361352"/>
            <a:chOff x="2968934" y="1564836"/>
            <a:chExt cx="2793691" cy="1361352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7" name="îŝľîḑé">
              <a:extLst>
                <a:ext uri="{FF2B5EF4-FFF2-40B4-BE49-F238E27FC236}">
                  <a16:creationId xmlns:a16="http://schemas.microsoft.com/office/drawing/2014/main" id="{56FEFEEB-81C9-3C42-845C-ECE2BA2FF19F}"/>
                </a:ext>
              </a:extLst>
            </p:cNvPr>
            <p:cNvSpPr/>
            <p:nvPr/>
          </p:nvSpPr>
          <p:spPr>
            <a:xfrm>
              <a:off x="396529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5" name="í$1idé">
              <a:extLst>
                <a:ext uri="{FF2B5EF4-FFF2-40B4-BE49-F238E27FC236}">
                  <a16:creationId xmlns:a16="http://schemas.microsoft.com/office/drawing/2014/main" id="{3C277B89-840F-684F-91CB-7162ECEE33AC}"/>
                </a:ext>
              </a:extLst>
            </p:cNvPr>
            <p:cNvSpPr/>
            <p:nvPr/>
          </p:nvSpPr>
          <p:spPr>
            <a:xfrm>
              <a:off x="296893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iṥľiḓe">
              <a:extLst>
                <a:ext uri="{FF2B5EF4-FFF2-40B4-BE49-F238E27FC236}">
                  <a16:creationId xmlns:a16="http://schemas.microsoft.com/office/drawing/2014/main" id="{F3F0B67D-C9FE-3F4C-A0D1-4B7B1FAB2205}"/>
                </a:ext>
              </a:extLst>
            </p:cNvPr>
            <p:cNvSpPr txBox="1"/>
            <p:nvPr/>
          </p:nvSpPr>
          <p:spPr>
            <a:xfrm>
              <a:off x="3946485" y="1671574"/>
              <a:ext cx="1652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跨境消费免税</a:t>
              </a:r>
              <a:r>
                <a:rPr lang="zh-CN" altLang="zh-CN" dirty="0">
                  <a:effectLst/>
                  <a:latin typeface="+mn-ea"/>
                </a:rPr>
                <a:t> </a:t>
              </a:r>
              <a:endParaRPr lang="en-US" altLang="zh-CN" sz="1800" b="1" dirty="0">
                <a:latin typeface="+mn-ea"/>
              </a:endParaRPr>
            </a:p>
          </p:txBody>
        </p:sp>
        <p:sp>
          <p:nvSpPr>
            <p:cNvPr id="8" name="iŝḻíḑê">
              <a:extLst>
                <a:ext uri="{FF2B5EF4-FFF2-40B4-BE49-F238E27FC236}">
                  <a16:creationId xmlns:a16="http://schemas.microsoft.com/office/drawing/2014/main" id="{FDE7689F-A114-3349-B872-7BCD931AC47C}"/>
                </a:ext>
              </a:extLst>
            </p:cNvPr>
            <p:cNvSpPr txBox="1"/>
            <p:nvPr/>
          </p:nvSpPr>
          <p:spPr>
            <a:xfrm>
              <a:off x="318278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01</a:t>
              </a:r>
            </a:p>
          </p:txBody>
        </p:sp>
        <p:sp>
          <p:nvSpPr>
            <p:cNvPr id="29" name="íṥḷíḓé">
              <a:extLst>
                <a:ext uri="{FF2B5EF4-FFF2-40B4-BE49-F238E27FC236}">
                  <a16:creationId xmlns:a16="http://schemas.microsoft.com/office/drawing/2014/main" id="{1F3EAF54-759D-36D6-A71C-0260C56A50CE}"/>
                </a:ext>
              </a:extLst>
            </p:cNvPr>
            <p:cNvSpPr/>
            <p:nvPr/>
          </p:nvSpPr>
          <p:spPr>
            <a:xfrm>
              <a:off x="3943119" y="2062771"/>
              <a:ext cx="17329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消费进口的低碳节能产品享受税收减免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高者，享受入境税收抵扣优惠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F86D8F4-DBB1-C45A-9A99-F594938602C3}"/>
              </a:ext>
            </a:extLst>
          </p:cNvPr>
          <p:cNvGrpSpPr/>
          <p:nvPr/>
        </p:nvGrpSpPr>
        <p:grpSpPr>
          <a:xfrm>
            <a:off x="4720084" y="3169765"/>
            <a:ext cx="2793691" cy="1205908"/>
            <a:chOff x="2421047" y="3181440"/>
            <a:chExt cx="2793691" cy="1205908"/>
          </a:xfrm>
          <a:effectLst>
            <a:outerShdw blurRad="508690" dist="38100" sx="107177" sy="107177" algn="tl" rotWithShape="0">
              <a:schemeClr val="accent1">
                <a:lumMod val="50000"/>
                <a:alpha val="52000"/>
              </a:schemeClr>
            </a:outerShdw>
          </a:effectLst>
        </p:grpSpPr>
        <p:sp>
          <p:nvSpPr>
            <p:cNvPr id="9" name="išļíḋê">
              <a:extLst>
                <a:ext uri="{FF2B5EF4-FFF2-40B4-BE49-F238E27FC236}">
                  <a16:creationId xmlns:a16="http://schemas.microsoft.com/office/drawing/2014/main" id="{C43904DA-A9E9-8546-B447-0FA60DD67FA6}"/>
                </a:ext>
              </a:extLst>
            </p:cNvPr>
            <p:cNvSpPr/>
            <p:nvPr/>
          </p:nvSpPr>
          <p:spPr>
            <a:xfrm>
              <a:off x="2421047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íSļídè">
              <a:extLst>
                <a:ext uri="{FF2B5EF4-FFF2-40B4-BE49-F238E27FC236}">
                  <a16:creationId xmlns:a16="http://schemas.microsoft.com/office/drawing/2014/main" id="{022D0E82-24D0-4944-8D2E-C828C7EF8E11}"/>
                </a:ext>
              </a:extLst>
            </p:cNvPr>
            <p:cNvSpPr txBox="1"/>
            <p:nvPr/>
          </p:nvSpPr>
          <p:spPr>
            <a:xfrm>
              <a:off x="2592480" y="3304456"/>
              <a:ext cx="24942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核心产品：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CACO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+</a:t>
              </a:r>
              <a:r>
                <a:rPr lang="zh-CN" altLang="en-US" dirty="0">
                  <a:solidFill>
                    <a:schemeClr val="bg1"/>
                  </a:solidFill>
                </a:rPr>
                <a:t>碳易贷</a:t>
              </a: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77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69DA1D61-7D07-CC57-FCD8-E38DDAE522D7}"/>
              </a:ext>
            </a:extLst>
          </p:cNvPr>
          <p:cNvGrpSpPr/>
          <p:nvPr/>
        </p:nvGrpSpPr>
        <p:grpSpPr>
          <a:xfrm>
            <a:off x="2968934" y="4798044"/>
            <a:ext cx="2793691" cy="1338003"/>
            <a:chOff x="296893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3" name="ïṩ1îḓe">
              <a:extLst>
                <a:ext uri="{FF2B5EF4-FFF2-40B4-BE49-F238E27FC236}">
                  <a16:creationId xmlns:a16="http://schemas.microsoft.com/office/drawing/2014/main" id="{31BBECA4-972B-1546-996F-439CF1A45FF8}"/>
                </a:ext>
              </a:extLst>
            </p:cNvPr>
            <p:cNvSpPr/>
            <p:nvPr/>
          </p:nvSpPr>
          <p:spPr>
            <a:xfrm>
              <a:off x="296893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š1íḋé">
              <a:extLst>
                <a:ext uri="{FF2B5EF4-FFF2-40B4-BE49-F238E27FC236}">
                  <a16:creationId xmlns:a16="http://schemas.microsoft.com/office/drawing/2014/main" id="{961DF379-9F12-B144-92B8-DC420721FFC3}"/>
                </a:ext>
              </a:extLst>
            </p:cNvPr>
            <p:cNvSpPr txBox="1"/>
            <p:nvPr/>
          </p:nvSpPr>
          <p:spPr>
            <a:xfrm>
              <a:off x="3946485" y="4904782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负向约束：</a:t>
              </a:r>
              <a:endParaRPr lang="en-US" altLang="zh-CN" sz="1800" b="1" dirty="0"/>
            </a:p>
          </p:txBody>
        </p:sp>
        <p:sp>
          <p:nvSpPr>
            <p:cNvPr id="15" name="îṡḻíḋê">
              <a:extLst>
                <a:ext uri="{FF2B5EF4-FFF2-40B4-BE49-F238E27FC236}">
                  <a16:creationId xmlns:a16="http://schemas.microsoft.com/office/drawing/2014/main" id="{C96C6827-5D5F-E54D-A284-DC71DEBE233F}"/>
                </a:ext>
              </a:extLst>
            </p:cNvPr>
            <p:cNvSpPr/>
            <p:nvPr/>
          </p:nvSpPr>
          <p:spPr>
            <a:xfrm>
              <a:off x="3965291" y="5272630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人群，根据消费金额适当征收碳排放税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配额限制高碳消费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6" name="iśľîde">
              <a:extLst>
                <a:ext uri="{FF2B5EF4-FFF2-40B4-BE49-F238E27FC236}">
                  <a16:creationId xmlns:a16="http://schemas.microsoft.com/office/drawing/2014/main" id="{F886D11E-7389-4145-8D73-ABD2EA3BB18C}"/>
                </a:ext>
              </a:extLst>
            </p:cNvPr>
            <p:cNvSpPr txBox="1"/>
            <p:nvPr/>
          </p:nvSpPr>
          <p:spPr>
            <a:xfrm>
              <a:off x="318278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05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1E0A530-F376-86BC-65C7-402654C3B2A2}"/>
              </a:ext>
            </a:extLst>
          </p:cNvPr>
          <p:cNvGrpSpPr/>
          <p:nvPr/>
        </p:nvGrpSpPr>
        <p:grpSpPr>
          <a:xfrm>
            <a:off x="6439544" y="1564836"/>
            <a:ext cx="2793691" cy="1338003"/>
            <a:chOff x="6439544" y="1564836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7" name="îşľïḋè">
              <a:extLst>
                <a:ext uri="{FF2B5EF4-FFF2-40B4-BE49-F238E27FC236}">
                  <a16:creationId xmlns:a16="http://schemas.microsoft.com/office/drawing/2014/main" id="{707A6C96-8AA4-7744-8A12-EB65A0D94B14}"/>
                </a:ext>
              </a:extLst>
            </p:cNvPr>
            <p:cNvSpPr/>
            <p:nvPr/>
          </p:nvSpPr>
          <p:spPr>
            <a:xfrm>
              <a:off x="643954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îṩḷíḑè">
              <a:extLst>
                <a:ext uri="{FF2B5EF4-FFF2-40B4-BE49-F238E27FC236}">
                  <a16:creationId xmlns:a16="http://schemas.microsoft.com/office/drawing/2014/main" id="{9BBD3C40-97F5-9345-8A39-88F72F18F705}"/>
                </a:ext>
              </a:extLst>
            </p:cNvPr>
            <p:cNvSpPr txBox="1"/>
            <p:nvPr/>
          </p:nvSpPr>
          <p:spPr>
            <a:xfrm>
              <a:off x="7417095" y="1671574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低碳消费券</a:t>
              </a:r>
              <a:endParaRPr lang="en-US" altLang="zh-CN" sz="1800" b="1" dirty="0"/>
            </a:p>
          </p:txBody>
        </p:sp>
        <p:sp>
          <p:nvSpPr>
            <p:cNvPr id="19" name="íṥḷíḓé">
              <a:extLst>
                <a:ext uri="{FF2B5EF4-FFF2-40B4-BE49-F238E27FC236}">
                  <a16:creationId xmlns:a16="http://schemas.microsoft.com/office/drawing/2014/main" id="{313C8287-EEA2-1E40-8765-F77822FF3202}"/>
                </a:ext>
              </a:extLst>
            </p:cNvPr>
            <p:cNvSpPr/>
            <p:nvPr/>
          </p:nvSpPr>
          <p:spPr>
            <a:xfrm>
              <a:off x="743590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积分兑换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定期发放，可用于购买各类低碳商品 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" name="îŝ1íḓé">
              <a:extLst>
                <a:ext uri="{FF2B5EF4-FFF2-40B4-BE49-F238E27FC236}">
                  <a16:creationId xmlns:a16="http://schemas.microsoft.com/office/drawing/2014/main" id="{742C8933-BF8B-B14B-9BDE-FE5ECB46AC48}"/>
                </a:ext>
              </a:extLst>
            </p:cNvPr>
            <p:cNvSpPr txBox="1"/>
            <p:nvPr/>
          </p:nvSpPr>
          <p:spPr>
            <a:xfrm>
              <a:off x="665339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02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B548A63-344E-9985-7CFC-66A299750630}"/>
              </a:ext>
            </a:extLst>
          </p:cNvPr>
          <p:cNvGrpSpPr/>
          <p:nvPr/>
        </p:nvGrpSpPr>
        <p:grpSpPr>
          <a:xfrm>
            <a:off x="7019121" y="3181440"/>
            <a:ext cx="2793691" cy="1338003"/>
            <a:chOff x="7019121" y="3181440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1" name="îşḻiḓè">
              <a:extLst>
                <a:ext uri="{FF2B5EF4-FFF2-40B4-BE49-F238E27FC236}">
                  <a16:creationId xmlns:a16="http://schemas.microsoft.com/office/drawing/2014/main" id="{027927D6-1A57-C44E-91AC-FC0156ACD34B}"/>
                </a:ext>
              </a:extLst>
            </p:cNvPr>
            <p:cNvSpPr/>
            <p:nvPr/>
          </p:nvSpPr>
          <p:spPr>
            <a:xfrm>
              <a:off x="7019121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ïṡḷíďé">
              <a:extLst>
                <a:ext uri="{FF2B5EF4-FFF2-40B4-BE49-F238E27FC236}">
                  <a16:creationId xmlns:a16="http://schemas.microsoft.com/office/drawing/2014/main" id="{91EB9053-1780-C44B-82D2-CF125ECE1417}"/>
                </a:ext>
              </a:extLst>
            </p:cNvPr>
            <p:cNvSpPr txBox="1"/>
            <p:nvPr/>
          </p:nvSpPr>
          <p:spPr>
            <a:xfrm>
              <a:off x="7996672" y="3288178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碳晶戒指</a:t>
              </a:r>
              <a:endParaRPr lang="en-US" altLang="zh-CN" sz="1800" b="1" dirty="0"/>
            </a:p>
          </p:txBody>
        </p:sp>
        <p:sp>
          <p:nvSpPr>
            <p:cNvPr id="23" name="iš1îḑê">
              <a:extLst>
                <a:ext uri="{FF2B5EF4-FFF2-40B4-BE49-F238E27FC236}">
                  <a16:creationId xmlns:a16="http://schemas.microsoft.com/office/drawing/2014/main" id="{A687141D-94EC-1941-B1E5-ACAA1B7EC04C}"/>
                </a:ext>
              </a:extLst>
            </p:cNvPr>
            <p:cNvSpPr/>
            <p:nvPr/>
          </p:nvSpPr>
          <p:spPr>
            <a:xfrm>
              <a:off x="8015478" y="3656026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计算用户低碳行为导致的碳排放减少量。利用节能设备吸收的碳排放加工成碳纤维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碳结晶戒指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ï$ļidè">
              <a:extLst>
                <a:ext uri="{FF2B5EF4-FFF2-40B4-BE49-F238E27FC236}">
                  <a16:creationId xmlns:a16="http://schemas.microsoft.com/office/drawing/2014/main" id="{AE75A445-DDFC-4E48-B97B-C0B2DA3E5057}"/>
                </a:ext>
              </a:extLst>
            </p:cNvPr>
            <p:cNvSpPr txBox="1"/>
            <p:nvPr/>
          </p:nvSpPr>
          <p:spPr>
            <a:xfrm>
              <a:off x="7232975" y="3205189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03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0C7A3C8-47A6-9C9A-B89E-AAD91EEB5FC3}"/>
              </a:ext>
            </a:extLst>
          </p:cNvPr>
          <p:cNvGrpSpPr/>
          <p:nvPr/>
        </p:nvGrpSpPr>
        <p:grpSpPr>
          <a:xfrm>
            <a:off x="6439544" y="4798044"/>
            <a:ext cx="2793691" cy="1338003"/>
            <a:chOff x="643954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5" name="ïśḷíḓê">
              <a:extLst>
                <a:ext uri="{FF2B5EF4-FFF2-40B4-BE49-F238E27FC236}">
                  <a16:creationId xmlns:a16="http://schemas.microsoft.com/office/drawing/2014/main" id="{66DE9F76-AC01-B045-8C9D-EA79E1A27762}"/>
                </a:ext>
              </a:extLst>
            </p:cNvPr>
            <p:cNvSpPr/>
            <p:nvPr/>
          </p:nvSpPr>
          <p:spPr>
            <a:xfrm>
              <a:off x="643954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îṥḷidê">
              <a:extLst>
                <a:ext uri="{FF2B5EF4-FFF2-40B4-BE49-F238E27FC236}">
                  <a16:creationId xmlns:a16="http://schemas.microsoft.com/office/drawing/2014/main" id="{B2B91288-67F2-814B-B600-6EC906AF2847}"/>
                </a:ext>
              </a:extLst>
            </p:cNvPr>
            <p:cNvSpPr txBox="1"/>
            <p:nvPr/>
          </p:nvSpPr>
          <p:spPr>
            <a:xfrm>
              <a:off x="7417095" y="4904782"/>
              <a:ext cx="1591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“绿色”通道</a:t>
              </a:r>
              <a:endParaRPr lang="en-US" altLang="zh-CN" sz="1800" b="1" dirty="0"/>
            </a:p>
          </p:txBody>
        </p:sp>
        <p:sp>
          <p:nvSpPr>
            <p:cNvPr id="27" name="îSļïḓe">
              <a:extLst>
                <a:ext uri="{FF2B5EF4-FFF2-40B4-BE49-F238E27FC236}">
                  <a16:creationId xmlns:a16="http://schemas.microsoft.com/office/drawing/2014/main" id="{AD96F40D-8837-EC45-8358-7DC89ECABBD8}"/>
                </a:ext>
              </a:extLst>
            </p:cNvPr>
            <p:cNvSpPr/>
            <p:nvPr/>
          </p:nvSpPr>
          <p:spPr>
            <a:xfrm>
              <a:off x="7435901" y="5272630"/>
              <a:ext cx="17973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高者，享受机场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车站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旅游景区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公园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游乐场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安检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购票快速通道使用资格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8" name="íṡľïḓé">
              <a:extLst>
                <a:ext uri="{FF2B5EF4-FFF2-40B4-BE49-F238E27FC236}">
                  <a16:creationId xmlns:a16="http://schemas.microsoft.com/office/drawing/2014/main" id="{CC8D8BCD-7E8D-B44D-8A2C-E317546E750D}"/>
                </a:ext>
              </a:extLst>
            </p:cNvPr>
            <p:cNvSpPr txBox="1"/>
            <p:nvPr/>
          </p:nvSpPr>
          <p:spPr>
            <a:xfrm>
              <a:off x="665339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04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DE0FBF-8DD2-86C1-E59F-747547443065}"/>
              </a:ext>
            </a:extLst>
          </p:cNvPr>
          <p:cNvGrpSpPr/>
          <p:nvPr/>
        </p:nvGrpSpPr>
        <p:grpSpPr>
          <a:xfrm>
            <a:off x="2968934" y="1564836"/>
            <a:ext cx="2793691" cy="1361352"/>
            <a:chOff x="2968934" y="1564836"/>
            <a:chExt cx="2793691" cy="1361352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7" name="îŝľîḑé">
              <a:extLst>
                <a:ext uri="{FF2B5EF4-FFF2-40B4-BE49-F238E27FC236}">
                  <a16:creationId xmlns:a16="http://schemas.microsoft.com/office/drawing/2014/main" id="{56FEFEEB-81C9-3C42-845C-ECE2BA2FF19F}"/>
                </a:ext>
              </a:extLst>
            </p:cNvPr>
            <p:cNvSpPr/>
            <p:nvPr/>
          </p:nvSpPr>
          <p:spPr>
            <a:xfrm>
              <a:off x="396529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5" name="í$1idé">
              <a:extLst>
                <a:ext uri="{FF2B5EF4-FFF2-40B4-BE49-F238E27FC236}">
                  <a16:creationId xmlns:a16="http://schemas.microsoft.com/office/drawing/2014/main" id="{3C277B89-840F-684F-91CB-7162ECEE33AC}"/>
                </a:ext>
              </a:extLst>
            </p:cNvPr>
            <p:cNvSpPr/>
            <p:nvPr/>
          </p:nvSpPr>
          <p:spPr>
            <a:xfrm>
              <a:off x="296893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iṥľiḓe">
              <a:extLst>
                <a:ext uri="{FF2B5EF4-FFF2-40B4-BE49-F238E27FC236}">
                  <a16:creationId xmlns:a16="http://schemas.microsoft.com/office/drawing/2014/main" id="{F3F0B67D-C9FE-3F4C-A0D1-4B7B1FAB2205}"/>
                </a:ext>
              </a:extLst>
            </p:cNvPr>
            <p:cNvSpPr txBox="1"/>
            <p:nvPr/>
          </p:nvSpPr>
          <p:spPr>
            <a:xfrm>
              <a:off x="3946485" y="1671574"/>
              <a:ext cx="1652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跨境消费免税</a:t>
              </a:r>
              <a:r>
                <a:rPr lang="zh-CN" altLang="zh-CN" dirty="0">
                  <a:effectLst/>
                  <a:latin typeface="+mn-ea"/>
                </a:rPr>
                <a:t> </a:t>
              </a:r>
              <a:endParaRPr lang="en-US" altLang="zh-CN" sz="1800" b="1" dirty="0">
                <a:latin typeface="+mn-ea"/>
              </a:endParaRPr>
            </a:p>
          </p:txBody>
        </p:sp>
        <p:sp>
          <p:nvSpPr>
            <p:cNvPr id="8" name="iŝḻíḑê">
              <a:extLst>
                <a:ext uri="{FF2B5EF4-FFF2-40B4-BE49-F238E27FC236}">
                  <a16:creationId xmlns:a16="http://schemas.microsoft.com/office/drawing/2014/main" id="{FDE7689F-A114-3349-B872-7BCD931AC47C}"/>
                </a:ext>
              </a:extLst>
            </p:cNvPr>
            <p:cNvSpPr txBox="1"/>
            <p:nvPr/>
          </p:nvSpPr>
          <p:spPr>
            <a:xfrm>
              <a:off x="318278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01</a:t>
              </a:r>
            </a:p>
          </p:txBody>
        </p:sp>
        <p:sp>
          <p:nvSpPr>
            <p:cNvPr id="29" name="íṥḷíḓé">
              <a:extLst>
                <a:ext uri="{FF2B5EF4-FFF2-40B4-BE49-F238E27FC236}">
                  <a16:creationId xmlns:a16="http://schemas.microsoft.com/office/drawing/2014/main" id="{1F3EAF54-759D-36D6-A71C-0260C56A50CE}"/>
                </a:ext>
              </a:extLst>
            </p:cNvPr>
            <p:cNvSpPr/>
            <p:nvPr/>
          </p:nvSpPr>
          <p:spPr>
            <a:xfrm>
              <a:off x="3943119" y="2062771"/>
              <a:ext cx="17329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消费进口的低碳节能产品享受税收减免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高者，享受入境税收抵扣优惠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F86D8F4-DBB1-C45A-9A99-F594938602C3}"/>
              </a:ext>
            </a:extLst>
          </p:cNvPr>
          <p:cNvGrpSpPr/>
          <p:nvPr/>
        </p:nvGrpSpPr>
        <p:grpSpPr>
          <a:xfrm>
            <a:off x="2421047" y="3181440"/>
            <a:ext cx="2793691" cy="1205908"/>
            <a:chOff x="2421047" y="3181440"/>
            <a:chExt cx="2793691" cy="1205908"/>
          </a:xfrm>
          <a:effectLst>
            <a:outerShdw blurRad="508690" dist="38100" sx="107177" sy="107177" algn="tl" rotWithShape="0">
              <a:schemeClr val="accent1">
                <a:lumMod val="50000"/>
                <a:alpha val="52000"/>
              </a:schemeClr>
            </a:outerShdw>
          </a:effectLst>
        </p:grpSpPr>
        <p:sp>
          <p:nvSpPr>
            <p:cNvPr id="9" name="išļíḋê">
              <a:extLst>
                <a:ext uri="{FF2B5EF4-FFF2-40B4-BE49-F238E27FC236}">
                  <a16:creationId xmlns:a16="http://schemas.microsoft.com/office/drawing/2014/main" id="{C43904DA-A9E9-8546-B447-0FA60DD67FA6}"/>
                </a:ext>
              </a:extLst>
            </p:cNvPr>
            <p:cNvSpPr/>
            <p:nvPr/>
          </p:nvSpPr>
          <p:spPr>
            <a:xfrm>
              <a:off x="2421047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íSļídè">
              <a:extLst>
                <a:ext uri="{FF2B5EF4-FFF2-40B4-BE49-F238E27FC236}">
                  <a16:creationId xmlns:a16="http://schemas.microsoft.com/office/drawing/2014/main" id="{022D0E82-24D0-4944-8D2E-C828C7EF8E11}"/>
                </a:ext>
              </a:extLst>
            </p:cNvPr>
            <p:cNvSpPr txBox="1"/>
            <p:nvPr/>
          </p:nvSpPr>
          <p:spPr>
            <a:xfrm>
              <a:off x="2592480" y="3304456"/>
              <a:ext cx="24942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核心产品：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CACO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+</a:t>
              </a:r>
              <a:r>
                <a:rPr lang="zh-CN" altLang="en-US" dirty="0">
                  <a:solidFill>
                    <a:schemeClr val="bg1"/>
                  </a:solidFill>
                </a:rPr>
                <a:t>碳易贷</a:t>
              </a: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27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1î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śľîḓê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7" y="2542848"/>
            <a:ext cx="10687047" cy="1133475"/>
          </a:xfrm>
        </p:spPr>
        <p:txBody>
          <a:bodyPr/>
          <a:lstStyle/>
          <a:p>
            <a:r>
              <a:rPr lang="zh-CN" altLang="en-US" dirty="0"/>
              <a:t>产品</a:t>
            </a:r>
            <a:r>
              <a:rPr lang="en-US" altLang="zh-CN" dirty="0"/>
              <a:t>1</a:t>
            </a:r>
            <a:r>
              <a:rPr lang="zh-CN" altLang="en-US" dirty="0"/>
              <a:t>：基于碳足迹的</a:t>
            </a:r>
            <a:r>
              <a:rPr lang="en-US" altLang="zh-CN" dirty="0"/>
              <a:t>CACO</a:t>
            </a:r>
            <a:endParaRPr lang="zh-CN" altLang="en-US" dirty="0"/>
          </a:p>
        </p:txBody>
      </p:sp>
      <p:sp>
        <p:nvSpPr>
          <p:cNvPr id="3" name="ïṡļiḋé">
            <a:extLst>
              <a:ext uri="{FF2B5EF4-FFF2-40B4-BE49-F238E27FC236}">
                <a16:creationId xmlns:a16="http://schemas.microsoft.com/office/drawing/2014/main" id="{378DAE95-7127-4F51-9451-9FE7A2833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477" y="3703308"/>
            <a:ext cx="10687047" cy="965763"/>
          </a:xfrm>
        </p:spPr>
        <p:txBody>
          <a:bodyPr>
            <a:normAutofit/>
          </a:bodyPr>
          <a:lstStyle/>
          <a:p>
            <a:pPr lvl="0"/>
            <a:r>
              <a:rPr lang="en-US" altLang="zh-CN" sz="2400" dirty="0"/>
              <a:t>1</a:t>
            </a:r>
            <a:r>
              <a:rPr lang="en" altLang="zh-CN" sz="2400" dirty="0"/>
              <a:t> | </a:t>
            </a:r>
            <a:r>
              <a:rPr lang="en-US" altLang="zh-CN" sz="2400" dirty="0"/>
              <a:t>Product design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: CACO</a:t>
            </a:r>
            <a:r>
              <a:rPr lang="zh-CN" altLang="en-US" sz="2400" dirty="0"/>
              <a:t> </a:t>
            </a:r>
            <a:r>
              <a:rPr lang="en-US" altLang="zh-CN" sz="2400" dirty="0" err="1"/>
              <a:t>indexs</a:t>
            </a:r>
            <a:r>
              <a:rPr lang="en-US" altLang="zh-CN" sz="2400" dirty="0"/>
              <a:t> based on carbon footprint</a:t>
            </a:r>
            <a:endParaRPr lang="zh-CN" altLang="en-US" sz="2400" dirty="0"/>
          </a:p>
        </p:txBody>
      </p:sp>
      <p:sp>
        <p:nvSpPr>
          <p:cNvPr id="6" name="îşļîḋè">
            <a:extLst>
              <a:ext uri="{FF2B5EF4-FFF2-40B4-BE49-F238E27FC236}">
                <a16:creationId xmlns:a16="http://schemas.microsoft.com/office/drawing/2014/main" id="{81FFF35D-B229-45AF-9CAE-767AE39B80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384" y="1405105"/>
            <a:ext cx="1127232" cy="1107996"/>
          </a:xfrm>
        </p:spPr>
        <p:txBody>
          <a:bodyPr/>
          <a:lstStyle/>
          <a:p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5030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1E0A530-F376-86BC-65C7-402654C3B2A2}"/>
              </a:ext>
            </a:extLst>
          </p:cNvPr>
          <p:cNvGrpSpPr/>
          <p:nvPr/>
        </p:nvGrpSpPr>
        <p:grpSpPr>
          <a:xfrm>
            <a:off x="2463645" y="5101523"/>
            <a:ext cx="2793691" cy="1338003"/>
            <a:chOff x="6439544" y="1564836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7" name="îşľïḋè">
              <a:extLst>
                <a:ext uri="{FF2B5EF4-FFF2-40B4-BE49-F238E27FC236}">
                  <a16:creationId xmlns:a16="http://schemas.microsoft.com/office/drawing/2014/main" id="{707A6C96-8AA4-7744-8A12-EB65A0D94B14}"/>
                </a:ext>
              </a:extLst>
            </p:cNvPr>
            <p:cNvSpPr/>
            <p:nvPr/>
          </p:nvSpPr>
          <p:spPr>
            <a:xfrm>
              <a:off x="643954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îṩḷíḑè">
              <a:extLst>
                <a:ext uri="{FF2B5EF4-FFF2-40B4-BE49-F238E27FC236}">
                  <a16:creationId xmlns:a16="http://schemas.microsoft.com/office/drawing/2014/main" id="{9BBD3C40-97F5-9345-8A39-88F72F18F705}"/>
                </a:ext>
              </a:extLst>
            </p:cNvPr>
            <p:cNvSpPr txBox="1"/>
            <p:nvPr/>
          </p:nvSpPr>
          <p:spPr>
            <a:xfrm>
              <a:off x="7417095" y="1671574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低碳消费券</a:t>
              </a:r>
              <a:endParaRPr lang="en-US" altLang="zh-CN" sz="1800" b="1" dirty="0"/>
            </a:p>
          </p:txBody>
        </p:sp>
        <p:sp>
          <p:nvSpPr>
            <p:cNvPr id="19" name="íṥḷíḓé">
              <a:extLst>
                <a:ext uri="{FF2B5EF4-FFF2-40B4-BE49-F238E27FC236}">
                  <a16:creationId xmlns:a16="http://schemas.microsoft.com/office/drawing/2014/main" id="{313C8287-EEA2-1E40-8765-F77822FF3202}"/>
                </a:ext>
              </a:extLst>
            </p:cNvPr>
            <p:cNvSpPr/>
            <p:nvPr/>
          </p:nvSpPr>
          <p:spPr>
            <a:xfrm>
              <a:off x="743590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积分兑换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定期发放，可用于购买各类低碳商品 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" name="îŝ1íḓé">
              <a:extLst>
                <a:ext uri="{FF2B5EF4-FFF2-40B4-BE49-F238E27FC236}">
                  <a16:creationId xmlns:a16="http://schemas.microsoft.com/office/drawing/2014/main" id="{742C8933-BF8B-B14B-9BDE-FE5ECB46AC48}"/>
                </a:ext>
              </a:extLst>
            </p:cNvPr>
            <p:cNvSpPr txBox="1"/>
            <p:nvPr/>
          </p:nvSpPr>
          <p:spPr>
            <a:xfrm>
              <a:off x="665339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02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B548A63-344E-9985-7CFC-66A299750630}"/>
              </a:ext>
            </a:extLst>
          </p:cNvPr>
          <p:cNvGrpSpPr/>
          <p:nvPr/>
        </p:nvGrpSpPr>
        <p:grpSpPr>
          <a:xfrm>
            <a:off x="1496204" y="4184737"/>
            <a:ext cx="2793691" cy="1338003"/>
            <a:chOff x="7019121" y="3181440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1" name="îşḻiḓè">
              <a:extLst>
                <a:ext uri="{FF2B5EF4-FFF2-40B4-BE49-F238E27FC236}">
                  <a16:creationId xmlns:a16="http://schemas.microsoft.com/office/drawing/2014/main" id="{027927D6-1A57-C44E-91AC-FC0156ACD34B}"/>
                </a:ext>
              </a:extLst>
            </p:cNvPr>
            <p:cNvSpPr/>
            <p:nvPr/>
          </p:nvSpPr>
          <p:spPr>
            <a:xfrm>
              <a:off x="7019121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ïṡḷíďé">
              <a:extLst>
                <a:ext uri="{FF2B5EF4-FFF2-40B4-BE49-F238E27FC236}">
                  <a16:creationId xmlns:a16="http://schemas.microsoft.com/office/drawing/2014/main" id="{91EB9053-1780-C44B-82D2-CF125ECE1417}"/>
                </a:ext>
              </a:extLst>
            </p:cNvPr>
            <p:cNvSpPr txBox="1"/>
            <p:nvPr/>
          </p:nvSpPr>
          <p:spPr>
            <a:xfrm>
              <a:off x="7996672" y="3288178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碳晶戒指</a:t>
              </a:r>
              <a:endParaRPr lang="en-US" altLang="zh-CN" sz="1800" b="1" dirty="0"/>
            </a:p>
          </p:txBody>
        </p:sp>
        <p:sp>
          <p:nvSpPr>
            <p:cNvPr id="23" name="iš1îḑê">
              <a:extLst>
                <a:ext uri="{FF2B5EF4-FFF2-40B4-BE49-F238E27FC236}">
                  <a16:creationId xmlns:a16="http://schemas.microsoft.com/office/drawing/2014/main" id="{A687141D-94EC-1941-B1E5-ACAA1B7EC04C}"/>
                </a:ext>
              </a:extLst>
            </p:cNvPr>
            <p:cNvSpPr/>
            <p:nvPr/>
          </p:nvSpPr>
          <p:spPr>
            <a:xfrm>
              <a:off x="8015478" y="3656026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计算用户低碳行为导致的碳排放减少量。利用节能设备吸收的碳排放加工成碳纤维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碳结晶戒指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ï$ļidè">
              <a:extLst>
                <a:ext uri="{FF2B5EF4-FFF2-40B4-BE49-F238E27FC236}">
                  <a16:creationId xmlns:a16="http://schemas.microsoft.com/office/drawing/2014/main" id="{AE75A445-DDFC-4E48-B97B-C0B2DA3E5057}"/>
                </a:ext>
              </a:extLst>
            </p:cNvPr>
            <p:cNvSpPr txBox="1"/>
            <p:nvPr/>
          </p:nvSpPr>
          <p:spPr>
            <a:xfrm>
              <a:off x="7232975" y="3205189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03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0C7A3C8-47A6-9C9A-B89E-AAD91EEB5FC3}"/>
              </a:ext>
            </a:extLst>
          </p:cNvPr>
          <p:cNvGrpSpPr/>
          <p:nvPr/>
        </p:nvGrpSpPr>
        <p:grpSpPr>
          <a:xfrm>
            <a:off x="828830" y="3174572"/>
            <a:ext cx="2793691" cy="1338003"/>
            <a:chOff x="643954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5" name="ïśḷíḓê">
              <a:extLst>
                <a:ext uri="{FF2B5EF4-FFF2-40B4-BE49-F238E27FC236}">
                  <a16:creationId xmlns:a16="http://schemas.microsoft.com/office/drawing/2014/main" id="{66DE9F76-AC01-B045-8C9D-EA79E1A27762}"/>
                </a:ext>
              </a:extLst>
            </p:cNvPr>
            <p:cNvSpPr/>
            <p:nvPr/>
          </p:nvSpPr>
          <p:spPr>
            <a:xfrm>
              <a:off x="643954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îṥḷidê">
              <a:extLst>
                <a:ext uri="{FF2B5EF4-FFF2-40B4-BE49-F238E27FC236}">
                  <a16:creationId xmlns:a16="http://schemas.microsoft.com/office/drawing/2014/main" id="{B2B91288-67F2-814B-B600-6EC906AF2847}"/>
                </a:ext>
              </a:extLst>
            </p:cNvPr>
            <p:cNvSpPr txBox="1"/>
            <p:nvPr/>
          </p:nvSpPr>
          <p:spPr>
            <a:xfrm>
              <a:off x="7417095" y="4904782"/>
              <a:ext cx="1591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“绿色”通道</a:t>
              </a:r>
              <a:endParaRPr lang="en-US" altLang="zh-CN" sz="1800" b="1" dirty="0"/>
            </a:p>
          </p:txBody>
        </p:sp>
        <p:sp>
          <p:nvSpPr>
            <p:cNvPr id="27" name="îSļïḓe">
              <a:extLst>
                <a:ext uri="{FF2B5EF4-FFF2-40B4-BE49-F238E27FC236}">
                  <a16:creationId xmlns:a16="http://schemas.microsoft.com/office/drawing/2014/main" id="{AD96F40D-8837-EC45-8358-7DC89ECABBD8}"/>
                </a:ext>
              </a:extLst>
            </p:cNvPr>
            <p:cNvSpPr/>
            <p:nvPr/>
          </p:nvSpPr>
          <p:spPr>
            <a:xfrm>
              <a:off x="7435901" y="5272630"/>
              <a:ext cx="17973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高者，享受机场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车站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旅游景区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公园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游乐场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安检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购票快速通道使用资格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8" name="íṡľïḓé">
              <a:extLst>
                <a:ext uri="{FF2B5EF4-FFF2-40B4-BE49-F238E27FC236}">
                  <a16:creationId xmlns:a16="http://schemas.microsoft.com/office/drawing/2014/main" id="{CC8D8BCD-7E8D-B44D-8A2C-E317546E750D}"/>
                </a:ext>
              </a:extLst>
            </p:cNvPr>
            <p:cNvSpPr txBox="1"/>
            <p:nvPr/>
          </p:nvSpPr>
          <p:spPr>
            <a:xfrm>
              <a:off x="665339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04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9DA1D61-7D07-CC57-FCD8-E38DDAE522D7}"/>
              </a:ext>
            </a:extLst>
          </p:cNvPr>
          <p:cNvGrpSpPr/>
          <p:nvPr/>
        </p:nvGrpSpPr>
        <p:grpSpPr>
          <a:xfrm>
            <a:off x="271081" y="2168925"/>
            <a:ext cx="2793691" cy="1338003"/>
            <a:chOff x="296893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3" name="ïṩ1îḓe">
              <a:extLst>
                <a:ext uri="{FF2B5EF4-FFF2-40B4-BE49-F238E27FC236}">
                  <a16:creationId xmlns:a16="http://schemas.microsoft.com/office/drawing/2014/main" id="{31BBECA4-972B-1546-996F-439CF1A45FF8}"/>
                </a:ext>
              </a:extLst>
            </p:cNvPr>
            <p:cNvSpPr/>
            <p:nvPr/>
          </p:nvSpPr>
          <p:spPr>
            <a:xfrm>
              <a:off x="296893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š1íḋé">
              <a:extLst>
                <a:ext uri="{FF2B5EF4-FFF2-40B4-BE49-F238E27FC236}">
                  <a16:creationId xmlns:a16="http://schemas.microsoft.com/office/drawing/2014/main" id="{961DF379-9F12-B144-92B8-DC420721FFC3}"/>
                </a:ext>
              </a:extLst>
            </p:cNvPr>
            <p:cNvSpPr txBox="1"/>
            <p:nvPr/>
          </p:nvSpPr>
          <p:spPr>
            <a:xfrm>
              <a:off x="3946485" y="4904782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负向约束：</a:t>
              </a:r>
              <a:endParaRPr lang="en-US" altLang="zh-CN" sz="1800" b="1" dirty="0"/>
            </a:p>
          </p:txBody>
        </p:sp>
        <p:sp>
          <p:nvSpPr>
            <p:cNvPr id="15" name="îṡḻíḋê">
              <a:extLst>
                <a:ext uri="{FF2B5EF4-FFF2-40B4-BE49-F238E27FC236}">
                  <a16:creationId xmlns:a16="http://schemas.microsoft.com/office/drawing/2014/main" id="{C96C6827-5D5F-E54D-A284-DC71DEBE233F}"/>
                </a:ext>
              </a:extLst>
            </p:cNvPr>
            <p:cNvSpPr/>
            <p:nvPr/>
          </p:nvSpPr>
          <p:spPr>
            <a:xfrm>
              <a:off x="3965291" y="5272630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人群，根据消费金额适当征收碳排放税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配额限制高碳消费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6" name="iśľîde">
              <a:extLst>
                <a:ext uri="{FF2B5EF4-FFF2-40B4-BE49-F238E27FC236}">
                  <a16:creationId xmlns:a16="http://schemas.microsoft.com/office/drawing/2014/main" id="{F886D11E-7389-4145-8D73-ABD2EA3BB18C}"/>
                </a:ext>
              </a:extLst>
            </p:cNvPr>
            <p:cNvSpPr txBox="1"/>
            <p:nvPr/>
          </p:nvSpPr>
          <p:spPr>
            <a:xfrm>
              <a:off x="318278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05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F86D8F4-DBB1-C45A-9A99-F594938602C3}"/>
              </a:ext>
            </a:extLst>
          </p:cNvPr>
          <p:cNvGrpSpPr/>
          <p:nvPr/>
        </p:nvGrpSpPr>
        <p:grpSpPr>
          <a:xfrm>
            <a:off x="946110" y="1068620"/>
            <a:ext cx="2793691" cy="1205908"/>
            <a:chOff x="2421047" y="3181440"/>
            <a:chExt cx="2793691" cy="1205908"/>
          </a:xfrm>
          <a:effectLst>
            <a:outerShdw blurRad="508690" dist="38100" sx="107177" sy="107177" algn="tl" rotWithShape="0">
              <a:schemeClr val="accent1">
                <a:lumMod val="50000"/>
                <a:alpha val="52000"/>
              </a:schemeClr>
            </a:outerShdw>
          </a:effectLst>
        </p:grpSpPr>
        <p:sp>
          <p:nvSpPr>
            <p:cNvPr id="9" name="išļíḋê">
              <a:extLst>
                <a:ext uri="{FF2B5EF4-FFF2-40B4-BE49-F238E27FC236}">
                  <a16:creationId xmlns:a16="http://schemas.microsoft.com/office/drawing/2014/main" id="{C43904DA-A9E9-8546-B447-0FA60DD67FA6}"/>
                </a:ext>
              </a:extLst>
            </p:cNvPr>
            <p:cNvSpPr/>
            <p:nvPr/>
          </p:nvSpPr>
          <p:spPr>
            <a:xfrm>
              <a:off x="2421047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íSļídè">
              <a:extLst>
                <a:ext uri="{FF2B5EF4-FFF2-40B4-BE49-F238E27FC236}">
                  <a16:creationId xmlns:a16="http://schemas.microsoft.com/office/drawing/2014/main" id="{022D0E82-24D0-4944-8D2E-C828C7EF8E11}"/>
                </a:ext>
              </a:extLst>
            </p:cNvPr>
            <p:cNvSpPr txBox="1"/>
            <p:nvPr/>
          </p:nvSpPr>
          <p:spPr>
            <a:xfrm>
              <a:off x="2592480" y="3304456"/>
              <a:ext cx="24942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核心产品：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CACO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+</a:t>
              </a:r>
              <a:r>
                <a:rPr lang="zh-CN" altLang="en-US" dirty="0">
                  <a:solidFill>
                    <a:schemeClr val="bg1"/>
                  </a:solidFill>
                </a:rPr>
                <a:t>碳易贷</a:t>
              </a: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DE0FBF-8DD2-86C1-E59F-747547443065}"/>
              </a:ext>
            </a:extLst>
          </p:cNvPr>
          <p:cNvGrpSpPr/>
          <p:nvPr/>
        </p:nvGrpSpPr>
        <p:grpSpPr>
          <a:xfrm>
            <a:off x="2804130" y="647655"/>
            <a:ext cx="2793691" cy="1361352"/>
            <a:chOff x="2968934" y="1564836"/>
            <a:chExt cx="2793691" cy="1361352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7" name="îŝľîḑé">
              <a:extLst>
                <a:ext uri="{FF2B5EF4-FFF2-40B4-BE49-F238E27FC236}">
                  <a16:creationId xmlns:a16="http://schemas.microsoft.com/office/drawing/2014/main" id="{56FEFEEB-81C9-3C42-845C-ECE2BA2FF19F}"/>
                </a:ext>
              </a:extLst>
            </p:cNvPr>
            <p:cNvSpPr/>
            <p:nvPr/>
          </p:nvSpPr>
          <p:spPr>
            <a:xfrm>
              <a:off x="396529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5" name="í$1idé">
              <a:extLst>
                <a:ext uri="{FF2B5EF4-FFF2-40B4-BE49-F238E27FC236}">
                  <a16:creationId xmlns:a16="http://schemas.microsoft.com/office/drawing/2014/main" id="{3C277B89-840F-684F-91CB-7162ECEE33AC}"/>
                </a:ext>
              </a:extLst>
            </p:cNvPr>
            <p:cNvSpPr/>
            <p:nvPr/>
          </p:nvSpPr>
          <p:spPr>
            <a:xfrm>
              <a:off x="296893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iṥľiḓe">
              <a:extLst>
                <a:ext uri="{FF2B5EF4-FFF2-40B4-BE49-F238E27FC236}">
                  <a16:creationId xmlns:a16="http://schemas.microsoft.com/office/drawing/2014/main" id="{F3F0B67D-C9FE-3F4C-A0D1-4B7B1FAB2205}"/>
                </a:ext>
              </a:extLst>
            </p:cNvPr>
            <p:cNvSpPr txBox="1"/>
            <p:nvPr/>
          </p:nvSpPr>
          <p:spPr>
            <a:xfrm>
              <a:off x="3946485" y="1671574"/>
              <a:ext cx="1652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跨境消费免税</a:t>
              </a:r>
              <a:r>
                <a:rPr lang="zh-CN" altLang="zh-CN" dirty="0">
                  <a:effectLst/>
                  <a:latin typeface="+mn-ea"/>
                </a:rPr>
                <a:t> </a:t>
              </a:r>
              <a:endParaRPr lang="en-US" altLang="zh-CN" sz="1800" b="1" dirty="0">
                <a:latin typeface="+mn-ea"/>
              </a:endParaRPr>
            </a:p>
          </p:txBody>
        </p:sp>
        <p:sp>
          <p:nvSpPr>
            <p:cNvPr id="8" name="iŝḻíḑê">
              <a:extLst>
                <a:ext uri="{FF2B5EF4-FFF2-40B4-BE49-F238E27FC236}">
                  <a16:creationId xmlns:a16="http://schemas.microsoft.com/office/drawing/2014/main" id="{FDE7689F-A114-3349-B872-7BCD931AC47C}"/>
                </a:ext>
              </a:extLst>
            </p:cNvPr>
            <p:cNvSpPr txBox="1"/>
            <p:nvPr/>
          </p:nvSpPr>
          <p:spPr>
            <a:xfrm>
              <a:off x="318278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01</a:t>
              </a:r>
            </a:p>
          </p:txBody>
        </p:sp>
        <p:sp>
          <p:nvSpPr>
            <p:cNvPr id="29" name="íṥḷíḓé">
              <a:extLst>
                <a:ext uri="{FF2B5EF4-FFF2-40B4-BE49-F238E27FC236}">
                  <a16:creationId xmlns:a16="http://schemas.microsoft.com/office/drawing/2014/main" id="{1F3EAF54-759D-36D6-A71C-0260C56A50CE}"/>
                </a:ext>
              </a:extLst>
            </p:cNvPr>
            <p:cNvSpPr/>
            <p:nvPr/>
          </p:nvSpPr>
          <p:spPr>
            <a:xfrm>
              <a:off x="3943119" y="2062771"/>
              <a:ext cx="17329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消费进口的低碳节能产品享受税收减免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高者，享受入境税收抵扣优惠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pic>
        <p:nvPicPr>
          <p:cNvPr id="12" name="图片 11" descr="图片包含 游戏机&#10;&#10;描述已自动生成">
            <a:extLst>
              <a:ext uri="{FF2B5EF4-FFF2-40B4-BE49-F238E27FC236}">
                <a16:creationId xmlns:a16="http://schemas.microsoft.com/office/drawing/2014/main" id="{F7EA60CB-A024-F118-C1C3-E47CEA1D1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368" y="1653301"/>
            <a:ext cx="5619750" cy="359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65100" stA="42000" endPos="30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642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B548A63-344E-9985-7CFC-66A299750630}"/>
              </a:ext>
            </a:extLst>
          </p:cNvPr>
          <p:cNvGrpSpPr/>
          <p:nvPr/>
        </p:nvGrpSpPr>
        <p:grpSpPr>
          <a:xfrm>
            <a:off x="2703645" y="5105916"/>
            <a:ext cx="2793691" cy="1338003"/>
            <a:chOff x="7019121" y="3181440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1" name="îşḻiḓè">
              <a:extLst>
                <a:ext uri="{FF2B5EF4-FFF2-40B4-BE49-F238E27FC236}">
                  <a16:creationId xmlns:a16="http://schemas.microsoft.com/office/drawing/2014/main" id="{027927D6-1A57-C44E-91AC-FC0156ACD34B}"/>
                </a:ext>
              </a:extLst>
            </p:cNvPr>
            <p:cNvSpPr/>
            <p:nvPr/>
          </p:nvSpPr>
          <p:spPr>
            <a:xfrm>
              <a:off x="7019121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ïṡḷíďé">
              <a:extLst>
                <a:ext uri="{FF2B5EF4-FFF2-40B4-BE49-F238E27FC236}">
                  <a16:creationId xmlns:a16="http://schemas.microsoft.com/office/drawing/2014/main" id="{91EB9053-1780-C44B-82D2-CF125ECE1417}"/>
                </a:ext>
              </a:extLst>
            </p:cNvPr>
            <p:cNvSpPr txBox="1"/>
            <p:nvPr/>
          </p:nvSpPr>
          <p:spPr>
            <a:xfrm>
              <a:off x="7996672" y="3288178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碳晶戒指</a:t>
              </a:r>
              <a:endParaRPr lang="en-US" altLang="zh-CN" sz="1800" b="1" dirty="0"/>
            </a:p>
          </p:txBody>
        </p:sp>
        <p:sp>
          <p:nvSpPr>
            <p:cNvPr id="23" name="iš1îḑê">
              <a:extLst>
                <a:ext uri="{FF2B5EF4-FFF2-40B4-BE49-F238E27FC236}">
                  <a16:creationId xmlns:a16="http://schemas.microsoft.com/office/drawing/2014/main" id="{A687141D-94EC-1941-B1E5-ACAA1B7EC04C}"/>
                </a:ext>
              </a:extLst>
            </p:cNvPr>
            <p:cNvSpPr/>
            <p:nvPr/>
          </p:nvSpPr>
          <p:spPr>
            <a:xfrm>
              <a:off x="8015478" y="3656026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计算用户低碳行为导致的碳排放减少量。利用节能设备吸收的碳排放加工成碳纤维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碳结晶戒指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ï$ļidè">
              <a:extLst>
                <a:ext uri="{FF2B5EF4-FFF2-40B4-BE49-F238E27FC236}">
                  <a16:creationId xmlns:a16="http://schemas.microsoft.com/office/drawing/2014/main" id="{AE75A445-DDFC-4E48-B97B-C0B2DA3E5057}"/>
                </a:ext>
              </a:extLst>
            </p:cNvPr>
            <p:cNvSpPr txBox="1"/>
            <p:nvPr/>
          </p:nvSpPr>
          <p:spPr>
            <a:xfrm>
              <a:off x="7232975" y="3205189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03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0C7A3C8-47A6-9C9A-B89E-AAD91EEB5FC3}"/>
              </a:ext>
            </a:extLst>
          </p:cNvPr>
          <p:cNvGrpSpPr/>
          <p:nvPr/>
        </p:nvGrpSpPr>
        <p:grpSpPr>
          <a:xfrm>
            <a:off x="1621138" y="4192251"/>
            <a:ext cx="2793691" cy="1338003"/>
            <a:chOff x="643954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5" name="ïśḷíḓê">
              <a:extLst>
                <a:ext uri="{FF2B5EF4-FFF2-40B4-BE49-F238E27FC236}">
                  <a16:creationId xmlns:a16="http://schemas.microsoft.com/office/drawing/2014/main" id="{66DE9F76-AC01-B045-8C9D-EA79E1A27762}"/>
                </a:ext>
              </a:extLst>
            </p:cNvPr>
            <p:cNvSpPr/>
            <p:nvPr/>
          </p:nvSpPr>
          <p:spPr>
            <a:xfrm>
              <a:off x="643954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îṥḷidê">
              <a:extLst>
                <a:ext uri="{FF2B5EF4-FFF2-40B4-BE49-F238E27FC236}">
                  <a16:creationId xmlns:a16="http://schemas.microsoft.com/office/drawing/2014/main" id="{B2B91288-67F2-814B-B600-6EC906AF2847}"/>
                </a:ext>
              </a:extLst>
            </p:cNvPr>
            <p:cNvSpPr txBox="1"/>
            <p:nvPr/>
          </p:nvSpPr>
          <p:spPr>
            <a:xfrm>
              <a:off x="7417095" y="4904782"/>
              <a:ext cx="1591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“绿色”通道</a:t>
              </a:r>
              <a:endParaRPr lang="en-US" altLang="zh-CN" sz="1800" b="1" dirty="0"/>
            </a:p>
          </p:txBody>
        </p:sp>
        <p:sp>
          <p:nvSpPr>
            <p:cNvPr id="27" name="îSļïḓe">
              <a:extLst>
                <a:ext uri="{FF2B5EF4-FFF2-40B4-BE49-F238E27FC236}">
                  <a16:creationId xmlns:a16="http://schemas.microsoft.com/office/drawing/2014/main" id="{AD96F40D-8837-EC45-8358-7DC89ECABBD8}"/>
                </a:ext>
              </a:extLst>
            </p:cNvPr>
            <p:cNvSpPr/>
            <p:nvPr/>
          </p:nvSpPr>
          <p:spPr>
            <a:xfrm>
              <a:off x="7435901" y="5272630"/>
              <a:ext cx="17973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高者，享受机场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车站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旅游景区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公园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游乐场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安检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购票快速通道使用资格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8" name="íṡľïḓé">
              <a:extLst>
                <a:ext uri="{FF2B5EF4-FFF2-40B4-BE49-F238E27FC236}">
                  <a16:creationId xmlns:a16="http://schemas.microsoft.com/office/drawing/2014/main" id="{CC8D8BCD-7E8D-B44D-8A2C-E317546E750D}"/>
                </a:ext>
              </a:extLst>
            </p:cNvPr>
            <p:cNvSpPr txBox="1"/>
            <p:nvPr/>
          </p:nvSpPr>
          <p:spPr>
            <a:xfrm>
              <a:off x="665339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04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9DA1D61-7D07-CC57-FCD8-E38DDAE522D7}"/>
              </a:ext>
            </a:extLst>
          </p:cNvPr>
          <p:cNvGrpSpPr/>
          <p:nvPr/>
        </p:nvGrpSpPr>
        <p:grpSpPr>
          <a:xfrm>
            <a:off x="1037359" y="3122219"/>
            <a:ext cx="2793691" cy="1338003"/>
            <a:chOff x="296893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3" name="ïṩ1îḓe">
              <a:extLst>
                <a:ext uri="{FF2B5EF4-FFF2-40B4-BE49-F238E27FC236}">
                  <a16:creationId xmlns:a16="http://schemas.microsoft.com/office/drawing/2014/main" id="{31BBECA4-972B-1546-996F-439CF1A45FF8}"/>
                </a:ext>
              </a:extLst>
            </p:cNvPr>
            <p:cNvSpPr/>
            <p:nvPr/>
          </p:nvSpPr>
          <p:spPr>
            <a:xfrm>
              <a:off x="296893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š1íḋé">
              <a:extLst>
                <a:ext uri="{FF2B5EF4-FFF2-40B4-BE49-F238E27FC236}">
                  <a16:creationId xmlns:a16="http://schemas.microsoft.com/office/drawing/2014/main" id="{961DF379-9F12-B144-92B8-DC420721FFC3}"/>
                </a:ext>
              </a:extLst>
            </p:cNvPr>
            <p:cNvSpPr txBox="1"/>
            <p:nvPr/>
          </p:nvSpPr>
          <p:spPr>
            <a:xfrm>
              <a:off x="3946485" y="4904782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负向约束：</a:t>
              </a:r>
              <a:endParaRPr lang="en-US" altLang="zh-CN" sz="1800" b="1" dirty="0"/>
            </a:p>
          </p:txBody>
        </p:sp>
        <p:sp>
          <p:nvSpPr>
            <p:cNvPr id="15" name="îṡḻíḋê">
              <a:extLst>
                <a:ext uri="{FF2B5EF4-FFF2-40B4-BE49-F238E27FC236}">
                  <a16:creationId xmlns:a16="http://schemas.microsoft.com/office/drawing/2014/main" id="{C96C6827-5D5F-E54D-A284-DC71DEBE233F}"/>
                </a:ext>
              </a:extLst>
            </p:cNvPr>
            <p:cNvSpPr/>
            <p:nvPr/>
          </p:nvSpPr>
          <p:spPr>
            <a:xfrm>
              <a:off x="3965291" y="5272630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人群，根据消费金额适当征收碳排放税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配额限制高碳消费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6" name="iśľîde">
              <a:extLst>
                <a:ext uri="{FF2B5EF4-FFF2-40B4-BE49-F238E27FC236}">
                  <a16:creationId xmlns:a16="http://schemas.microsoft.com/office/drawing/2014/main" id="{F886D11E-7389-4145-8D73-ABD2EA3BB18C}"/>
                </a:ext>
              </a:extLst>
            </p:cNvPr>
            <p:cNvSpPr txBox="1"/>
            <p:nvPr/>
          </p:nvSpPr>
          <p:spPr>
            <a:xfrm>
              <a:off x="318278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05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F86D8F4-DBB1-C45A-9A99-F594938602C3}"/>
              </a:ext>
            </a:extLst>
          </p:cNvPr>
          <p:cNvGrpSpPr/>
          <p:nvPr/>
        </p:nvGrpSpPr>
        <p:grpSpPr>
          <a:xfrm>
            <a:off x="402295" y="2269582"/>
            <a:ext cx="2793691" cy="1205908"/>
            <a:chOff x="2421047" y="3181440"/>
            <a:chExt cx="2793691" cy="1205908"/>
          </a:xfrm>
          <a:effectLst>
            <a:outerShdw blurRad="508690" dist="38100" sx="107177" sy="107177" algn="tl" rotWithShape="0">
              <a:schemeClr val="accent1">
                <a:lumMod val="50000"/>
                <a:alpha val="52000"/>
              </a:schemeClr>
            </a:outerShdw>
          </a:effectLst>
        </p:grpSpPr>
        <p:sp>
          <p:nvSpPr>
            <p:cNvPr id="9" name="išļíḋê">
              <a:extLst>
                <a:ext uri="{FF2B5EF4-FFF2-40B4-BE49-F238E27FC236}">
                  <a16:creationId xmlns:a16="http://schemas.microsoft.com/office/drawing/2014/main" id="{C43904DA-A9E9-8546-B447-0FA60DD67FA6}"/>
                </a:ext>
              </a:extLst>
            </p:cNvPr>
            <p:cNvSpPr/>
            <p:nvPr/>
          </p:nvSpPr>
          <p:spPr>
            <a:xfrm>
              <a:off x="2421047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íSļídè">
              <a:extLst>
                <a:ext uri="{FF2B5EF4-FFF2-40B4-BE49-F238E27FC236}">
                  <a16:creationId xmlns:a16="http://schemas.microsoft.com/office/drawing/2014/main" id="{022D0E82-24D0-4944-8D2E-C828C7EF8E11}"/>
                </a:ext>
              </a:extLst>
            </p:cNvPr>
            <p:cNvSpPr txBox="1"/>
            <p:nvPr/>
          </p:nvSpPr>
          <p:spPr>
            <a:xfrm>
              <a:off x="2592480" y="3304456"/>
              <a:ext cx="24942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核心产品：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CACO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+</a:t>
              </a:r>
              <a:r>
                <a:rPr lang="zh-CN" altLang="en-US" dirty="0">
                  <a:solidFill>
                    <a:schemeClr val="bg1"/>
                  </a:solidFill>
                </a:rPr>
                <a:t>碳易贷</a:t>
              </a: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DE0FBF-8DD2-86C1-E59F-747547443065}"/>
              </a:ext>
            </a:extLst>
          </p:cNvPr>
          <p:cNvGrpSpPr/>
          <p:nvPr/>
        </p:nvGrpSpPr>
        <p:grpSpPr>
          <a:xfrm>
            <a:off x="899812" y="1427364"/>
            <a:ext cx="2793691" cy="1361352"/>
            <a:chOff x="2968934" y="1564836"/>
            <a:chExt cx="2793691" cy="1361352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7" name="îŝľîḑé">
              <a:extLst>
                <a:ext uri="{FF2B5EF4-FFF2-40B4-BE49-F238E27FC236}">
                  <a16:creationId xmlns:a16="http://schemas.microsoft.com/office/drawing/2014/main" id="{56FEFEEB-81C9-3C42-845C-ECE2BA2FF19F}"/>
                </a:ext>
              </a:extLst>
            </p:cNvPr>
            <p:cNvSpPr/>
            <p:nvPr/>
          </p:nvSpPr>
          <p:spPr>
            <a:xfrm>
              <a:off x="396529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5" name="í$1idé">
              <a:extLst>
                <a:ext uri="{FF2B5EF4-FFF2-40B4-BE49-F238E27FC236}">
                  <a16:creationId xmlns:a16="http://schemas.microsoft.com/office/drawing/2014/main" id="{3C277B89-840F-684F-91CB-7162ECEE33AC}"/>
                </a:ext>
              </a:extLst>
            </p:cNvPr>
            <p:cNvSpPr/>
            <p:nvPr/>
          </p:nvSpPr>
          <p:spPr>
            <a:xfrm>
              <a:off x="296893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iṥľiḓe">
              <a:extLst>
                <a:ext uri="{FF2B5EF4-FFF2-40B4-BE49-F238E27FC236}">
                  <a16:creationId xmlns:a16="http://schemas.microsoft.com/office/drawing/2014/main" id="{F3F0B67D-C9FE-3F4C-A0D1-4B7B1FAB2205}"/>
                </a:ext>
              </a:extLst>
            </p:cNvPr>
            <p:cNvSpPr txBox="1"/>
            <p:nvPr/>
          </p:nvSpPr>
          <p:spPr>
            <a:xfrm>
              <a:off x="3946485" y="1671574"/>
              <a:ext cx="1652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跨境消费免税</a:t>
              </a:r>
              <a:r>
                <a:rPr lang="zh-CN" altLang="zh-CN" dirty="0">
                  <a:effectLst/>
                  <a:latin typeface="+mn-ea"/>
                </a:rPr>
                <a:t> </a:t>
              </a:r>
              <a:endParaRPr lang="en-US" altLang="zh-CN" sz="1800" b="1" dirty="0">
                <a:latin typeface="+mn-ea"/>
              </a:endParaRPr>
            </a:p>
          </p:txBody>
        </p:sp>
        <p:sp>
          <p:nvSpPr>
            <p:cNvPr id="8" name="iŝḻíḑê">
              <a:extLst>
                <a:ext uri="{FF2B5EF4-FFF2-40B4-BE49-F238E27FC236}">
                  <a16:creationId xmlns:a16="http://schemas.microsoft.com/office/drawing/2014/main" id="{FDE7689F-A114-3349-B872-7BCD931AC47C}"/>
                </a:ext>
              </a:extLst>
            </p:cNvPr>
            <p:cNvSpPr txBox="1"/>
            <p:nvPr/>
          </p:nvSpPr>
          <p:spPr>
            <a:xfrm>
              <a:off x="318278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01</a:t>
              </a:r>
            </a:p>
          </p:txBody>
        </p:sp>
        <p:sp>
          <p:nvSpPr>
            <p:cNvPr id="29" name="íṥḷíḓé">
              <a:extLst>
                <a:ext uri="{FF2B5EF4-FFF2-40B4-BE49-F238E27FC236}">
                  <a16:creationId xmlns:a16="http://schemas.microsoft.com/office/drawing/2014/main" id="{1F3EAF54-759D-36D6-A71C-0260C56A50CE}"/>
                </a:ext>
              </a:extLst>
            </p:cNvPr>
            <p:cNvSpPr/>
            <p:nvPr/>
          </p:nvSpPr>
          <p:spPr>
            <a:xfrm>
              <a:off x="3943119" y="2062771"/>
              <a:ext cx="17329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消费进口的低碳节能产品享受税收减免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高者，享受入境税收抵扣优惠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1E0A530-F376-86BC-65C7-402654C3B2A2}"/>
              </a:ext>
            </a:extLst>
          </p:cNvPr>
          <p:cNvGrpSpPr/>
          <p:nvPr/>
        </p:nvGrpSpPr>
        <p:grpSpPr>
          <a:xfrm>
            <a:off x="2804130" y="677619"/>
            <a:ext cx="2793691" cy="1338003"/>
            <a:chOff x="6439544" y="1564836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7" name="îşľïḋè">
              <a:extLst>
                <a:ext uri="{FF2B5EF4-FFF2-40B4-BE49-F238E27FC236}">
                  <a16:creationId xmlns:a16="http://schemas.microsoft.com/office/drawing/2014/main" id="{707A6C96-8AA4-7744-8A12-EB65A0D94B14}"/>
                </a:ext>
              </a:extLst>
            </p:cNvPr>
            <p:cNvSpPr/>
            <p:nvPr/>
          </p:nvSpPr>
          <p:spPr>
            <a:xfrm>
              <a:off x="643954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îṩḷíḑè">
              <a:extLst>
                <a:ext uri="{FF2B5EF4-FFF2-40B4-BE49-F238E27FC236}">
                  <a16:creationId xmlns:a16="http://schemas.microsoft.com/office/drawing/2014/main" id="{9BBD3C40-97F5-9345-8A39-88F72F18F705}"/>
                </a:ext>
              </a:extLst>
            </p:cNvPr>
            <p:cNvSpPr txBox="1"/>
            <p:nvPr/>
          </p:nvSpPr>
          <p:spPr>
            <a:xfrm>
              <a:off x="7417095" y="1671574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低碳消费券</a:t>
              </a:r>
              <a:endParaRPr lang="en-US" altLang="zh-CN" sz="1800" b="1" dirty="0"/>
            </a:p>
          </p:txBody>
        </p:sp>
        <p:sp>
          <p:nvSpPr>
            <p:cNvPr id="19" name="íṥḷíḓé">
              <a:extLst>
                <a:ext uri="{FF2B5EF4-FFF2-40B4-BE49-F238E27FC236}">
                  <a16:creationId xmlns:a16="http://schemas.microsoft.com/office/drawing/2014/main" id="{313C8287-EEA2-1E40-8765-F77822FF3202}"/>
                </a:ext>
              </a:extLst>
            </p:cNvPr>
            <p:cNvSpPr/>
            <p:nvPr/>
          </p:nvSpPr>
          <p:spPr>
            <a:xfrm>
              <a:off x="743590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积分兑换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定期发放，可用于购买各类低碳商品 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" name="îŝ1íḓé">
              <a:extLst>
                <a:ext uri="{FF2B5EF4-FFF2-40B4-BE49-F238E27FC236}">
                  <a16:creationId xmlns:a16="http://schemas.microsoft.com/office/drawing/2014/main" id="{742C8933-BF8B-B14B-9BDE-FE5ECB46AC48}"/>
                </a:ext>
              </a:extLst>
            </p:cNvPr>
            <p:cNvSpPr txBox="1"/>
            <p:nvPr/>
          </p:nvSpPr>
          <p:spPr>
            <a:xfrm>
              <a:off x="665339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02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C9FB67D-E796-8481-8C6C-32B9A24F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" r="3726"/>
          <a:stretch/>
        </p:blipFill>
        <p:spPr>
          <a:xfrm>
            <a:off x="6010368" y="1653301"/>
            <a:ext cx="5619750" cy="359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65100" stA="42000" endPos="30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2597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30C7A3C8-47A6-9C9A-B89E-AAD91EEB5FC3}"/>
              </a:ext>
            </a:extLst>
          </p:cNvPr>
          <p:cNvGrpSpPr/>
          <p:nvPr/>
        </p:nvGrpSpPr>
        <p:grpSpPr>
          <a:xfrm>
            <a:off x="2476033" y="5071933"/>
            <a:ext cx="2793691" cy="1338003"/>
            <a:chOff x="643954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5" name="ïśḷíḓê">
              <a:extLst>
                <a:ext uri="{FF2B5EF4-FFF2-40B4-BE49-F238E27FC236}">
                  <a16:creationId xmlns:a16="http://schemas.microsoft.com/office/drawing/2014/main" id="{66DE9F76-AC01-B045-8C9D-EA79E1A27762}"/>
                </a:ext>
              </a:extLst>
            </p:cNvPr>
            <p:cNvSpPr/>
            <p:nvPr/>
          </p:nvSpPr>
          <p:spPr>
            <a:xfrm>
              <a:off x="643954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îṥḷidê">
              <a:extLst>
                <a:ext uri="{FF2B5EF4-FFF2-40B4-BE49-F238E27FC236}">
                  <a16:creationId xmlns:a16="http://schemas.microsoft.com/office/drawing/2014/main" id="{B2B91288-67F2-814B-B600-6EC906AF2847}"/>
                </a:ext>
              </a:extLst>
            </p:cNvPr>
            <p:cNvSpPr txBox="1"/>
            <p:nvPr/>
          </p:nvSpPr>
          <p:spPr>
            <a:xfrm>
              <a:off x="7417095" y="4904782"/>
              <a:ext cx="1591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“绿色”通道</a:t>
              </a:r>
              <a:endParaRPr lang="en-US" altLang="zh-CN" sz="1800" b="1" dirty="0"/>
            </a:p>
          </p:txBody>
        </p:sp>
        <p:sp>
          <p:nvSpPr>
            <p:cNvPr id="27" name="îSļïḓe">
              <a:extLst>
                <a:ext uri="{FF2B5EF4-FFF2-40B4-BE49-F238E27FC236}">
                  <a16:creationId xmlns:a16="http://schemas.microsoft.com/office/drawing/2014/main" id="{AD96F40D-8837-EC45-8358-7DC89ECABBD8}"/>
                </a:ext>
              </a:extLst>
            </p:cNvPr>
            <p:cNvSpPr/>
            <p:nvPr/>
          </p:nvSpPr>
          <p:spPr>
            <a:xfrm>
              <a:off x="7435901" y="5272630"/>
              <a:ext cx="17973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高者，享受机场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车站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旅游景区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公园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游乐场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安检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购票快速通道使用资格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8" name="íṡľïḓé">
              <a:extLst>
                <a:ext uri="{FF2B5EF4-FFF2-40B4-BE49-F238E27FC236}">
                  <a16:creationId xmlns:a16="http://schemas.microsoft.com/office/drawing/2014/main" id="{CC8D8BCD-7E8D-B44D-8A2C-E317546E750D}"/>
                </a:ext>
              </a:extLst>
            </p:cNvPr>
            <p:cNvSpPr txBox="1"/>
            <p:nvPr/>
          </p:nvSpPr>
          <p:spPr>
            <a:xfrm>
              <a:off x="665339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04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9DA1D61-7D07-CC57-FCD8-E38DDAE522D7}"/>
              </a:ext>
            </a:extLst>
          </p:cNvPr>
          <p:cNvGrpSpPr/>
          <p:nvPr/>
        </p:nvGrpSpPr>
        <p:grpSpPr>
          <a:xfrm>
            <a:off x="1758621" y="4235654"/>
            <a:ext cx="2793691" cy="1338003"/>
            <a:chOff x="296893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3" name="ïṩ1îḓe">
              <a:extLst>
                <a:ext uri="{FF2B5EF4-FFF2-40B4-BE49-F238E27FC236}">
                  <a16:creationId xmlns:a16="http://schemas.microsoft.com/office/drawing/2014/main" id="{31BBECA4-972B-1546-996F-439CF1A45FF8}"/>
                </a:ext>
              </a:extLst>
            </p:cNvPr>
            <p:cNvSpPr/>
            <p:nvPr/>
          </p:nvSpPr>
          <p:spPr>
            <a:xfrm>
              <a:off x="296893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š1íḋé">
              <a:extLst>
                <a:ext uri="{FF2B5EF4-FFF2-40B4-BE49-F238E27FC236}">
                  <a16:creationId xmlns:a16="http://schemas.microsoft.com/office/drawing/2014/main" id="{961DF379-9F12-B144-92B8-DC420721FFC3}"/>
                </a:ext>
              </a:extLst>
            </p:cNvPr>
            <p:cNvSpPr txBox="1"/>
            <p:nvPr/>
          </p:nvSpPr>
          <p:spPr>
            <a:xfrm>
              <a:off x="3946485" y="4904782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负向约束：</a:t>
              </a:r>
              <a:endParaRPr lang="en-US" altLang="zh-CN" sz="1800" b="1" dirty="0"/>
            </a:p>
          </p:txBody>
        </p:sp>
        <p:sp>
          <p:nvSpPr>
            <p:cNvPr id="15" name="îṡḻíḋê">
              <a:extLst>
                <a:ext uri="{FF2B5EF4-FFF2-40B4-BE49-F238E27FC236}">
                  <a16:creationId xmlns:a16="http://schemas.microsoft.com/office/drawing/2014/main" id="{C96C6827-5D5F-E54D-A284-DC71DEBE233F}"/>
                </a:ext>
              </a:extLst>
            </p:cNvPr>
            <p:cNvSpPr/>
            <p:nvPr/>
          </p:nvSpPr>
          <p:spPr>
            <a:xfrm>
              <a:off x="3965291" y="5272630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人群，根据消费金额适当征收碳排放税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配额限制高碳消费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6" name="iśľîde">
              <a:extLst>
                <a:ext uri="{FF2B5EF4-FFF2-40B4-BE49-F238E27FC236}">
                  <a16:creationId xmlns:a16="http://schemas.microsoft.com/office/drawing/2014/main" id="{F886D11E-7389-4145-8D73-ABD2EA3BB18C}"/>
                </a:ext>
              </a:extLst>
            </p:cNvPr>
            <p:cNvSpPr txBox="1"/>
            <p:nvPr/>
          </p:nvSpPr>
          <p:spPr>
            <a:xfrm>
              <a:off x="318278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05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F86D8F4-DBB1-C45A-9A99-F594938602C3}"/>
              </a:ext>
            </a:extLst>
          </p:cNvPr>
          <p:cNvGrpSpPr/>
          <p:nvPr/>
        </p:nvGrpSpPr>
        <p:grpSpPr>
          <a:xfrm>
            <a:off x="1123557" y="3383017"/>
            <a:ext cx="2793691" cy="1205908"/>
            <a:chOff x="2421047" y="3181440"/>
            <a:chExt cx="2793691" cy="1205908"/>
          </a:xfrm>
          <a:effectLst>
            <a:outerShdw blurRad="508690" dist="38100" sx="107177" sy="107177" algn="tl" rotWithShape="0">
              <a:schemeClr val="accent1">
                <a:lumMod val="50000"/>
                <a:alpha val="52000"/>
              </a:schemeClr>
            </a:outerShdw>
          </a:effectLst>
        </p:grpSpPr>
        <p:sp>
          <p:nvSpPr>
            <p:cNvPr id="9" name="išļíḋê">
              <a:extLst>
                <a:ext uri="{FF2B5EF4-FFF2-40B4-BE49-F238E27FC236}">
                  <a16:creationId xmlns:a16="http://schemas.microsoft.com/office/drawing/2014/main" id="{C43904DA-A9E9-8546-B447-0FA60DD67FA6}"/>
                </a:ext>
              </a:extLst>
            </p:cNvPr>
            <p:cNvSpPr/>
            <p:nvPr/>
          </p:nvSpPr>
          <p:spPr>
            <a:xfrm>
              <a:off x="2421047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íSļídè">
              <a:extLst>
                <a:ext uri="{FF2B5EF4-FFF2-40B4-BE49-F238E27FC236}">
                  <a16:creationId xmlns:a16="http://schemas.microsoft.com/office/drawing/2014/main" id="{022D0E82-24D0-4944-8D2E-C828C7EF8E11}"/>
                </a:ext>
              </a:extLst>
            </p:cNvPr>
            <p:cNvSpPr txBox="1"/>
            <p:nvPr/>
          </p:nvSpPr>
          <p:spPr>
            <a:xfrm>
              <a:off x="2592480" y="3304456"/>
              <a:ext cx="24942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核心产品：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CACO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+</a:t>
              </a:r>
              <a:r>
                <a:rPr lang="zh-CN" altLang="en-US" dirty="0">
                  <a:solidFill>
                    <a:schemeClr val="bg1"/>
                  </a:solidFill>
                </a:rPr>
                <a:t>碳易贷</a:t>
              </a: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DE0FBF-8DD2-86C1-E59F-747547443065}"/>
              </a:ext>
            </a:extLst>
          </p:cNvPr>
          <p:cNvGrpSpPr/>
          <p:nvPr/>
        </p:nvGrpSpPr>
        <p:grpSpPr>
          <a:xfrm>
            <a:off x="416634" y="2395738"/>
            <a:ext cx="2793691" cy="1361352"/>
            <a:chOff x="2968934" y="1564836"/>
            <a:chExt cx="2793691" cy="1361352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7" name="îŝľîḑé">
              <a:extLst>
                <a:ext uri="{FF2B5EF4-FFF2-40B4-BE49-F238E27FC236}">
                  <a16:creationId xmlns:a16="http://schemas.microsoft.com/office/drawing/2014/main" id="{56FEFEEB-81C9-3C42-845C-ECE2BA2FF19F}"/>
                </a:ext>
              </a:extLst>
            </p:cNvPr>
            <p:cNvSpPr/>
            <p:nvPr/>
          </p:nvSpPr>
          <p:spPr>
            <a:xfrm>
              <a:off x="396529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5" name="í$1idé">
              <a:extLst>
                <a:ext uri="{FF2B5EF4-FFF2-40B4-BE49-F238E27FC236}">
                  <a16:creationId xmlns:a16="http://schemas.microsoft.com/office/drawing/2014/main" id="{3C277B89-840F-684F-91CB-7162ECEE33AC}"/>
                </a:ext>
              </a:extLst>
            </p:cNvPr>
            <p:cNvSpPr/>
            <p:nvPr/>
          </p:nvSpPr>
          <p:spPr>
            <a:xfrm>
              <a:off x="296893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iṥľiḓe">
              <a:extLst>
                <a:ext uri="{FF2B5EF4-FFF2-40B4-BE49-F238E27FC236}">
                  <a16:creationId xmlns:a16="http://schemas.microsoft.com/office/drawing/2014/main" id="{F3F0B67D-C9FE-3F4C-A0D1-4B7B1FAB2205}"/>
                </a:ext>
              </a:extLst>
            </p:cNvPr>
            <p:cNvSpPr txBox="1"/>
            <p:nvPr/>
          </p:nvSpPr>
          <p:spPr>
            <a:xfrm>
              <a:off x="3946485" y="1671574"/>
              <a:ext cx="1652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跨境消费免税</a:t>
              </a:r>
              <a:r>
                <a:rPr lang="zh-CN" altLang="zh-CN" dirty="0">
                  <a:effectLst/>
                  <a:latin typeface="+mn-ea"/>
                </a:rPr>
                <a:t> </a:t>
              </a:r>
              <a:endParaRPr lang="en-US" altLang="zh-CN" sz="1800" b="1" dirty="0">
                <a:latin typeface="+mn-ea"/>
              </a:endParaRPr>
            </a:p>
          </p:txBody>
        </p:sp>
        <p:sp>
          <p:nvSpPr>
            <p:cNvPr id="8" name="iŝḻíḑê">
              <a:extLst>
                <a:ext uri="{FF2B5EF4-FFF2-40B4-BE49-F238E27FC236}">
                  <a16:creationId xmlns:a16="http://schemas.microsoft.com/office/drawing/2014/main" id="{FDE7689F-A114-3349-B872-7BCD931AC47C}"/>
                </a:ext>
              </a:extLst>
            </p:cNvPr>
            <p:cNvSpPr txBox="1"/>
            <p:nvPr/>
          </p:nvSpPr>
          <p:spPr>
            <a:xfrm>
              <a:off x="318278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01</a:t>
              </a:r>
            </a:p>
          </p:txBody>
        </p:sp>
        <p:sp>
          <p:nvSpPr>
            <p:cNvPr id="29" name="íṥḷíḓé">
              <a:extLst>
                <a:ext uri="{FF2B5EF4-FFF2-40B4-BE49-F238E27FC236}">
                  <a16:creationId xmlns:a16="http://schemas.microsoft.com/office/drawing/2014/main" id="{1F3EAF54-759D-36D6-A71C-0260C56A50CE}"/>
                </a:ext>
              </a:extLst>
            </p:cNvPr>
            <p:cNvSpPr/>
            <p:nvPr/>
          </p:nvSpPr>
          <p:spPr>
            <a:xfrm>
              <a:off x="3943119" y="2062771"/>
              <a:ext cx="17329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消费进口的低碳节能产品享受税收减免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高者，享受入境税收抵扣优惠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1E0A530-F376-86BC-65C7-402654C3B2A2}"/>
              </a:ext>
            </a:extLst>
          </p:cNvPr>
          <p:cNvGrpSpPr/>
          <p:nvPr/>
        </p:nvGrpSpPr>
        <p:grpSpPr>
          <a:xfrm>
            <a:off x="1171092" y="1358443"/>
            <a:ext cx="2793691" cy="1338003"/>
            <a:chOff x="6439544" y="1564836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7" name="îşľïḋè">
              <a:extLst>
                <a:ext uri="{FF2B5EF4-FFF2-40B4-BE49-F238E27FC236}">
                  <a16:creationId xmlns:a16="http://schemas.microsoft.com/office/drawing/2014/main" id="{707A6C96-8AA4-7744-8A12-EB65A0D94B14}"/>
                </a:ext>
              </a:extLst>
            </p:cNvPr>
            <p:cNvSpPr/>
            <p:nvPr/>
          </p:nvSpPr>
          <p:spPr>
            <a:xfrm>
              <a:off x="643954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îṩḷíḑè">
              <a:extLst>
                <a:ext uri="{FF2B5EF4-FFF2-40B4-BE49-F238E27FC236}">
                  <a16:creationId xmlns:a16="http://schemas.microsoft.com/office/drawing/2014/main" id="{9BBD3C40-97F5-9345-8A39-88F72F18F705}"/>
                </a:ext>
              </a:extLst>
            </p:cNvPr>
            <p:cNvSpPr txBox="1"/>
            <p:nvPr/>
          </p:nvSpPr>
          <p:spPr>
            <a:xfrm>
              <a:off x="7417095" y="1671574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低碳消费券</a:t>
              </a:r>
              <a:endParaRPr lang="en-US" altLang="zh-CN" sz="1800" b="1" dirty="0"/>
            </a:p>
          </p:txBody>
        </p:sp>
        <p:sp>
          <p:nvSpPr>
            <p:cNvPr id="19" name="íṥḷíḓé">
              <a:extLst>
                <a:ext uri="{FF2B5EF4-FFF2-40B4-BE49-F238E27FC236}">
                  <a16:creationId xmlns:a16="http://schemas.microsoft.com/office/drawing/2014/main" id="{313C8287-EEA2-1E40-8765-F77822FF3202}"/>
                </a:ext>
              </a:extLst>
            </p:cNvPr>
            <p:cNvSpPr/>
            <p:nvPr/>
          </p:nvSpPr>
          <p:spPr>
            <a:xfrm>
              <a:off x="743590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积分兑换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定期发放，可用于购买各类低碳商品 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" name="îŝ1íḓé">
              <a:extLst>
                <a:ext uri="{FF2B5EF4-FFF2-40B4-BE49-F238E27FC236}">
                  <a16:creationId xmlns:a16="http://schemas.microsoft.com/office/drawing/2014/main" id="{742C8933-BF8B-B14B-9BDE-FE5ECB46AC48}"/>
                </a:ext>
              </a:extLst>
            </p:cNvPr>
            <p:cNvSpPr txBox="1"/>
            <p:nvPr/>
          </p:nvSpPr>
          <p:spPr>
            <a:xfrm>
              <a:off x="665339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02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B548A63-344E-9985-7CFC-66A299750630}"/>
              </a:ext>
            </a:extLst>
          </p:cNvPr>
          <p:cNvGrpSpPr/>
          <p:nvPr/>
        </p:nvGrpSpPr>
        <p:grpSpPr>
          <a:xfrm>
            <a:off x="2804130" y="697526"/>
            <a:ext cx="2793691" cy="1338003"/>
            <a:chOff x="7019121" y="3181440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1" name="îşḻiḓè">
              <a:extLst>
                <a:ext uri="{FF2B5EF4-FFF2-40B4-BE49-F238E27FC236}">
                  <a16:creationId xmlns:a16="http://schemas.microsoft.com/office/drawing/2014/main" id="{027927D6-1A57-C44E-91AC-FC0156ACD34B}"/>
                </a:ext>
              </a:extLst>
            </p:cNvPr>
            <p:cNvSpPr/>
            <p:nvPr/>
          </p:nvSpPr>
          <p:spPr>
            <a:xfrm>
              <a:off x="7019121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ïṡḷíďé">
              <a:extLst>
                <a:ext uri="{FF2B5EF4-FFF2-40B4-BE49-F238E27FC236}">
                  <a16:creationId xmlns:a16="http://schemas.microsoft.com/office/drawing/2014/main" id="{91EB9053-1780-C44B-82D2-CF125ECE1417}"/>
                </a:ext>
              </a:extLst>
            </p:cNvPr>
            <p:cNvSpPr txBox="1"/>
            <p:nvPr/>
          </p:nvSpPr>
          <p:spPr>
            <a:xfrm>
              <a:off x="7996672" y="3288178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碳晶戒指</a:t>
              </a:r>
              <a:endParaRPr lang="en-US" altLang="zh-CN" sz="1800" b="1" dirty="0"/>
            </a:p>
          </p:txBody>
        </p:sp>
        <p:sp>
          <p:nvSpPr>
            <p:cNvPr id="23" name="iš1îḑê">
              <a:extLst>
                <a:ext uri="{FF2B5EF4-FFF2-40B4-BE49-F238E27FC236}">
                  <a16:creationId xmlns:a16="http://schemas.microsoft.com/office/drawing/2014/main" id="{A687141D-94EC-1941-B1E5-ACAA1B7EC04C}"/>
                </a:ext>
              </a:extLst>
            </p:cNvPr>
            <p:cNvSpPr/>
            <p:nvPr/>
          </p:nvSpPr>
          <p:spPr>
            <a:xfrm>
              <a:off x="8015478" y="3656026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计算用户低碳行为导致的碳排放减少量。利用节能设备吸收的碳排放加工成碳纤维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碳结晶戒指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ï$ļidè">
              <a:extLst>
                <a:ext uri="{FF2B5EF4-FFF2-40B4-BE49-F238E27FC236}">
                  <a16:creationId xmlns:a16="http://schemas.microsoft.com/office/drawing/2014/main" id="{AE75A445-DDFC-4E48-B97B-C0B2DA3E5057}"/>
                </a:ext>
              </a:extLst>
            </p:cNvPr>
            <p:cNvSpPr txBox="1"/>
            <p:nvPr/>
          </p:nvSpPr>
          <p:spPr>
            <a:xfrm>
              <a:off x="7232975" y="3205189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03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C674546-0A72-33B7-3D3A-092432F1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1322"/>
          <a:stretch/>
        </p:blipFill>
        <p:spPr>
          <a:xfrm>
            <a:off x="7230859" y="1465181"/>
            <a:ext cx="3408025" cy="4017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63974" endPos="41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386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69DA1D61-7D07-CC57-FCD8-E38DDAE522D7}"/>
              </a:ext>
            </a:extLst>
          </p:cNvPr>
          <p:cNvGrpSpPr/>
          <p:nvPr/>
        </p:nvGrpSpPr>
        <p:grpSpPr>
          <a:xfrm>
            <a:off x="2509266" y="5165640"/>
            <a:ext cx="2793691" cy="1338003"/>
            <a:chOff x="296893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3" name="ïṩ1îḓe">
              <a:extLst>
                <a:ext uri="{FF2B5EF4-FFF2-40B4-BE49-F238E27FC236}">
                  <a16:creationId xmlns:a16="http://schemas.microsoft.com/office/drawing/2014/main" id="{31BBECA4-972B-1546-996F-439CF1A45FF8}"/>
                </a:ext>
              </a:extLst>
            </p:cNvPr>
            <p:cNvSpPr/>
            <p:nvPr/>
          </p:nvSpPr>
          <p:spPr>
            <a:xfrm>
              <a:off x="296893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š1íḋé">
              <a:extLst>
                <a:ext uri="{FF2B5EF4-FFF2-40B4-BE49-F238E27FC236}">
                  <a16:creationId xmlns:a16="http://schemas.microsoft.com/office/drawing/2014/main" id="{961DF379-9F12-B144-92B8-DC420721FFC3}"/>
                </a:ext>
              </a:extLst>
            </p:cNvPr>
            <p:cNvSpPr txBox="1"/>
            <p:nvPr/>
          </p:nvSpPr>
          <p:spPr>
            <a:xfrm>
              <a:off x="3946485" y="4904782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负向约束：</a:t>
              </a:r>
              <a:endParaRPr lang="en-US" altLang="zh-CN" sz="1800" b="1" dirty="0"/>
            </a:p>
          </p:txBody>
        </p:sp>
        <p:sp>
          <p:nvSpPr>
            <p:cNvPr id="15" name="îṡḻíḋê">
              <a:extLst>
                <a:ext uri="{FF2B5EF4-FFF2-40B4-BE49-F238E27FC236}">
                  <a16:creationId xmlns:a16="http://schemas.microsoft.com/office/drawing/2014/main" id="{C96C6827-5D5F-E54D-A284-DC71DEBE233F}"/>
                </a:ext>
              </a:extLst>
            </p:cNvPr>
            <p:cNvSpPr/>
            <p:nvPr/>
          </p:nvSpPr>
          <p:spPr>
            <a:xfrm>
              <a:off x="3965291" y="5272630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人群，根据消费金额适当征收碳排放税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配额限制高碳消费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6" name="iśľîde">
              <a:extLst>
                <a:ext uri="{FF2B5EF4-FFF2-40B4-BE49-F238E27FC236}">
                  <a16:creationId xmlns:a16="http://schemas.microsoft.com/office/drawing/2014/main" id="{F886D11E-7389-4145-8D73-ABD2EA3BB18C}"/>
                </a:ext>
              </a:extLst>
            </p:cNvPr>
            <p:cNvSpPr txBox="1"/>
            <p:nvPr/>
          </p:nvSpPr>
          <p:spPr>
            <a:xfrm>
              <a:off x="318278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05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F86D8F4-DBB1-C45A-9A99-F594938602C3}"/>
              </a:ext>
            </a:extLst>
          </p:cNvPr>
          <p:cNvGrpSpPr/>
          <p:nvPr/>
        </p:nvGrpSpPr>
        <p:grpSpPr>
          <a:xfrm>
            <a:off x="1874202" y="4313003"/>
            <a:ext cx="2793691" cy="1205908"/>
            <a:chOff x="2421047" y="3181440"/>
            <a:chExt cx="2793691" cy="1205908"/>
          </a:xfrm>
          <a:effectLst>
            <a:outerShdw blurRad="508690" dist="38100" sx="107177" sy="107177" algn="tl" rotWithShape="0">
              <a:schemeClr val="accent1">
                <a:lumMod val="50000"/>
                <a:alpha val="52000"/>
              </a:schemeClr>
            </a:outerShdw>
          </a:effectLst>
        </p:grpSpPr>
        <p:sp>
          <p:nvSpPr>
            <p:cNvPr id="9" name="išļíḋê">
              <a:extLst>
                <a:ext uri="{FF2B5EF4-FFF2-40B4-BE49-F238E27FC236}">
                  <a16:creationId xmlns:a16="http://schemas.microsoft.com/office/drawing/2014/main" id="{C43904DA-A9E9-8546-B447-0FA60DD67FA6}"/>
                </a:ext>
              </a:extLst>
            </p:cNvPr>
            <p:cNvSpPr/>
            <p:nvPr/>
          </p:nvSpPr>
          <p:spPr>
            <a:xfrm>
              <a:off x="2421047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íSļídè">
              <a:extLst>
                <a:ext uri="{FF2B5EF4-FFF2-40B4-BE49-F238E27FC236}">
                  <a16:creationId xmlns:a16="http://schemas.microsoft.com/office/drawing/2014/main" id="{022D0E82-24D0-4944-8D2E-C828C7EF8E11}"/>
                </a:ext>
              </a:extLst>
            </p:cNvPr>
            <p:cNvSpPr txBox="1"/>
            <p:nvPr/>
          </p:nvSpPr>
          <p:spPr>
            <a:xfrm>
              <a:off x="2592480" y="3304456"/>
              <a:ext cx="24942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核心产品：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CACO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+</a:t>
              </a:r>
              <a:r>
                <a:rPr lang="zh-CN" altLang="en-US" dirty="0">
                  <a:solidFill>
                    <a:schemeClr val="bg1"/>
                  </a:solidFill>
                </a:rPr>
                <a:t>碳易贷</a:t>
              </a: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DE0FBF-8DD2-86C1-E59F-747547443065}"/>
              </a:ext>
            </a:extLst>
          </p:cNvPr>
          <p:cNvGrpSpPr/>
          <p:nvPr/>
        </p:nvGrpSpPr>
        <p:grpSpPr>
          <a:xfrm>
            <a:off x="1167279" y="3325724"/>
            <a:ext cx="2793691" cy="1361352"/>
            <a:chOff x="2968934" y="1564836"/>
            <a:chExt cx="2793691" cy="1361352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7" name="îŝľîḑé">
              <a:extLst>
                <a:ext uri="{FF2B5EF4-FFF2-40B4-BE49-F238E27FC236}">
                  <a16:creationId xmlns:a16="http://schemas.microsoft.com/office/drawing/2014/main" id="{56FEFEEB-81C9-3C42-845C-ECE2BA2FF19F}"/>
                </a:ext>
              </a:extLst>
            </p:cNvPr>
            <p:cNvSpPr/>
            <p:nvPr/>
          </p:nvSpPr>
          <p:spPr>
            <a:xfrm>
              <a:off x="396529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5" name="í$1idé">
              <a:extLst>
                <a:ext uri="{FF2B5EF4-FFF2-40B4-BE49-F238E27FC236}">
                  <a16:creationId xmlns:a16="http://schemas.microsoft.com/office/drawing/2014/main" id="{3C277B89-840F-684F-91CB-7162ECEE33AC}"/>
                </a:ext>
              </a:extLst>
            </p:cNvPr>
            <p:cNvSpPr/>
            <p:nvPr/>
          </p:nvSpPr>
          <p:spPr>
            <a:xfrm>
              <a:off x="296893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iṥľiḓe">
              <a:extLst>
                <a:ext uri="{FF2B5EF4-FFF2-40B4-BE49-F238E27FC236}">
                  <a16:creationId xmlns:a16="http://schemas.microsoft.com/office/drawing/2014/main" id="{F3F0B67D-C9FE-3F4C-A0D1-4B7B1FAB2205}"/>
                </a:ext>
              </a:extLst>
            </p:cNvPr>
            <p:cNvSpPr txBox="1"/>
            <p:nvPr/>
          </p:nvSpPr>
          <p:spPr>
            <a:xfrm>
              <a:off x="3946485" y="1671574"/>
              <a:ext cx="1652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跨境消费免税</a:t>
              </a:r>
              <a:r>
                <a:rPr lang="zh-CN" altLang="zh-CN" dirty="0">
                  <a:effectLst/>
                  <a:latin typeface="+mn-ea"/>
                </a:rPr>
                <a:t> </a:t>
              </a:r>
              <a:endParaRPr lang="en-US" altLang="zh-CN" sz="1800" b="1" dirty="0">
                <a:latin typeface="+mn-ea"/>
              </a:endParaRPr>
            </a:p>
          </p:txBody>
        </p:sp>
        <p:sp>
          <p:nvSpPr>
            <p:cNvPr id="8" name="iŝḻíḑê">
              <a:extLst>
                <a:ext uri="{FF2B5EF4-FFF2-40B4-BE49-F238E27FC236}">
                  <a16:creationId xmlns:a16="http://schemas.microsoft.com/office/drawing/2014/main" id="{FDE7689F-A114-3349-B872-7BCD931AC47C}"/>
                </a:ext>
              </a:extLst>
            </p:cNvPr>
            <p:cNvSpPr txBox="1"/>
            <p:nvPr/>
          </p:nvSpPr>
          <p:spPr>
            <a:xfrm>
              <a:off x="318278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01</a:t>
              </a:r>
            </a:p>
          </p:txBody>
        </p:sp>
        <p:sp>
          <p:nvSpPr>
            <p:cNvPr id="29" name="íṥḷíḓé">
              <a:extLst>
                <a:ext uri="{FF2B5EF4-FFF2-40B4-BE49-F238E27FC236}">
                  <a16:creationId xmlns:a16="http://schemas.microsoft.com/office/drawing/2014/main" id="{1F3EAF54-759D-36D6-A71C-0260C56A50CE}"/>
                </a:ext>
              </a:extLst>
            </p:cNvPr>
            <p:cNvSpPr/>
            <p:nvPr/>
          </p:nvSpPr>
          <p:spPr>
            <a:xfrm>
              <a:off x="3943119" y="2062771"/>
              <a:ext cx="17329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消费进口的低碳节能产品享受税收减免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高者，享受入境税收抵扣优惠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1E0A530-F376-86BC-65C7-402654C3B2A2}"/>
              </a:ext>
            </a:extLst>
          </p:cNvPr>
          <p:cNvGrpSpPr/>
          <p:nvPr/>
        </p:nvGrpSpPr>
        <p:grpSpPr>
          <a:xfrm>
            <a:off x="355779" y="2402658"/>
            <a:ext cx="2793691" cy="1338003"/>
            <a:chOff x="6439544" y="1564836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7" name="îşľïḋè">
              <a:extLst>
                <a:ext uri="{FF2B5EF4-FFF2-40B4-BE49-F238E27FC236}">
                  <a16:creationId xmlns:a16="http://schemas.microsoft.com/office/drawing/2014/main" id="{707A6C96-8AA4-7744-8A12-EB65A0D94B14}"/>
                </a:ext>
              </a:extLst>
            </p:cNvPr>
            <p:cNvSpPr/>
            <p:nvPr/>
          </p:nvSpPr>
          <p:spPr>
            <a:xfrm>
              <a:off x="643954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îṩḷíḑè">
              <a:extLst>
                <a:ext uri="{FF2B5EF4-FFF2-40B4-BE49-F238E27FC236}">
                  <a16:creationId xmlns:a16="http://schemas.microsoft.com/office/drawing/2014/main" id="{9BBD3C40-97F5-9345-8A39-88F72F18F705}"/>
                </a:ext>
              </a:extLst>
            </p:cNvPr>
            <p:cNvSpPr txBox="1"/>
            <p:nvPr/>
          </p:nvSpPr>
          <p:spPr>
            <a:xfrm>
              <a:off x="7417095" y="1671574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低碳消费券</a:t>
              </a:r>
              <a:endParaRPr lang="en-US" altLang="zh-CN" sz="1800" b="1" dirty="0"/>
            </a:p>
          </p:txBody>
        </p:sp>
        <p:sp>
          <p:nvSpPr>
            <p:cNvPr id="19" name="íṥḷíḓé">
              <a:extLst>
                <a:ext uri="{FF2B5EF4-FFF2-40B4-BE49-F238E27FC236}">
                  <a16:creationId xmlns:a16="http://schemas.microsoft.com/office/drawing/2014/main" id="{313C8287-EEA2-1E40-8765-F77822FF3202}"/>
                </a:ext>
              </a:extLst>
            </p:cNvPr>
            <p:cNvSpPr/>
            <p:nvPr/>
          </p:nvSpPr>
          <p:spPr>
            <a:xfrm>
              <a:off x="743590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积分兑换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定期发放，可用于购买各类低碳商品 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" name="îŝ1íḓé">
              <a:extLst>
                <a:ext uri="{FF2B5EF4-FFF2-40B4-BE49-F238E27FC236}">
                  <a16:creationId xmlns:a16="http://schemas.microsoft.com/office/drawing/2014/main" id="{742C8933-BF8B-B14B-9BDE-FE5ECB46AC48}"/>
                </a:ext>
              </a:extLst>
            </p:cNvPr>
            <p:cNvSpPr txBox="1"/>
            <p:nvPr/>
          </p:nvSpPr>
          <p:spPr>
            <a:xfrm>
              <a:off x="665339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02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B548A63-344E-9985-7CFC-66A299750630}"/>
              </a:ext>
            </a:extLst>
          </p:cNvPr>
          <p:cNvGrpSpPr/>
          <p:nvPr/>
        </p:nvGrpSpPr>
        <p:grpSpPr>
          <a:xfrm>
            <a:off x="1214321" y="1426735"/>
            <a:ext cx="2793691" cy="1338003"/>
            <a:chOff x="7019121" y="3181440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1" name="îşḻiḓè">
              <a:extLst>
                <a:ext uri="{FF2B5EF4-FFF2-40B4-BE49-F238E27FC236}">
                  <a16:creationId xmlns:a16="http://schemas.microsoft.com/office/drawing/2014/main" id="{027927D6-1A57-C44E-91AC-FC0156ACD34B}"/>
                </a:ext>
              </a:extLst>
            </p:cNvPr>
            <p:cNvSpPr/>
            <p:nvPr/>
          </p:nvSpPr>
          <p:spPr>
            <a:xfrm>
              <a:off x="7019121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ïṡḷíďé">
              <a:extLst>
                <a:ext uri="{FF2B5EF4-FFF2-40B4-BE49-F238E27FC236}">
                  <a16:creationId xmlns:a16="http://schemas.microsoft.com/office/drawing/2014/main" id="{91EB9053-1780-C44B-82D2-CF125ECE1417}"/>
                </a:ext>
              </a:extLst>
            </p:cNvPr>
            <p:cNvSpPr txBox="1"/>
            <p:nvPr/>
          </p:nvSpPr>
          <p:spPr>
            <a:xfrm>
              <a:off x="7996672" y="3288178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碳晶戒指</a:t>
              </a:r>
              <a:endParaRPr lang="en-US" altLang="zh-CN" sz="1800" b="1" dirty="0"/>
            </a:p>
          </p:txBody>
        </p:sp>
        <p:sp>
          <p:nvSpPr>
            <p:cNvPr id="23" name="iš1îḑê">
              <a:extLst>
                <a:ext uri="{FF2B5EF4-FFF2-40B4-BE49-F238E27FC236}">
                  <a16:creationId xmlns:a16="http://schemas.microsoft.com/office/drawing/2014/main" id="{A687141D-94EC-1941-B1E5-ACAA1B7EC04C}"/>
                </a:ext>
              </a:extLst>
            </p:cNvPr>
            <p:cNvSpPr/>
            <p:nvPr/>
          </p:nvSpPr>
          <p:spPr>
            <a:xfrm>
              <a:off x="8015478" y="3656026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计算用户低碳行为导致的碳排放减少量。利用节能设备吸收的碳排放加工成碳纤维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碳结晶戒指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ï$ļidè">
              <a:extLst>
                <a:ext uri="{FF2B5EF4-FFF2-40B4-BE49-F238E27FC236}">
                  <a16:creationId xmlns:a16="http://schemas.microsoft.com/office/drawing/2014/main" id="{AE75A445-DDFC-4E48-B97B-C0B2DA3E5057}"/>
                </a:ext>
              </a:extLst>
            </p:cNvPr>
            <p:cNvSpPr txBox="1"/>
            <p:nvPr/>
          </p:nvSpPr>
          <p:spPr>
            <a:xfrm>
              <a:off x="7232975" y="3205189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03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0C7A3C8-47A6-9C9A-B89E-AAD91EEB5FC3}"/>
              </a:ext>
            </a:extLst>
          </p:cNvPr>
          <p:cNvGrpSpPr/>
          <p:nvPr/>
        </p:nvGrpSpPr>
        <p:grpSpPr>
          <a:xfrm>
            <a:off x="2754978" y="716234"/>
            <a:ext cx="2793691" cy="1338003"/>
            <a:chOff x="643954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5" name="ïśḷíḓê">
              <a:extLst>
                <a:ext uri="{FF2B5EF4-FFF2-40B4-BE49-F238E27FC236}">
                  <a16:creationId xmlns:a16="http://schemas.microsoft.com/office/drawing/2014/main" id="{66DE9F76-AC01-B045-8C9D-EA79E1A27762}"/>
                </a:ext>
              </a:extLst>
            </p:cNvPr>
            <p:cNvSpPr/>
            <p:nvPr/>
          </p:nvSpPr>
          <p:spPr>
            <a:xfrm>
              <a:off x="643954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îṥḷidê">
              <a:extLst>
                <a:ext uri="{FF2B5EF4-FFF2-40B4-BE49-F238E27FC236}">
                  <a16:creationId xmlns:a16="http://schemas.microsoft.com/office/drawing/2014/main" id="{B2B91288-67F2-814B-B600-6EC906AF2847}"/>
                </a:ext>
              </a:extLst>
            </p:cNvPr>
            <p:cNvSpPr txBox="1"/>
            <p:nvPr/>
          </p:nvSpPr>
          <p:spPr>
            <a:xfrm>
              <a:off x="7417095" y="4904782"/>
              <a:ext cx="1591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“绿色”通道</a:t>
              </a:r>
              <a:endParaRPr lang="en-US" altLang="zh-CN" sz="1800" b="1" dirty="0"/>
            </a:p>
          </p:txBody>
        </p:sp>
        <p:sp>
          <p:nvSpPr>
            <p:cNvPr id="27" name="îSļïḓe">
              <a:extLst>
                <a:ext uri="{FF2B5EF4-FFF2-40B4-BE49-F238E27FC236}">
                  <a16:creationId xmlns:a16="http://schemas.microsoft.com/office/drawing/2014/main" id="{AD96F40D-8837-EC45-8358-7DC89ECABBD8}"/>
                </a:ext>
              </a:extLst>
            </p:cNvPr>
            <p:cNvSpPr/>
            <p:nvPr/>
          </p:nvSpPr>
          <p:spPr>
            <a:xfrm>
              <a:off x="7435901" y="5272630"/>
              <a:ext cx="17973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高者，享受机场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车站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旅游景区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公园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游乐场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安检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购票快速通道使用资格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8" name="íṡľïḓé">
              <a:extLst>
                <a:ext uri="{FF2B5EF4-FFF2-40B4-BE49-F238E27FC236}">
                  <a16:creationId xmlns:a16="http://schemas.microsoft.com/office/drawing/2014/main" id="{CC8D8BCD-7E8D-B44D-8A2C-E317546E750D}"/>
                </a:ext>
              </a:extLst>
            </p:cNvPr>
            <p:cNvSpPr txBox="1"/>
            <p:nvPr/>
          </p:nvSpPr>
          <p:spPr>
            <a:xfrm>
              <a:off x="665339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04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265F652-36DB-8A35-3F6A-E8C43F7A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 b="5797"/>
          <a:stretch/>
        </p:blipFill>
        <p:spPr>
          <a:xfrm>
            <a:off x="6842226" y="994956"/>
            <a:ext cx="4106174" cy="4840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651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670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2F86D8F4-DBB1-C45A-9A99-F594938602C3}"/>
              </a:ext>
            </a:extLst>
          </p:cNvPr>
          <p:cNvGrpSpPr/>
          <p:nvPr/>
        </p:nvGrpSpPr>
        <p:grpSpPr>
          <a:xfrm>
            <a:off x="2435202" y="5245442"/>
            <a:ext cx="2793691" cy="1205908"/>
            <a:chOff x="2421047" y="3181440"/>
            <a:chExt cx="2793691" cy="1205908"/>
          </a:xfrm>
          <a:effectLst>
            <a:outerShdw blurRad="508690" dist="38100" sx="107177" sy="107177" algn="tl" rotWithShape="0">
              <a:schemeClr val="accent1">
                <a:lumMod val="50000"/>
                <a:alpha val="52000"/>
              </a:schemeClr>
            </a:outerShdw>
          </a:effectLst>
        </p:grpSpPr>
        <p:sp>
          <p:nvSpPr>
            <p:cNvPr id="9" name="išļíḋê">
              <a:extLst>
                <a:ext uri="{FF2B5EF4-FFF2-40B4-BE49-F238E27FC236}">
                  <a16:creationId xmlns:a16="http://schemas.microsoft.com/office/drawing/2014/main" id="{C43904DA-A9E9-8546-B447-0FA60DD67FA6}"/>
                </a:ext>
              </a:extLst>
            </p:cNvPr>
            <p:cNvSpPr/>
            <p:nvPr/>
          </p:nvSpPr>
          <p:spPr>
            <a:xfrm>
              <a:off x="2421047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íSļídè">
              <a:extLst>
                <a:ext uri="{FF2B5EF4-FFF2-40B4-BE49-F238E27FC236}">
                  <a16:creationId xmlns:a16="http://schemas.microsoft.com/office/drawing/2014/main" id="{022D0E82-24D0-4944-8D2E-C828C7EF8E11}"/>
                </a:ext>
              </a:extLst>
            </p:cNvPr>
            <p:cNvSpPr txBox="1"/>
            <p:nvPr/>
          </p:nvSpPr>
          <p:spPr>
            <a:xfrm>
              <a:off x="2592480" y="3304456"/>
              <a:ext cx="24942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核心产品：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CACO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+</a:t>
              </a:r>
              <a:r>
                <a:rPr lang="zh-CN" altLang="en-US" dirty="0">
                  <a:solidFill>
                    <a:schemeClr val="bg1"/>
                  </a:solidFill>
                </a:rPr>
                <a:t>碳易贷</a:t>
              </a: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DE0FBF-8DD2-86C1-E59F-747547443065}"/>
              </a:ext>
            </a:extLst>
          </p:cNvPr>
          <p:cNvGrpSpPr/>
          <p:nvPr/>
        </p:nvGrpSpPr>
        <p:grpSpPr>
          <a:xfrm>
            <a:off x="1707497" y="4346249"/>
            <a:ext cx="2793691" cy="1361352"/>
            <a:chOff x="2968934" y="1564836"/>
            <a:chExt cx="2793691" cy="1361352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7" name="îŝľîḑé">
              <a:extLst>
                <a:ext uri="{FF2B5EF4-FFF2-40B4-BE49-F238E27FC236}">
                  <a16:creationId xmlns:a16="http://schemas.microsoft.com/office/drawing/2014/main" id="{56FEFEEB-81C9-3C42-845C-ECE2BA2FF19F}"/>
                </a:ext>
              </a:extLst>
            </p:cNvPr>
            <p:cNvSpPr/>
            <p:nvPr/>
          </p:nvSpPr>
          <p:spPr>
            <a:xfrm>
              <a:off x="396529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5" name="í$1idé">
              <a:extLst>
                <a:ext uri="{FF2B5EF4-FFF2-40B4-BE49-F238E27FC236}">
                  <a16:creationId xmlns:a16="http://schemas.microsoft.com/office/drawing/2014/main" id="{3C277B89-840F-684F-91CB-7162ECEE33AC}"/>
                </a:ext>
              </a:extLst>
            </p:cNvPr>
            <p:cNvSpPr/>
            <p:nvPr/>
          </p:nvSpPr>
          <p:spPr>
            <a:xfrm>
              <a:off x="296893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iṥľiḓe">
              <a:extLst>
                <a:ext uri="{FF2B5EF4-FFF2-40B4-BE49-F238E27FC236}">
                  <a16:creationId xmlns:a16="http://schemas.microsoft.com/office/drawing/2014/main" id="{F3F0B67D-C9FE-3F4C-A0D1-4B7B1FAB2205}"/>
                </a:ext>
              </a:extLst>
            </p:cNvPr>
            <p:cNvSpPr txBox="1"/>
            <p:nvPr/>
          </p:nvSpPr>
          <p:spPr>
            <a:xfrm>
              <a:off x="3946485" y="1671574"/>
              <a:ext cx="1652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跨境消费免税</a:t>
              </a:r>
              <a:r>
                <a:rPr lang="zh-CN" altLang="zh-CN" dirty="0">
                  <a:effectLst/>
                  <a:latin typeface="+mn-ea"/>
                </a:rPr>
                <a:t> </a:t>
              </a:r>
              <a:endParaRPr lang="en-US" altLang="zh-CN" sz="1800" b="1" dirty="0">
                <a:latin typeface="+mn-ea"/>
              </a:endParaRPr>
            </a:p>
          </p:txBody>
        </p:sp>
        <p:sp>
          <p:nvSpPr>
            <p:cNvPr id="8" name="iŝḻíḑê">
              <a:extLst>
                <a:ext uri="{FF2B5EF4-FFF2-40B4-BE49-F238E27FC236}">
                  <a16:creationId xmlns:a16="http://schemas.microsoft.com/office/drawing/2014/main" id="{FDE7689F-A114-3349-B872-7BCD931AC47C}"/>
                </a:ext>
              </a:extLst>
            </p:cNvPr>
            <p:cNvSpPr txBox="1"/>
            <p:nvPr/>
          </p:nvSpPr>
          <p:spPr>
            <a:xfrm>
              <a:off x="318278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01</a:t>
              </a:r>
            </a:p>
          </p:txBody>
        </p:sp>
        <p:sp>
          <p:nvSpPr>
            <p:cNvPr id="29" name="íṥḷíḓé">
              <a:extLst>
                <a:ext uri="{FF2B5EF4-FFF2-40B4-BE49-F238E27FC236}">
                  <a16:creationId xmlns:a16="http://schemas.microsoft.com/office/drawing/2014/main" id="{1F3EAF54-759D-36D6-A71C-0260C56A50CE}"/>
                </a:ext>
              </a:extLst>
            </p:cNvPr>
            <p:cNvSpPr/>
            <p:nvPr/>
          </p:nvSpPr>
          <p:spPr>
            <a:xfrm>
              <a:off x="3943119" y="2062771"/>
              <a:ext cx="17329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消费进口的低碳节能产品享受税收减免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高者，享受入境税收抵扣优惠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1E0A530-F376-86BC-65C7-402654C3B2A2}"/>
              </a:ext>
            </a:extLst>
          </p:cNvPr>
          <p:cNvGrpSpPr/>
          <p:nvPr/>
        </p:nvGrpSpPr>
        <p:grpSpPr>
          <a:xfrm>
            <a:off x="895997" y="3423183"/>
            <a:ext cx="2793691" cy="1338003"/>
            <a:chOff x="6439544" y="1564836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7" name="îşľïḋè">
              <a:extLst>
                <a:ext uri="{FF2B5EF4-FFF2-40B4-BE49-F238E27FC236}">
                  <a16:creationId xmlns:a16="http://schemas.microsoft.com/office/drawing/2014/main" id="{707A6C96-8AA4-7744-8A12-EB65A0D94B14}"/>
                </a:ext>
              </a:extLst>
            </p:cNvPr>
            <p:cNvSpPr/>
            <p:nvPr/>
          </p:nvSpPr>
          <p:spPr>
            <a:xfrm>
              <a:off x="643954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îṩḷíḑè">
              <a:extLst>
                <a:ext uri="{FF2B5EF4-FFF2-40B4-BE49-F238E27FC236}">
                  <a16:creationId xmlns:a16="http://schemas.microsoft.com/office/drawing/2014/main" id="{9BBD3C40-97F5-9345-8A39-88F72F18F705}"/>
                </a:ext>
              </a:extLst>
            </p:cNvPr>
            <p:cNvSpPr txBox="1"/>
            <p:nvPr/>
          </p:nvSpPr>
          <p:spPr>
            <a:xfrm>
              <a:off x="7417095" y="1671574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低碳消费券</a:t>
              </a:r>
              <a:endParaRPr lang="en-US" altLang="zh-CN" sz="1800" b="1" dirty="0"/>
            </a:p>
          </p:txBody>
        </p:sp>
        <p:sp>
          <p:nvSpPr>
            <p:cNvPr id="19" name="íṥḷíḓé">
              <a:extLst>
                <a:ext uri="{FF2B5EF4-FFF2-40B4-BE49-F238E27FC236}">
                  <a16:creationId xmlns:a16="http://schemas.microsoft.com/office/drawing/2014/main" id="{313C8287-EEA2-1E40-8765-F77822FF3202}"/>
                </a:ext>
              </a:extLst>
            </p:cNvPr>
            <p:cNvSpPr/>
            <p:nvPr/>
          </p:nvSpPr>
          <p:spPr>
            <a:xfrm>
              <a:off x="743590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积分兑换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定期发放，可用于购买各类低碳商品 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" name="îŝ1íḓé">
              <a:extLst>
                <a:ext uri="{FF2B5EF4-FFF2-40B4-BE49-F238E27FC236}">
                  <a16:creationId xmlns:a16="http://schemas.microsoft.com/office/drawing/2014/main" id="{742C8933-BF8B-B14B-9BDE-FE5ECB46AC48}"/>
                </a:ext>
              </a:extLst>
            </p:cNvPr>
            <p:cNvSpPr txBox="1"/>
            <p:nvPr/>
          </p:nvSpPr>
          <p:spPr>
            <a:xfrm>
              <a:off x="665339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02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B548A63-344E-9985-7CFC-66A299750630}"/>
              </a:ext>
            </a:extLst>
          </p:cNvPr>
          <p:cNvGrpSpPr/>
          <p:nvPr/>
        </p:nvGrpSpPr>
        <p:grpSpPr>
          <a:xfrm>
            <a:off x="175141" y="2442711"/>
            <a:ext cx="2793691" cy="1338003"/>
            <a:chOff x="7019121" y="3181440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1" name="îşḻiḓè">
              <a:extLst>
                <a:ext uri="{FF2B5EF4-FFF2-40B4-BE49-F238E27FC236}">
                  <a16:creationId xmlns:a16="http://schemas.microsoft.com/office/drawing/2014/main" id="{027927D6-1A57-C44E-91AC-FC0156ACD34B}"/>
                </a:ext>
              </a:extLst>
            </p:cNvPr>
            <p:cNvSpPr/>
            <p:nvPr/>
          </p:nvSpPr>
          <p:spPr>
            <a:xfrm>
              <a:off x="7019121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ïṡḷíďé">
              <a:extLst>
                <a:ext uri="{FF2B5EF4-FFF2-40B4-BE49-F238E27FC236}">
                  <a16:creationId xmlns:a16="http://schemas.microsoft.com/office/drawing/2014/main" id="{91EB9053-1780-C44B-82D2-CF125ECE1417}"/>
                </a:ext>
              </a:extLst>
            </p:cNvPr>
            <p:cNvSpPr txBox="1"/>
            <p:nvPr/>
          </p:nvSpPr>
          <p:spPr>
            <a:xfrm>
              <a:off x="7996672" y="3288178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碳晶戒指</a:t>
              </a:r>
              <a:endParaRPr lang="en-US" altLang="zh-CN" sz="1800" b="1" dirty="0"/>
            </a:p>
          </p:txBody>
        </p:sp>
        <p:sp>
          <p:nvSpPr>
            <p:cNvPr id="23" name="iš1îḑê">
              <a:extLst>
                <a:ext uri="{FF2B5EF4-FFF2-40B4-BE49-F238E27FC236}">
                  <a16:creationId xmlns:a16="http://schemas.microsoft.com/office/drawing/2014/main" id="{A687141D-94EC-1941-B1E5-ACAA1B7EC04C}"/>
                </a:ext>
              </a:extLst>
            </p:cNvPr>
            <p:cNvSpPr/>
            <p:nvPr/>
          </p:nvSpPr>
          <p:spPr>
            <a:xfrm>
              <a:off x="8015478" y="3656026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计算用户低碳行为导致的碳排放减少量。利用节能设备吸收的碳排放加工成碳纤维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碳结晶戒指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ï$ļidè">
              <a:extLst>
                <a:ext uri="{FF2B5EF4-FFF2-40B4-BE49-F238E27FC236}">
                  <a16:creationId xmlns:a16="http://schemas.microsoft.com/office/drawing/2014/main" id="{AE75A445-DDFC-4E48-B97B-C0B2DA3E5057}"/>
                </a:ext>
              </a:extLst>
            </p:cNvPr>
            <p:cNvSpPr txBox="1"/>
            <p:nvPr/>
          </p:nvSpPr>
          <p:spPr>
            <a:xfrm>
              <a:off x="7232975" y="3205189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03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0C7A3C8-47A6-9C9A-B89E-AAD91EEB5FC3}"/>
              </a:ext>
            </a:extLst>
          </p:cNvPr>
          <p:cNvGrpSpPr/>
          <p:nvPr/>
        </p:nvGrpSpPr>
        <p:grpSpPr>
          <a:xfrm>
            <a:off x="918752" y="1463523"/>
            <a:ext cx="2793691" cy="1338003"/>
            <a:chOff x="643954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5" name="ïśḷíḓê">
              <a:extLst>
                <a:ext uri="{FF2B5EF4-FFF2-40B4-BE49-F238E27FC236}">
                  <a16:creationId xmlns:a16="http://schemas.microsoft.com/office/drawing/2014/main" id="{66DE9F76-AC01-B045-8C9D-EA79E1A27762}"/>
                </a:ext>
              </a:extLst>
            </p:cNvPr>
            <p:cNvSpPr/>
            <p:nvPr/>
          </p:nvSpPr>
          <p:spPr>
            <a:xfrm>
              <a:off x="643954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îṥḷidê">
              <a:extLst>
                <a:ext uri="{FF2B5EF4-FFF2-40B4-BE49-F238E27FC236}">
                  <a16:creationId xmlns:a16="http://schemas.microsoft.com/office/drawing/2014/main" id="{B2B91288-67F2-814B-B600-6EC906AF2847}"/>
                </a:ext>
              </a:extLst>
            </p:cNvPr>
            <p:cNvSpPr txBox="1"/>
            <p:nvPr/>
          </p:nvSpPr>
          <p:spPr>
            <a:xfrm>
              <a:off x="7417095" y="4904782"/>
              <a:ext cx="1591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“绿色”通道</a:t>
              </a:r>
              <a:endParaRPr lang="en-US" altLang="zh-CN" sz="1800" b="1" dirty="0"/>
            </a:p>
          </p:txBody>
        </p:sp>
        <p:sp>
          <p:nvSpPr>
            <p:cNvPr id="27" name="îSļïḓe">
              <a:extLst>
                <a:ext uri="{FF2B5EF4-FFF2-40B4-BE49-F238E27FC236}">
                  <a16:creationId xmlns:a16="http://schemas.microsoft.com/office/drawing/2014/main" id="{AD96F40D-8837-EC45-8358-7DC89ECABBD8}"/>
                </a:ext>
              </a:extLst>
            </p:cNvPr>
            <p:cNvSpPr/>
            <p:nvPr/>
          </p:nvSpPr>
          <p:spPr>
            <a:xfrm>
              <a:off x="7435901" y="5272630"/>
              <a:ext cx="17973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高者，享受机场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车站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旅游景区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公园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游乐场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安检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购票快速通道使用资格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8" name="íṡľïḓé">
              <a:extLst>
                <a:ext uri="{FF2B5EF4-FFF2-40B4-BE49-F238E27FC236}">
                  <a16:creationId xmlns:a16="http://schemas.microsoft.com/office/drawing/2014/main" id="{CC8D8BCD-7E8D-B44D-8A2C-E317546E750D}"/>
                </a:ext>
              </a:extLst>
            </p:cNvPr>
            <p:cNvSpPr txBox="1"/>
            <p:nvPr/>
          </p:nvSpPr>
          <p:spPr>
            <a:xfrm>
              <a:off x="665339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04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9DA1D61-7D07-CC57-FCD8-E38DDAE522D7}"/>
              </a:ext>
            </a:extLst>
          </p:cNvPr>
          <p:cNvGrpSpPr/>
          <p:nvPr/>
        </p:nvGrpSpPr>
        <p:grpSpPr>
          <a:xfrm>
            <a:off x="2712137" y="711524"/>
            <a:ext cx="2793691" cy="1338003"/>
            <a:chOff x="296893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3" name="ïṩ1îḓe">
              <a:extLst>
                <a:ext uri="{FF2B5EF4-FFF2-40B4-BE49-F238E27FC236}">
                  <a16:creationId xmlns:a16="http://schemas.microsoft.com/office/drawing/2014/main" id="{31BBECA4-972B-1546-996F-439CF1A45FF8}"/>
                </a:ext>
              </a:extLst>
            </p:cNvPr>
            <p:cNvSpPr/>
            <p:nvPr/>
          </p:nvSpPr>
          <p:spPr>
            <a:xfrm>
              <a:off x="296893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š1íḋé">
              <a:extLst>
                <a:ext uri="{FF2B5EF4-FFF2-40B4-BE49-F238E27FC236}">
                  <a16:creationId xmlns:a16="http://schemas.microsoft.com/office/drawing/2014/main" id="{961DF379-9F12-B144-92B8-DC420721FFC3}"/>
                </a:ext>
              </a:extLst>
            </p:cNvPr>
            <p:cNvSpPr txBox="1"/>
            <p:nvPr/>
          </p:nvSpPr>
          <p:spPr>
            <a:xfrm>
              <a:off x="3946485" y="4904782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负向约束：</a:t>
              </a:r>
              <a:endParaRPr lang="en-US" altLang="zh-CN" sz="1800" b="1" dirty="0"/>
            </a:p>
          </p:txBody>
        </p:sp>
        <p:sp>
          <p:nvSpPr>
            <p:cNvPr id="15" name="îṡḻíḋê">
              <a:extLst>
                <a:ext uri="{FF2B5EF4-FFF2-40B4-BE49-F238E27FC236}">
                  <a16:creationId xmlns:a16="http://schemas.microsoft.com/office/drawing/2014/main" id="{C96C6827-5D5F-E54D-A284-DC71DEBE233F}"/>
                </a:ext>
              </a:extLst>
            </p:cNvPr>
            <p:cNvSpPr/>
            <p:nvPr/>
          </p:nvSpPr>
          <p:spPr>
            <a:xfrm>
              <a:off x="3965291" y="5272630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人群，根据消费金额适当征收碳排放税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配额限制高碳消费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6" name="iśľîde">
              <a:extLst>
                <a:ext uri="{FF2B5EF4-FFF2-40B4-BE49-F238E27FC236}">
                  <a16:creationId xmlns:a16="http://schemas.microsoft.com/office/drawing/2014/main" id="{F886D11E-7389-4145-8D73-ABD2EA3BB18C}"/>
                </a:ext>
              </a:extLst>
            </p:cNvPr>
            <p:cNvSpPr txBox="1"/>
            <p:nvPr/>
          </p:nvSpPr>
          <p:spPr>
            <a:xfrm>
              <a:off x="318278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05</a:t>
              </a:r>
            </a:p>
          </p:txBody>
        </p:sp>
      </p:grpSp>
      <p:pic>
        <p:nvPicPr>
          <p:cNvPr id="33" name="图片 32" descr="图形用户界面, 网站&#10;&#10;描述已自动生成">
            <a:extLst>
              <a:ext uri="{FF2B5EF4-FFF2-40B4-BE49-F238E27FC236}">
                <a16:creationId xmlns:a16="http://schemas.microsoft.com/office/drawing/2014/main" id="{7142B297-5DAB-9F94-C36E-7BD250097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9"/>
          <a:stretch/>
        </p:blipFill>
        <p:spPr>
          <a:xfrm>
            <a:off x="6236349" y="1856257"/>
            <a:ext cx="5103823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739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69DA1D61-7D07-CC57-FCD8-E38DDAE522D7}"/>
              </a:ext>
            </a:extLst>
          </p:cNvPr>
          <p:cNvGrpSpPr/>
          <p:nvPr/>
        </p:nvGrpSpPr>
        <p:grpSpPr>
          <a:xfrm>
            <a:off x="2968934" y="4798044"/>
            <a:ext cx="2793691" cy="1338003"/>
            <a:chOff x="296893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3" name="ïṩ1îḓe">
              <a:extLst>
                <a:ext uri="{FF2B5EF4-FFF2-40B4-BE49-F238E27FC236}">
                  <a16:creationId xmlns:a16="http://schemas.microsoft.com/office/drawing/2014/main" id="{31BBECA4-972B-1546-996F-439CF1A45FF8}"/>
                </a:ext>
              </a:extLst>
            </p:cNvPr>
            <p:cNvSpPr/>
            <p:nvPr/>
          </p:nvSpPr>
          <p:spPr>
            <a:xfrm>
              <a:off x="296893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š1íḋé">
              <a:extLst>
                <a:ext uri="{FF2B5EF4-FFF2-40B4-BE49-F238E27FC236}">
                  <a16:creationId xmlns:a16="http://schemas.microsoft.com/office/drawing/2014/main" id="{961DF379-9F12-B144-92B8-DC420721FFC3}"/>
                </a:ext>
              </a:extLst>
            </p:cNvPr>
            <p:cNvSpPr txBox="1"/>
            <p:nvPr/>
          </p:nvSpPr>
          <p:spPr>
            <a:xfrm>
              <a:off x="3946485" y="4904782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负向约束：</a:t>
              </a:r>
              <a:endParaRPr lang="en-US" altLang="zh-CN" sz="1800" b="1" dirty="0"/>
            </a:p>
          </p:txBody>
        </p:sp>
        <p:sp>
          <p:nvSpPr>
            <p:cNvPr id="15" name="îṡḻíḋê">
              <a:extLst>
                <a:ext uri="{FF2B5EF4-FFF2-40B4-BE49-F238E27FC236}">
                  <a16:creationId xmlns:a16="http://schemas.microsoft.com/office/drawing/2014/main" id="{C96C6827-5D5F-E54D-A284-DC71DEBE233F}"/>
                </a:ext>
              </a:extLst>
            </p:cNvPr>
            <p:cNvSpPr/>
            <p:nvPr/>
          </p:nvSpPr>
          <p:spPr>
            <a:xfrm>
              <a:off x="3965291" y="5272630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人群，根据消费金额适当征收碳排放税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配额限制高碳消费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6" name="iśľîde">
              <a:extLst>
                <a:ext uri="{FF2B5EF4-FFF2-40B4-BE49-F238E27FC236}">
                  <a16:creationId xmlns:a16="http://schemas.microsoft.com/office/drawing/2014/main" id="{F886D11E-7389-4145-8D73-ABD2EA3BB18C}"/>
                </a:ext>
              </a:extLst>
            </p:cNvPr>
            <p:cNvSpPr txBox="1"/>
            <p:nvPr/>
          </p:nvSpPr>
          <p:spPr>
            <a:xfrm>
              <a:off x="318278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05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1E0A530-F376-86BC-65C7-402654C3B2A2}"/>
              </a:ext>
            </a:extLst>
          </p:cNvPr>
          <p:cNvGrpSpPr/>
          <p:nvPr/>
        </p:nvGrpSpPr>
        <p:grpSpPr>
          <a:xfrm>
            <a:off x="6439544" y="1564836"/>
            <a:ext cx="2793691" cy="1338003"/>
            <a:chOff x="6439544" y="1564836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17" name="îşľïḋè">
              <a:extLst>
                <a:ext uri="{FF2B5EF4-FFF2-40B4-BE49-F238E27FC236}">
                  <a16:creationId xmlns:a16="http://schemas.microsoft.com/office/drawing/2014/main" id="{707A6C96-8AA4-7744-8A12-EB65A0D94B14}"/>
                </a:ext>
              </a:extLst>
            </p:cNvPr>
            <p:cNvSpPr/>
            <p:nvPr/>
          </p:nvSpPr>
          <p:spPr>
            <a:xfrm>
              <a:off x="643954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îṩḷíḑè">
              <a:extLst>
                <a:ext uri="{FF2B5EF4-FFF2-40B4-BE49-F238E27FC236}">
                  <a16:creationId xmlns:a16="http://schemas.microsoft.com/office/drawing/2014/main" id="{9BBD3C40-97F5-9345-8A39-88F72F18F705}"/>
                </a:ext>
              </a:extLst>
            </p:cNvPr>
            <p:cNvSpPr txBox="1"/>
            <p:nvPr/>
          </p:nvSpPr>
          <p:spPr>
            <a:xfrm>
              <a:off x="7417095" y="1671574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低碳消费券</a:t>
              </a:r>
              <a:endParaRPr lang="en-US" altLang="zh-CN" sz="1800" b="1" dirty="0"/>
            </a:p>
          </p:txBody>
        </p:sp>
        <p:sp>
          <p:nvSpPr>
            <p:cNvPr id="19" name="íṥḷíḓé">
              <a:extLst>
                <a:ext uri="{FF2B5EF4-FFF2-40B4-BE49-F238E27FC236}">
                  <a16:creationId xmlns:a16="http://schemas.microsoft.com/office/drawing/2014/main" id="{313C8287-EEA2-1E40-8765-F77822FF3202}"/>
                </a:ext>
              </a:extLst>
            </p:cNvPr>
            <p:cNvSpPr/>
            <p:nvPr/>
          </p:nvSpPr>
          <p:spPr>
            <a:xfrm>
              <a:off x="743590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积分兑换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定期发放，可用于购买各类低碳商品 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" name="îŝ1íḓé">
              <a:extLst>
                <a:ext uri="{FF2B5EF4-FFF2-40B4-BE49-F238E27FC236}">
                  <a16:creationId xmlns:a16="http://schemas.microsoft.com/office/drawing/2014/main" id="{742C8933-BF8B-B14B-9BDE-FE5ECB46AC48}"/>
                </a:ext>
              </a:extLst>
            </p:cNvPr>
            <p:cNvSpPr txBox="1"/>
            <p:nvPr/>
          </p:nvSpPr>
          <p:spPr>
            <a:xfrm>
              <a:off x="665339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02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B548A63-344E-9985-7CFC-66A299750630}"/>
              </a:ext>
            </a:extLst>
          </p:cNvPr>
          <p:cNvGrpSpPr/>
          <p:nvPr/>
        </p:nvGrpSpPr>
        <p:grpSpPr>
          <a:xfrm>
            <a:off x="7019121" y="3181440"/>
            <a:ext cx="2793691" cy="1338003"/>
            <a:chOff x="7019121" y="3181440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1" name="îşḻiḓè">
              <a:extLst>
                <a:ext uri="{FF2B5EF4-FFF2-40B4-BE49-F238E27FC236}">
                  <a16:creationId xmlns:a16="http://schemas.microsoft.com/office/drawing/2014/main" id="{027927D6-1A57-C44E-91AC-FC0156ACD34B}"/>
                </a:ext>
              </a:extLst>
            </p:cNvPr>
            <p:cNvSpPr/>
            <p:nvPr/>
          </p:nvSpPr>
          <p:spPr>
            <a:xfrm>
              <a:off x="7019121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ïṡḷíďé">
              <a:extLst>
                <a:ext uri="{FF2B5EF4-FFF2-40B4-BE49-F238E27FC236}">
                  <a16:creationId xmlns:a16="http://schemas.microsoft.com/office/drawing/2014/main" id="{91EB9053-1780-C44B-82D2-CF125ECE1417}"/>
                </a:ext>
              </a:extLst>
            </p:cNvPr>
            <p:cNvSpPr txBox="1"/>
            <p:nvPr/>
          </p:nvSpPr>
          <p:spPr>
            <a:xfrm>
              <a:off x="7996672" y="3288178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碳晶戒指</a:t>
              </a:r>
              <a:endParaRPr lang="en-US" altLang="zh-CN" sz="1800" b="1" dirty="0"/>
            </a:p>
          </p:txBody>
        </p:sp>
        <p:sp>
          <p:nvSpPr>
            <p:cNvPr id="23" name="iš1îḑê">
              <a:extLst>
                <a:ext uri="{FF2B5EF4-FFF2-40B4-BE49-F238E27FC236}">
                  <a16:creationId xmlns:a16="http://schemas.microsoft.com/office/drawing/2014/main" id="{A687141D-94EC-1941-B1E5-ACAA1B7EC04C}"/>
                </a:ext>
              </a:extLst>
            </p:cNvPr>
            <p:cNvSpPr/>
            <p:nvPr/>
          </p:nvSpPr>
          <p:spPr>
            <a:xfrm>
              <a:off x="8015478" y="3656026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计算用户低碳行为导致的碳排放减少量。利用节能设备吸收的碳排放加工成碳纤维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碳结晶戒指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ï$ļidè">
              <a:extLst>
                <a:ext uri="{FF2B5EF4-FFF2-40B4-BE49-F238E27FC236}">
                  <a16:creationId xmlns:a16="http://schemas.microsoft.com/office/drawing/2014/main" id="{AE75A445-DDFC-4E48-B97B-C0B2DA3E5057}"/>
                </a:ext>
              </a:extLst>
            </p:cNvPr>
            <p:cNvSpPr txBox="1"/>
            <p:nvPr/>
          </p:nvSpPr>
          <p:spPr>
            <a:xfrm>
              <a:off x="7232975" y="3205189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03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0C7A3C8-47A6-9C9A-B89E-AAD91EEB5FC3}"/>
              </a:ext>
            </a:extLst>
          </p:cNvPr>
          <p:cNvGrpSpPr/>
          <p:nvPr/>
        </p:nvGrpSpPr>
        <p:grpSpPr>
          <a:xfrm>
            <a:off x="6439544" y="4798044"/>
            <a:ext cx="2793691" cy="1338003"/>
            <a:chOff x="643954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25" name="ïśḷíḓê">
              <a:extLst>
                <a:ext uri="{FF2B5EF4-FFF2-40B4-BE49-F238E27FC236}">
                  <a16:creationId xmlns:a16="http://schemas.microsoft.com/office/drawing/2014/main" id="{66DE9F76-AC01-B045-8C9D-EA79E1A27762}"/>
                </a:ext>
              </a:extLst>
            </p:cNvPr>
            <p:cNvSpPr/>
            <p:nvPr/>
          </p:nvSpPr>
          <p:spPr>
            <a:xfrm>
              <a:off x="643954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îṥḷidê">
              <a:extLst>
                <a:ext uri="{FF2B5EF4-FFF2-40B4-BE49-F238E27FC236}">
                  <a16:creationId xmlns:a16="http://schemas.microsoft.com/office/drawing/2014/main" id="{B2B91288-67F2-814B-B600-6EC906AF2847}"/>
                </a:ext>
              </a:extLst>
            </p:cNvPr>
            <p:cNvSpPr txBox="1"/>
            <p:nvPr/>
          </p:nvSpPr>
          <p:spPr>
            <a:xfrm>
              <a:off x="7417095" y="4904782"/>
              <a:ext cx="1591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“绿色”通道</a:t>
              </a:r>
              <a:endParaRPr lang="en-US" altLang="zh-CN" sz="1800" b="1" dirty="0"/>
            </a:p>
          </p:txBody>
        </p:sp>
        <p:sp>
          <p:nvSpPr>
            <p:cNvPr id="27" name="îSļïḓe">
              <a:extLst>
                <a:ext uri="{FF2B5EF4-FFF2-40B4-BE49-F238E27FC236}">
                  <a16:creationId xmlns:a16="http://schemas.microsoft.com/office/drawing/2014/main" id="{AD96F40D-8837-EC45-8358-7DC89ECABBD8}"/>
                </a:ext>
              </a:extLst>
            </p:cNvPr>
            <p:cNvSpPr/>
            <p:nvPr/>
          </p:nvSpPr>
          <p:spPr>
            <a:xfrm>
              <a:off x="7435901" y="5272630"/>
              <a:ext cx="17973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高者，享受机场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车站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旅游景区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公园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游乐场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安检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购票快速通道使用资格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8" name="íṡľïḓé">
              <a:extLst>
                <a:ext uri="{FF2B5EF4-FFF2-40B4-BE49-F238E27FC236}">
                  <a16:creationId xmlns:a16="http://schemas.microsoft.com/office/drawing/2014/main" id="{CC8D8BCD-7E8D-B44D-8A2C-E317546E750D}"/>
                </a:ext>
              </a:extLst>
            </p:cNvPr>
            <p:cNvSpPr txBox="1"/>
            <p:nvPr/>
          </p:nvSpPr>
          <p:spPr>
            <a:xfrm>
              <a:off x="665339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04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DE0FBF-8DD2-86C1-E59F-747547443065}"/>
              </a:ext>
            </a:extLst>
          </p:cNvPr>
          <p:cNvGrpSpPr/>
          <p:nvPr/>
        </p:nvGrpSpPr>
        <p:grpSpPr>
          <a:xfrm>
            <a:off x="2968934" y="1564836"/>
            <a:ext cx="2793691" cy="1361352"/>
            <a:chOff x="2968934" y="1564836"/>
            <a:chExt cx="2793691" cy="1361352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7" name="îŝľîḑé">
              <a:extLst>
                <a:ext uri="{FF2B5EF4-FFF2-40B4-BE49-F238E27FC236}">
                  <a16:creationId xmlns:a16="http://schemas.microsoft.com/office/drawing/2014/main" id="{56FEFEEB-81C9-3C42-845C-ECE2BA2FF19F}"/>
                </a:ext>
              </a:extLst>
            </p:cNvPr>
            <p:cNvSpPr/>
            <p:nvPr/>
          </p:nvSpPr>
          <p:spPr>
            <a:xfrm>
              <a:off x="396529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5" name="í$1idé">
              <a:extLst>
                <a:ext uri="{FF2B5EF4-FFF2-40B4-BE49-F238E27FC236}">
                  <a16:creationId xmlns:a16="http://schemas.microsoft.com/office/drawing/2014/main" id="{3C277B89-840F-684F-91CB-7162ECEE33AC}"/>
                </a:ext>
              </a:extLst>
            </p:cNvPr>
            <p:cNvSpPr/>
            <p:nvPr/>
          </p:nvSpPr>
          <p:spPr>
            <a:xfrm>
              <a:off x="296893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iṥľiḓe">
              <a:extLst>
                <a:ext uri="{FF2B5EF4-FFF2-40B4-BE49-F238E27FC236}">
                  <a16:creationId xmlns:a16="http://schemas.microsoft.com/office/drawing/2014/main" id="{F3F0B67D-C9FE-3F4C-A0D1-4B7B1FAB2205}"/>
                </a:ext>
              </a:extLst>
            </p:cNvPr>
            <p:cNvSpPr txBox="1"/>
            <p:nvPr/>
          </p:nvSpPr>
          <p:spPr>
            <a:xfrm>
              <a:off x="3946485" y="1671574"/>
              <a:ext cx="1652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跨境消费免税</a:t>
              </a:r>
              <a:r>
                <a:rPr lang="zh-CN" altLang="zh-CN" dirty="0">
                  <a:effectLst/>
                  <a:latin typeface="+mn-ea"/>
                </a:rPr>
                <a:t> </a:t>
              </a:r>
              <a:endParaRPr lang="en-US" altLang="zh-CN" sz="1800" b="1" dirty="0">
                <a:latin typeface="+mn-ea"/>
              </a:endParaRPr>
            </a:p>
          </p:txBody>
        </p:sp>
        <p:sp>
          <p:nvSpPr>
            <p:cNvPr id="8" name="iŝḻíḑê">
              <a:extLst>
                <a:ext uri="{FF2B5EF4-FFF2-40B4-BE49-F238E27FC236}">
                  <a16:creationId xmlns:a16="http://schemas.microsoft.com/office/drawing/2014/main" id="{FDE7689F-A114-3349-B872-7BCD931AC47C}"/>
                </a:ext>
              </a:extLst>
            </p:cNvPr>
            <p:cNvSpPr txBox="1"/>
            <p:nvPr/>
          </p:nvSpPr>
          <p:spPr>
            <a:xfrm>
              <a:off x="318278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01</a:t>
              </a:r>
            </a:p>
          </p:txBody>
        </p:sp>
        <p:sp>
          <p:nvSpPr>
            <p:cNvPr id="29" name="íṥḷíḓé">
              <a:extLst>
                <a:ext uri="{FF2B5EF4-FFF2-40B4-BE49-F238E27FC236}">
                  <a16:creationId xmlns:a16="http://schemas.microsoft.com/office/drawing/2014/main" id="{1F3EAF54-759D-36D6-A71C-0260C56A50CE}"/>
                </a:ext>
              </a:extLst>
            </p:cNvPr>
            <p:cNvSpPr/>
            <p:nvPr/>
          </p:nvSpPr>
          <p:spPr>
            <a:xfrm>
              <a:off x="3943119" y="2062771"/>
              <a:ext cx="17329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消费进口的低碳节能产品享受税收减免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高者，享受入境税收抵扣优惠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F86D8F4-DBB1-C45A-9A99-F594938602C3}"/>
              </a:ext>
            </a:extLst>
          </p:cNvPr>
          <p:cNvGrpSpPr/>
          <p:nvPr/>
        </p:nvGrpSpPr>
        <p:grpSpPr>
          <a:xfrm>
            <a:off x="2421047" y="3181440"/>
            <a:ext cx="2793691" cy="1205908"/>
            <a:chOff x="2421047" y="3181440"/>
            <a:chExt cx="2793691" cy="1205908"/>
          </a:xfrm>
          <a:effectLst>
            <a:outerShdw blurRad="508690" dist="38100" sx="107177" sy="107177" algn="tl" rotWithShape="0">
              <a:schemeClr val="accent1">
                <a:lumMod val="50000"/>
                <a:alpha val="52000"/>
              </a:schemeClr>
            </a:outerShdw>
          </a:effectLst>
        </p:grpSpPr>
        <p:sp>
          <p:nvSpPr>
            <p:cNvPr id="9" name="išļíḋê">
              <a:extLst>
                <a:ext uri="{FF2B5EF4-FFF2-40B4-BE49-F238E27FC236}">
                  <a16:creationId xmlns:a16="http://schemas.microsoft.com/office/drawing/2014/main" id="{C43904DA-A9E9-8546-B447-0FA60DD67FA6}"/>
                </a:ext>
              </a:extLst>
            </p:cNvPr>
            <p:cNvSpPr/>
            <p:nvPr/>
          </p:nvSpPr>
          <p:spPr>
            <a:xfrm>
              <a:off x="2421047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íSļídè">
              <a:extLst>
                <a:ext uri="{FF2B5EF4-FFF2-40B4-BE49-F238E27FC236}">
                  <a16:creationId xmlns:a16="http://schemas.microsoft.com/office/drawing/2014/main" id="{022D0E82-24D0-4944-8D2E-C828C7EF8E11}"/>
                </a:ext>
              </a:extLst>
            </p:cNvPr>
            <p:cNvSpPr txBox="1"/>
            <p:nvPr/>
          </p:nvSpPr>
          <p:spPr>
            <a:xfrm>
              <a:off x="2592480" y="3304456"/>
              <a:ext cx="24942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核心产品：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CACO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+</a:t>
              </a:r>
              <a:r>
                <a:rPr lang="zh-CN" altLang="en-US" dirty="0">
                  <a:solidFill>
                    <a:schemeClr val="bg1"/>
                  </a:solidFill>
                </a:rPr>
                <a:t>碳易贷</a:t>
              </a: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02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D2FBD184-99CD-BFE4-BE8A-2AAF654C2A8F}"/>
              </a:ext>
            </a:extLst>
          </p:cNvPr>
          <p:cNvGrpSpPr/>
          <p:nvPr/>
        </p:nvGrpSpPr>
        <p:grpSpPr>
          <a:xfrm>
            <a:off x="1549708" y="929305"/>
            <a:ext cx="2793691" cy="1205908"/>
            <a:chOff x="2421047" y="3181440"/>
            <a:chExt cx="2793691" cy="1205908"/>
          </a:xfrm>
          <a:effectLst>
            <a:outerShdw blurRad="508690" dist="38100" sx="107177" sy="107177" algn="tl" rotWithShape="0">
              <a:schemeClr val="accent1">
                <a:lumMod val="50000"/>
                <a:alpha val="52000"/>
              </a:schemeClr>
            </a:outerShdw>
          </a:effectLst>
        </p:grpSpPr>
        <p:sp>
          <p:nvSpPr>
            <p:cNvPr id="42" name="išļíḋê">
              <a:extLst>
                <a:ext uri="{FF2B5EF4-FFF2-40B4-BE49-F238E27FC236}">
                  <a16:creationId xmlns:a16="http://schemas.microsoft.com/office/drawing/2014/main" id="{1011C94D-DA07-C909-2370-E99CDA9E3CEA}"/>
                </a:ext>
              </a:extLst>
            </p:cNvPr>
            <p:cNvSpPr/>
            <p:nvPr/>
          </p:nvSpPr>
          <p:spPr>
            <a:xfrm>
              <a:off x="2421047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accent1">
                <a:alpha val="3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>
              <a:softEdge rad="29204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gradFill>
                  <a:gsLst>
                    <a:gs pos="0">
                      <a:schemeClr val="bg1"/>
                    </a:gs>
                    <a:gs pos="48000">
                      <a:srgbClr val="808080">
                        <a:alpha val="41203"/>
                      </a:srgbClr>
                    </a:gs>
                    <a:gs pos="76000">
                      <a:schemeClr val="tx1">
                        <a:alpha val="71000"/>
                      </a:schemeClr>
                    </a:gs>
                  </a:gsLst>
                  <a:path path="circle">
                    <a:fillToRect l="100000" t="100000"/>
                  </a:path>
                </a:gradFill>
              </a:endParaRPr>
            </a:p>
          </p:txBody>
        </p:sp>
        <p:sp>
          <p:nvSpPr>
            <p:cNvPr id="43" name="íSļídè">
              <a:extLst>
                <a:ext uri="{FF2B5EF4-FFF2-40B4-BE49-F238E27FC236}">
                  <a16:creationId xmlns:a16="http://schemas.microsoft.com/office/drawing/2014/main" id="{89F71EA3-AC2C-7ABE-B933-218DB82B39BC}"/>
                </a:ext>
              </a:extLst>
            </p:cNvPr>
            <p:cNvSpPr txBox="1"/>
            <p:nvPr/>
          </p:nvSpPr>
          <p:spPr>
            <a:xfrm>
              <a:off x="2627209" y="3429323"/>
              <a:ext cx="20413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alpha val="79031"/>
                    </a:schemeClr>
                  </a:solidFill>
                </a:rPr>
                <a:t>CACO</a:t>
              </a:r>
            </a:p>
            <a:p>
              <a:pPr algn="r"/>
              <a:r>
                <a:rPr lang="en-US" altLang="zh-CN" dirty="0">
                  <a:solidFill>
                    <a:schemeClr val="bg1">
                      <a:alpha val="79031"/>
                    </a:schemeClr>
                  </a:solidFill>
                </a:rPr>
                <a:t>+</a:t>
              </a:r>
              <a:r>
                <a:rPr lang="zh-CN" altLang="en-US" dirty="0">
                  <a:solidFill>
                    <a:schemeClr val="bg1">
                      <a:alpha val="79031"/>
                    </a:schemeClr>
                  </a:solidFill>
                </a:rPr>
                <a:t>碳易贷</a:t>
              </a:r>
              <a:endParaRPr lang="en-US" altLang="zh-CN" sz="1800" dirty="0">
                <a:solidFill>
                  <a:schemeClr val="bg1">
                    <a:alpha val="79031"/>
                  </a:schemeClr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021A31-923D-7A48-AD6F-B1C6BF0E86B5}"/>
              </a:ext>
            </a:extLst>
          </p:cNvPr>
          <p:cNvGrpSpPr/>
          <p:nvPr/>
        </p:nvGrpSpPr>
        <p:grpSpPr>
          <a:xfrm>
            <a:off x="659608" y="183651"/>
            <a:ext cx="10858500" cy="6858000"/>
            <a:chOff x="660400" y="0"/>
            <a:chExt cx="10858500" cy="6858000"/>
          </a:xfrm>
        </p:grpSpPr>
        <p:cxnSp>
          <p:nvCxnSpPr>
            <p:cNvPr id="24" name="直接连接符 2">
              <a:extLst>
                <a:ext uri="{FF2B5EF4-FFF2-40B4-BE49-F238E27FC236}">
                  <a16:creationId xmlns:a16="http://schemas.microsoft.com/office/drawing/2014/main" id="{B9F82E18-A38E-504C-ABE5-662532A100E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">
              <a:extLst>
                <a:ext uri="{FF2B5EF4-FFF2-40B4-BE49-F238E27FC236}">
                  <a16:creationId xmlns:a16="http://schemas.microsoft.com/office/drawing/2014/main" id="{8B0A6AAB-EDB4-D949-8357-FAB100A98544}"/>
                </a:ext>
              </a:extLst>
            </p:cNvPr>
            <p:cNvCxnSpPr>
              <a:cxnSpLocks/>
            </p:cNvCxnSpPr>
            <p:nvPr/>
          </p:nvCxnSpPr>
          <p:spPr>
            <a:xfrm>
              <a:off x="115189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4">
              <a:extLst>
                <a:ext uri="{FF2B5EF4-FFF2-40B4-BE49-F238E27FC236}">
                  <a16:creationId xmlns:a16="http://schemas.microsoft.com/office/drawing/2014/main" id="{0340D269-0278-144C-B7F3-A9638134DBB0}"/>
                </a:ext>
              </a:extLst>
            </p:cNvPr>
            <p:cNvCxnSpPr>
              <a:cxnSpLocks/>
            </p:cNvCxnSpPr>
            <p:nvPr/>
          </p:nvCxnSpPr>
          <p:spPr>
            <a:xfrm>
              <a:off x="93472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5">
              <a:extLst>
                <a:ext uri="{FF2B5EF4-FFF2-40B4-BE49-F238E27FC236}">
                  <a16:creationId xmlns:a16="http://schemas.microsoft.com/office/drawing/2014/main" id="{866F2A37-53D4-7F4E-8F8F-A3C8FEB6CA7C}"/>
                </a:ext>
              </a:extLst>
            </p:cNvPr>
            <p:cNvCxnSpPr>
              <a:cxnSpLocks/>
            </p:cNvCxnSpPr>
            <p:nvPr/>
          </p:nvCxnSpPr>
          <p:spPr>
            <a:xfrm>
              <a:off x="71755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6">
              <a:extLst>
                <a:ext uri="{FF2B5EF4-FFF2-40B4-BE49-F238E27FC236}">
                  <a16:creationId xmlns:a16="http://schemas.microsoft.com/office/drawing/2014/main" id="{512972CB-A1EA-1947-A1C5-2817401397AB}"/>
                </a:ext>
              </a:extLst>
            </p:cNvPr>
            <p:cNvCxnSpPr>
              <a:cxnSpLocks/>
            </p:cNvCxnSpPr>
            <p:nvPr/>
          </p:nvCxnSpPr>
          <p:spPr>
            <a:xfrm>
              <a:off x="50038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7">
              <a:extLst>
                <a:ext uri="{FF2B5EF4-FFF2-40B4-BE49-F238E27FC236}">
                  <a16:creationId xmlns:a16="http://schemas.microsoft.com/office/drawing/2014/main" id="{B0BEC203-6C73-0440-A601-0500751BB3BF}"/>
                </a:ext>
              </a:extLst>
            </p:cNvPr>
            <p:cNvCxnSpPr>
              <a:cxnSpLocks/>
            </p:cNvCxnSpPr>
            <p:nvPr/>
          </p:nvCxnSpPr>
          <p:spPr>
            <a:xfrm>
              <a:off x="28321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5176CA42-9D28-7444-9AC6-3A2076DDE120}"/>
              </a:ext>
            </a:extLst>
          </p:cNvPr>
          <p:cNvSpPr txBox="1"/>
          <p:nvPr/>
        </p:nvSpPr>
        <p:spPr>
          <a:xfrm>
            <a:off x="554507" y="1313951"/>
            <a:ext cx="4446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产品设计</a:t>
            </a:r>
            <a:endParaRPr lang="en-US" altLang="zh-CN" sz="4000" b="1" dirty="0"/>
          </a:p>
          <a:p>
            <a:r>
              <a:rPr lang="en-US" altLang="zh-CN" sz="4000" b="1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23" name="直接连接符 34">
            <a:extLst>
              <a:ext uri="{FF2B5EF4-FFF2-40B4-BE49-F238E27FC236}">
                <a16:creationId xmlns:a16="http://schemas.microsoft.com/office/drawing/2014/main" id="{AAD4A27D-659C-5445-8A16-6EA3ABAF7C20}"/>
              </a:ext>
            </a:extLst>
          </p:cNvPr>
          <p:cNvCxnSpPr>
            <a:cxnSpLocks/>
          </p:cNvCxnSpPr>
          <p:nvPr/>
        </p:nvCxnSpPr>
        <p:spPr>
          <a:xfrm flipH="1">
            <a:off x="659608" y="2804386"/>
            <a:ext cx="673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61D0FE0-B620-EC4A-9A7C-238C9E0A4F1D}"/>
              </a:ext>
            </a:extLst>
          </p:cNvPr>
          <p:cNvGrpSpPr/>
          <p:nvPr/>
        </p:nvGrpSpPr>
        <p:grpSpPr>
          <a:xfrm>
            <a:off x="1762539" y="2637390"/>
            <a:ext cx="10429461" cy="3770263"/>
            <a:chOff x="1225384" y="2078444"/>
            <a:chExt cx="10429461" cy="3770263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F1465BCE-832B-04DD-7943-313DD0BE2865}"/>
                </a:ext>
              </a:extLst>
            </p:cNvPr>
            <p:cNvSpPr txBox="1"/>
            <p:nvPr/>
          </p:nvSpPr>
          <p:spPr>
            <a:xfrm>
              <a:off x="1225384" y="2078444"/>
              <a:ext cx="10429461" cy="37702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kumimoji="1" lang="en-US" altLang="zh-CN" sz="23900" b="1" dirty="0">
                  <a:solidFill>
                    <a:srgbClr val="70AD47">
                      <a:lumMod val="75000"/>
                    </a:srgbClr>
                  </a:solidFill>
                  <a:latin typeface="等线" panose="020F0502020204030204"/>
                  <a:ea typeface="等线" panose="02010600030101010101" pitchFamily="2" charset="-122"/>
                </a:rPr>
                <a:t>T</a:t>
              </a:r>
              <a:r>
                <a:rPr kumimoji="1" lang="en-US" altLang="zh-CN" sz="23900" b="1" dirty="0">
                  <a:solidFill>
                    <a:srgbClr val="FF0000"/>
                  </a:solidFill>
                  <a:latin typeface="等线" panose="020F0502020204030204"/>
                  <a:ea typeface="等线" panose="02010600030101010101" pitchFamily="2" charset="-122"/>
                </a:rPr>
                <a:t>R</a:t>
              </a:r>
              <a:r>
                <a:rPr kumimoji="1" lang="en-US" altLang="zh-CN" sz="23900" b="1" dirty="0">
                  <a:solidFill>
                    <a:prstClr val="white">
                      <a:lumMod val="65000"/>
                    </a:prstClr>
                  </a:solidFill>
                  <a:latin typeface="等线" panose="020F0502020204030204"/>
                  <a:ea typeface="等线" panose="02010600030101010101" pitchFamily="2" charset="-122"/>
                </a:rPr>
                <a:t>U</a:t>
              </a:r>
              <a:r>
                <a:rPr kumimoji="1" lang="en-US" altLang="zh-CN" sz="23900" b="1" dirty="0">
                  <a:solidFill>
                    <a:srgbClr val="4472C4">
                      <a:lumMod val="75000"/>
                    </a:srgbClr>
                  </a:solidFill>
                  <a:latin typeface="等线" panose="020F0502020204030204"/>
                  <a:ea typeface="等线" panose="02010600030101010101" pitchFamily="2" charset="-122"/>
                </a:rPr>
                <a:t>T</a:t>
              </a:r>
              <a:r>
                <a:rPr kumimoji="1" lang="en-US" altLang="zh-CN" sz="23900" b="1" dirty="0">
                  <a:solidFill>
                    <a:srgbClr val="FFC000"/>
                  </a:solidFill>
                  <a:latin typeface="等线" panose="020F0502020204030204"/>
                  <a:ea typeface="等线" panose="02010600030101010101" pitchFamily="2" charset="-122"/>
                </a:rPr>
                <a:t>H</a:t>
              </a:r>
              <a:endParaRPr kumimoji="1" lang="zh-CN" altLang="en-US" sz="23900" b="1" dirty="0">
                <a:solidFill>
                  <a:srgbClr val="FFC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7380ADC-CB85-6200-B914-739211E9857D}"/>
                </a:ext>
              </a:extLst>
            </p:cNvPr>
            <p:cNvSpPr txBox="1"/>
            <p:nvPr/>
          </p:nvSpPr>
          <p:spPr>
            <a:xfrm>
              <a:off x="1308653" y="5179433"/>
              <a:ext cx="1257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70AD47">
                      <a:lumMod val="75000"/>
                    </a:srgbClr>
                  </a:solidFill>
                  <a:latin typeface="Söhne"/>
                  <a:ea typeface="等线" panose="02010600030101010101" pitchFamily="2" charset="-122"/>
                </a:rPr>
                <a:t>Technology</a:t>
              </a:r>
              <a:endParaRPr kumimoji="1" lang="en-US" altLang="zh-CN" dirty="0">
                <a:solidFill>
                  <a:srgbClr val="70AD47">
                    <a:lumMod val="75000"/>
                  </a:srgbClr>
                </a:solidFill>
                <a:latin typeface="等线" panose="020F0502020204030204"/>
                <a:ea typeface="等线" panose="02010600030101010101" pitchFamily="2" charset="-122"/>
              </a:endParaRPr>
            </a:p>
            <a:p>
              <a:pPr algn="ctr"/>
              <a:r>
                <a:rPr kumimoji="1" lang="zh-CN" altLang="en-US" b="1" dirty="0">
                  <a:solidFill>
                    <a:srgbClr val="70AD47">
                      <a:lumMod val="75000"/>
                    </a:srgbClr>
                  </a:solidFill>
                  <a:latin typeface="等线" panose="020F0502020204030204"/>
                  <a:ea typeface="等线" panose="02010600030101010101" pitchFamily="2" charset="-122"/>
                </a:rPr>
                <a:t>科技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BB7E091-910A-3AA9-5A40-3650F23B3635}"/>
                </a:ext>
              </a:extLst>
            </p:cNvPr>
            <p:cNvSpPr txBox="1"/>
            <p:nvPr/>
          </p:nvSpPr>
          <p:spPr>
            <a:xfrm>
              <a:off x="3104604" y="5179433"/>
              <a:ext cx="1219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419" altLang="zh-CN" b="1" dirty="0">
                  <a:solidFill>
                    <a:srgbClr val="FF0000"/>
                  </a:solidFill>
                  <a:latin typeface="Söhne"/>
                  <a:ea typeface="等线" panose="02010600030101010101" pitchFamily="2" charset="-122"/>
                </a:rPr>
                <a:t>Regulatory</a:t>
              </a:r>
            </a:p>
            <a:p>
              <a:pPr algn="ctr"/>
              <a:r>
                <a:rPr kumimoji="1" lang="zh-CN" altLang="es-419" b="1" dirty="0">
                  <a:solidFill>
                    <a:srgbClr val="FF0000"/>
                  </a:solidFill>
                  <a:latin typeface="Söhne"/>
                  <a:ea typeface="等线" panose="02010600030101010101" pitchFamily="2" charset="-122"/>
                </a:rPr>
                <a:t>监管</a:t>
              </a:r>
              <a:endParaRPr kumimoji="1" lang="zh-CN" altLang="en-US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8E81138-EBFF-651B-1BBF-134FCEB71CE5}"/>
                </a:ext>
              </a:extLst>
            </p:cNvPr>
            <p:cNvSpPr txBox="1"/>
            <p:nvPr/>
          </p:nvSpPr>
          <p:spPr>
            <a:xfrm>
              <a:off x="5022760" y="5202376"/>
              <a:ext cx="16690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419" altLang="zh-CN" b="1" dirty="0">
                  <a:solidFill>
                    <a:prstClr val="white">
                      <a:lumMod val="65000"/>
                    </a:prstClr>
                  </a:solidFill>
                  <a:latin typeface="Söhne"/>
                  <a:ea typeface="等线" panose="02010600030101010101" pitchFamily="2" charset="-122"/>
                </a:rPr>
                <a:t>UserExperience</a:t>
              </a:r>
              <a:br>
                <a:rPr lang="es-419" altLang="zh-CN" b="1" dirty="0">
                  <a:solidFill>
                    <a:prstClr val="white">
                      <a:lumMod val="65000"/>
                    </a:prstClr>
                  </a:solidFill>
                  <a:latin typeface="Söhne"/>
                  <a:ea typeface="等线" panose="02010600030101010101" pitchFamily="2" charset="-122"/>
                </a:rPr>
              </a:br>
              <a:r>
                <a:rPr kumimoji="1" lang="zh-CN" altLang="en-US" b="1" dirty="0">
                  <a:solidFill>
                    <a:prstClr val="white">
                      <a:lumMod val="65000"/>
                    </a:prstClr>
                  </a:solidFill>
                  <a:latin typeface="Söhne"/>
                  <a:ea typeface="等线" panose="02010600030101010101" pitchFamily="2" charset="-122"/>
                </a:rPr>
                <a:t>体验</a:t>
              </a:r>
              <a:endParaRPr kumimoji="1" lang="zh-CN" altLang="en-US" b="1" dirty="0">
                <a:solidFill>
                  <a:prstClr val="white">
                    <a:lumMod val="65000"/>
                  </a:prstClr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002C717-9155-6CDE-F006-0B3C99134005}"/>
                </a:ext>
              </a:extLst>
            </p:cNvPr>
            <p:cNvSpPr txBox="1"/>
            <p:nvPr/>
          </p:nvSpPr>
          <p:spPr>
            <a:xfrm>
              <a:off x="6839024" y="5179433"/>
              <a:ext cx="198451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419" altLang="zh-CN" b="1" dirty="0">
                  <a:solidFill>
                    <a:srgbClr val="4472C4">
                      <a:lumMod val="75000"/>
                    </a:srgbClr>
                  </a:solidFill>
                  <a:latin typeface="Söhne"/>
                  <a:ea typeface="等线" panose="02010600030101010101" pitchFamily="2" charset="-122"/>
                </a:rPr>
                <a:t>Trustworthiness</a:t>
              </a:r>
              <a:br>
                <a:rPr lang="es-419" altLang="zh-CN" b="1" dirty="0">
                  <a:solidFill>
                    <a:srgbClr val="4472C4">
                      <a:lumMod val="75000"/>
                    </a:srgbClr>
                  </a:solidFill>
                  <a:latin typeface="Söhne"/>
                  <a:ea typeface="等线" panose="02010600030101010101" pitchFamily="2" charset="-122"/>
                </a:rPr>
              </a:br>
              <a:r>
                <a:rPr lang="es-419" altLang="zh-CN" b="1" dirty="0">
                  <a:solidFill>
                    <a:srgbClr val="4472C4">
                      <a:lumMod val="75000"/>
                    </a:srgbClr>
                  </a:solidFill>
                  <a:latin typeface="Söhne"/>
                  <a:ea typeface="等线" panose="02010600030101010101" pitchFamily="2" charset="-122"/>
                </a:rPr>
                <a:t> </a:t>
              </a:r>
              <a:r>
                <a:rPr lang="zh-CN" altLang="en-US" b="1" dirty="0">
                  <a:solidFill>
                    <a:srgbClr val="4472C4">
                      <a:lumMod val="75000"/>
                    </a:srgbClr>
                  </a:solidFill>
                  <a:latin typeface="Söhne"/>
                  <a:ea typeface="等线" panose="02010600030101010101" pitchFamily="2" charset="-122"/>
                </a:rPr>
                <a:t>可信赖</a:t>
              </a:r>
              <a:endParaRPr lang="zh-CN" altLang="en-US" dirty="0">
                <a:solidFill>
                  <a:srgbClr val="4472C4">
                    <a:lumMod val="75000"/>
                  </a:srgbClr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6B4E386-B44A-DDF8-3E20-4C0A61A4D00F}"/>
                </a:ext>
              </a:extLst>
            </p:cNvPr>
            <p:cNvSpPr txBox="1"/>
            <p:nvPr/>
          </p:nvSpPr>
          <p:spPr>
            <a:xfrm>
              <a:off x="8955883" y="5186709"/>
              <a:ext cx="166904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419" altLang="zh-CN" b="1" dirty="0">
                  <a:solidFill>
                    <a:srgbClr val="FFC000"/>
                  </a:solidFill>
                  <a:latin typeface="Söhne"/>
                  <a:ea typeface="等线" panose="02010600030101010101" pitchFamily="2" charset="-122"/>
                </a:rPr>
                <a:t>Harmonization </a:t>
              </a:r>
              <a:r>
                <a:rPr lang="zh-CN" altLang="en-US" b="1" dirty="0">
                  <a:solidFill>
                    <a:srgbClr val="FFC000"/>
                  </a:solidFill>
                  <a:latin typeface="Söhne"/>
                  <a:ea typeface="等线" panose="02010600030101010101" pitchFamily="2" charset="-122"/>
                </a:rPr>
                <a:t>协调</a:t>
              </a:r>
              <a:endParaRPr lang="zh-CN" altLang="en-US" dirty="0">
                <a:solidFill>
                  <a:srgbClr val="FFC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CEB9BEB8-1E4B-B819-E64C-AA259C821FA9}"/>
              </a:ext>
            </a:extLst>
          </p:cNvPr>
          <p:cNvSpPr txBox="1"/>
          <p:nvPr/>
        </p:nvSpPr>
        <p:spPr>
          <a:xfrm>
            <a:off x="5026621" y="1291008"/>
            <a:ext cx="6505770" cy="168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        </a:t>
            </a:r>
            <a:r>
              <a:rPr lang="zh-CN" altLang="en-US" sz="2400" b="1" i="1" dirty="0">
                <a:solidFill>
                  <a:schemeClr val="accent1"/>
                </a:solidFill>
                <a:effectLst/>
                <a:latin typeface="+mn-ea"/>
              </a:rPr>
              <a:t>金融的第一性</a:t>
            </a:r>
            <a:r>
              <a:rPr lang="zh-CN" alt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</a:rPr>
              <a:t>，利用</a:t>
            </a:r>
            <a:r>
              <a:rPr lang="zh-CN" altLang="en-US" sz="2400" b="1" i="1" dirty="0">
                <a:solidFill>
                  <a:schemeClr val="accent1"/>
                </a:solidFill>
                <a:latin typeface="+mn-ea"/>
              </a:rPr>
              <a:t>技术</a:t>
            </a:r>
            <a:r>
              <a:rPr lang="zh-CN" alt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</a:rPr>
              <a:t>的发展，满足</a:t>
            </a:r>
            <a:r>
              <a:rPr lang="zh-CN" altLang="en-US" sz="2400" b="1" i="1" dirty="0">
                <a:solidFill>
                  <a:schemeClr val="accent1"/>
                </a:solidFill>
                <a:latin typeface="+mn-ea"/>
              </a:rPr>
              <a:t>监管</a:t>
            </a:r>
            <a:r>
              <a:rPr lang="zh-CN" alt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</a:rPr>
              <a:t>要求，提升用户的</a:t>
            </a:r>
            <a:r>
              <a:rPr lang="zh-CN" altLang="en-US" sz="2400" b="1" i="1" dirty="0">
                <a:solidFill>
                  <a:schemeClr val="accent1"/>
                </a:solidFill>
                <a:latin typeface="+mn-ea"/>
              </a:rPr>
              <a:t>体验</a:t>
            </a:r>
            <a:r>
              <a:rPr lang="zh-CN" alt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</a:rPr>
              <a:t>，铸造更加值得</a:t>
            </a:r>
            <a:r>
              <a:rPr lang="zh-CN" altLang="en-US" sz="2400" b="1" i="1" dirty="0">
                <a:solidFill>
                  <a:schemeClr val="accent1"/>
                </a:solidFill>
                <a:latin typeface="+mn-ea"/>
              </a:rPr>
              <a:t>信赖</a:t>
            </a:r>
            <a:r>
              <a:rPr lang="zh-CN" alt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</a:rPr>
              <a:t>更加满足</a:t>
            </a:r>
            <a:r>
              <a:rPr lang="zh-CN" altLang="en-US" sz="2400" b="1" i="1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经济发展和群众要求</a:t>
            </a:r>
            <a:r>
              <a:rPr lang="zh-CN" alt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</a:rPr>
              <a:t>的金融产品。</a:t>
            </a:r>
            <a:endParaRPr lang="zh-CN" altLang="en-US" sz="2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图片 1" descr="一些不同的水果&#10;&#10;描述已自动生成">
            <a:extLst>
              <a:ext uri="{FF2B5EF4-FFF2-40B4-BE49-F238E27FC236}">
                <a16:creationId xmlns:a16="http://schemas.microsoft.com/office/drawing/2014/main" id="{D8C52655-CF6B-2A81-C8E8-6043B7892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247" y="896232"/>
            <a:ext cx="3032488" cy="5065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EAC586B8-EEFB-C2E0-E665-5587DE4B1A89}"/>
              </a:ext>
            </a:extLst>
          </p:cNvPr>
          <p:cNvGrpSpPr/>
          <p:nvPr/>
        </p:nvGrpSpPr>
        <p:grpSpPr>
          <a:xfrm>
            <a:off x="14879021" y="3181440"/>
            <a:ext cx="2793691" cy="1338003"/>
            <a:chOff x="296893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45" name="ïṩ1îḓe">
              <a:extLst>
                <a:ext uri="{FF2B5EF4-FFF2-40B4-BE49-F238E27FC236}">
                  <a16:creationId xmlns:a16="http://schemas.microsoft.com/office/drawing/2014/main" id="{68A319D4-8541-D117-CE99-8E40A8C353B4}"/>
                </a:ext>
              </a:extLst>
            </p:cNvPr>
            <p:cNvSpPr/>
            <p:nvPr/>
          </p:nvSpPr>
          <p:spPr>
            <a:xfrm>
              <a:off x="296893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ïš1íḋé">
              <a:extLst>
                <a:ext uri="{FF2B5EF4-FFF2-40B4-BE49-F238E27FC236}">
                  <a16:creationId xmlns:a16="http://schemas.microsoft.com/office/drawing/2014/main" id="{56842281-900A-1D32-11D5-241EF953A153}"/>
                </a:ext>
              </a:extLst>
            </p:cNvPr>
            <p:cNvSpPr txBox="1"/>
            <p:nvPr/>
          </p:nvSpPr>
          <p:spPr>
            <a:xfrm>
              <a:off x="3946485" y="4904782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负向约束：</a:t>
              </a:r>
              <a:endParaRPr lang="en-US" altLang="zh-CN" sz="1800" b="1" dirty="0"/>
            </a:p>
          </p:txBody>
        </p:sp>
        <p:sp>
          <p:nvSpPr>
            <p:cNvPr id="47" name="îṡḻíḋê">
              <a:extLst>
                <a:ext uri="{FF2B5EF4-FFF2-40B4-BE49-F238E27FC236}">
                  <a16:creationId xmlns:a16="http://schemas.microsoft.com/office/drawing/2014/main" id="{2F5CA4ED-7E93-B2A1-1F78-FF009E5D719E}"/>
                </a:ext>
              </a:extLst>
            </p:cNvPr>
            <p:cNvSpPr/>
            <p:nvPr/>
          </p:nvSpPr>
          <p:spPr>
            <a:xfrm>
              <a:off x="3965291" y="5272630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低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人群，根据消费金额适当征收碳排放税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配额限制高碳消费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48" name="iśľîde">
              <a:extLst>
                <a:ext uri="{FF2B5EF4-FFF2-40B4-BE49-F238E27FC236}">
                  <a16:creationId xmlns:a16="http://schemas.microsoft.com/office/drawing/2014/main" id="{A0466606-1840-3E7E-9386-1247F9140CAE}"/>
                </a:ext>
              </a:extLst>
            </p:cNvPr>
            <p:cNvSpPr txBox="1"/>
            <p:nvPr/>
          </p:nvSpPr>
          <p:spPr>
            <a:xfrm>
              <a:off x="318278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05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3815DE4-D098-1B7F-9959-711CBECFC24C}"/>
              </a:ext>
            </a:extLst>
          </p:cNvPr>
          <p:cNvGrpSpPr/>
          <p:nvPr/>
        </p:nvGrpSpPr>
        <p:grpSpPr>
          <a:xfrm>
            <a:off x="14879021" y="3181440"/>
            <a:ext cx="2793691" cy="1338003"/>
            <a:chOff x="6439544" y="1564836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50" name="îşľïḋè">
              <a:extLst>
                <a:ext uri="{FF2B5EF4-FFF2-40B4-BE49-F238E27FC236}">
                  <a16:creationId xmlns:a16="http://schemas.microsoft.com/office/drawing/2014/main" id="{C4B1F533-93C0-DA47-8038-CA6D1D39594A}"/>
                </a:ext>
              </a:extLst>
            </p:cNvPr>
            <p:cNvSpPr/>
            <p:nvPr/>
          </p:nvSpPr>
          <p:spPr>
            <a:xfrm>
              <a:off x="643954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îṩḷíḑè">
              <a:extLst>
                <a:ext uri="{FF2B5EF4-FFF2-40B4-BE49-F238E27FC236}">
                  <a16:creationId xmlns:a16="http://schemas.microsoft.com/office/drawing/2014/main" id="{68C5A264-8E2D-D9BE-1814-E8E5F1EB9D90}"/>
                </a:ext>
              </a:extLst>
            </p:cNvPr>
            <p:cNvSpPr txBox="1"/>
            <p:nvPr/>
          </p:nvSpPr>
          <p:spPr>
            <a:xfrm>
              <a:off x="7417095" y="1671574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/>
                <a:t>低碳消费券</a:t>
              </a:r>
              <a:endParaRPr lang="en-US" altLang="zh-CN" sz="1800" b="1" dirty="0"/>
            </a:p>
          </p:txBody>
        </p:sp>
        <p:sp>
          <p:nvSpPr>
            <p:cNvPr id="52" name="íṥḷíḓé">
              <a:extLst>
                <a:ext uri="{FF2B5EF4-FFF2-40B4-BE49-F238E27FC236}">
                  <a16:creationId xmlns:a16="http://schemas.microsoft.com/office/drawing/2014/main" id="{A87C4EF7-255B-8A3D-8887-5558B8318D97}"/>
                </a:ext>
              </a:extLst>
            </p:cNvPr>
            <p:cNvSpPr/>
            <p:nvPr/>
          </p:nvSpPr>
          <p:spPr>
            <a:xfrm>
              <a:off x="743590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积分兑换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定期发放，可用于购买各类低碳商品 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60" name="îŝ1íḓé">
              <a:extLst>
                <a:ext uri="{FF2B5EF4-FFF2-40B4-BE49-F238E27FC236}">
                  <a16:creationId xmlns:a16="http://schemas.microsoft.com/office/drawing/2014/main" id="{FA906429-9BE3-382A-FAB1-B46DE71551E4}"/>
                </a:ext>
              </a:extLst>
            </p:cNvPr>
            <p:cNvSpPr txBox="1"/>
            <p:nvPr/>
          </p:nvSpPr>
          <p:spPr>
            <a:xfrm>
              <a:off x="665339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02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F748262-77EA-CDB8-9C1B-11C96A6FB518}"/>
              </a:ext>
            </a:extLst>
          </p:cNvPr>
          <p:cNvGrpSpPr/>
          <p:nvPr/>
        </p:nvGrpSpPr>
        <p:grpSpPr>
          <a:xfrm>
            <a:off x="14879021" y="3181440"/>
            <a:ext cx="2793691" cy="1338003"/>
            <a:chOff x="7019121" y="3181440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63" name="îşḻiḓè">
              <a:extLst>
                <a:ext uri="{FF2B5EF4-FFF2-40B4-BE49-F238E27FC236}">
                  <a16:creationId xmlns:a16="http://schemas.microsoft.com/office/drawing/2014/main" id="{88793BE3-7883-A143-8DE8-0D059535447D}"/>
                </a:ext>
              </a:extLst>
            </p:cNvPr>
            <p:cNvSpPr/>
            <p:nvPr/>
          </p:nvSpPr>
          <p:spPr>
            <a:xfrm>
              <a:off x="7019121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ïṡḷíďé">
              <a:extLst>
                <a:ext uri="{FF2B5EF4-FFF2-40B4-BE49-F238E27FC236}">
                  <a16:creationId xmlns:a16="http://schemas.microsoft.com/office/drawing/2014/main" id="{A0BA8208-3E4D-5F4C-186C-3B217284C6C9}"/>
                </a:ext>
              </a:extLst>
            </p:cNvPr>
            <p:cNvSpPr txBox="1"/>
            <p:nvPr/>
          </p:nvSpPr>
          <p:spPr>
            <a:xfrm>
              <a:off x="7996672" y="3288178"/>
              <a:ext cx="133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碳晶戒指</a:t>
              </a:r>
              <a:endParaRPr lang="en-US" altLang="zh-CN" sz="1800" b="1" dirty="0"/>
            </a:p>
          </p:txBody>
        </p:sp>
        <p:sp>
          <p:nvSpPr>
            <p:cNvPr id="65" name="iš1îḑê">
              <a:extLst>
                <a:ext uri="{FF2B5EF4-FFF2-40B4-BE49-F238E27FC236}">
                  <a16:creationId xmlns:a16="http://schemas.microsoft.com/office/drawing/2014/main" id="{8ED32AE9-F386-9B5C-AD19-18DB088A1B13}"/>
                </a:ext>
              </a:extLst>
            </p:cNvPr>
            <p:cNvSpPr/>
            <p:nvPr/>
          </p:nvSpPr>
          <p:spPr>
            <a:xfrm>
              <a:off x="8015478" y="3656026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计算用户低碳行为导致的碳排放减少量。利用节能设备吸收的碳排放加工成碳纤维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碳结晶戒指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66" name="ï$ļidè">
              <a:extLst>
                <a:ext uri="{FF2B5EF4-FFF2-40B4-BE49-F238E27FC236}">
                  <a16:creationId xmlns:a16="http://schemas.microsoft.com/office/drawing/2014/main" id="{8638E614-FF2A-DF25-7E09-A8910BC9ED82}"/>
                </a:ext>
              </a:extLst>
            </p:cNvPr>
            <p:cNvSpPr txBox="1"/>
            <p:nvPr/>
          </p:nvSpPr>
          <p:spPr>
            <a:xfrm>
              <a:off x="7232975" y="3205189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03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431110C-A65B-C850-2912-9CA0B15E02AB}"/>
              </a:ext>
            </a:extLst>
          </p:cNvPr>
          <p:cNvGrpSpPr/>
          <p:nvPr/>
        </p:nvGrpSpPr>
        <p:grpSpPr>
          <a:xfrm>
            <a:off x="14879021" y="3181440"/>
            <a:ext cx="2793691" cy="1338003"/>
            <a:chOff x="6439544" y="4798044"/>
            <a:chExt cx="2793691" cy="1338003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68" name="ïśḷíḓê">
              <a:extLst>
                <a:ext uri="{FF2B5EF4-FFF2-40B4-BE49-F238E27FC236}">
                  <a16:creationId xmlns:a16="http://schemas.microsoft.com/office/drawing/2014/main" id="{5444DC45-F161-8B2D-6EB4-951EA6F1C338}"/>
                </a:ext>
              </a:extLst>
            </p:cNvPr>
            <p:cNvSpPr/>
            <p:nvPr/>
          </p:nvSpPr>
          <p:spPr>
            <a:xfrm>
              <a:off x="6439544" y="4798044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îṥḷidê">
              <a:extLst>
                <a:ext uri="{FF2B5EF4-FFF2-40B4-BE49-F238E27FC236}">
                  <a16:creationId xmlns:a16="http://schemas.microsoft.com/office/drawing/2014/main" id="{50C0F070-4DCC-48CF-B791-1B2D59F8537C}"/>
                </a:ext>
              </a:extLst>
            </p:cNvPr>
            <p:cNvSpPr txBox="1"/>
            <p:nvPr/>
          </p:nvSpPr>
          <p:spPr>
            <a:xfrm>
              <a:off x="7417095" y="4904782"/>
              <a:ext cx="1591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“绿色”通道</a:t>
              </a:r>
              <a:endParaRPr lang="en-US" altLang="zh-CN" sz="1800" b="1" dirty="0"/>
            </a:p>
          </p:txBody>
        </p:sp>
        <p:sp>
          <p:nvSpPr>
            <p:cNvPr id="70" name="îSļïḓe">
              <a:extLst>
                <a:ext uri="{FF2B5EF4-FFF2-40B4-BE49-F238E27FC236}">
                  <a16:creationId xmlns:a16="http://schemas.microsoft.com/office/drawing/2014/main" id="{D53BE538-AF63-24E0-FC91-F04E1DEED7E5}"/>
                </a:ext>
              </a:extLst>
            </p:cNvPr>
            <p:cNvSpPr/>
            <p:nvPr/>
          </p:nvSpPr>
          <p:spPr>
            <a:xfrm>
              <a:off x="7435901" y="5272630"/>
              <a:ext cx="17973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高者，享受机场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车站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旅游景区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公园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游乐场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——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安检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购票快速通道使用资格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1" name="íṡľïḓé">
              <a:extLst>
                <a:ext uri="{FF2B5EF4-FFF2-40B4-BE49-F238E27FC236}">
                  <a16:creationId xmlns:a16="http://schemas.microsoft.com/office/drawing/2014/main" id="{A7C98222-FFAE-1EBB-6A3C-1379F91872C1}"/>
                </a:ext>
              </a:extLst>
            </p:cNvPr>
            <p:cNvSpPr txBox="1"/>
            <p:nvPr/>
          </p:nvSpPr>
          <p:spPr>
            <a:xfrm>
              <a:off x="6653398" y="4821793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04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8EDEDF8-66EB-B1E1-C349-2D927C581EE4}"/>
              </a:ext>
            </a:extLst>
          </p:cNvPr>
          <p:cNvGrpSpPr/>
          <p:nvPr/>
        </p:nvGrpSpPr>
        <p:grpSpPr>
          <a:xfrm>
            <a:off x="14879021" y="3169765"/>
            <a:ext cx="2793691" cy="1361352"/>
            <a:chOff x="2968934" y="1564836"/>
            <a:chExt cx="2793691" cy="1361352"/>
          </a:xfrm>
          <a:effectLst>
            <a:outerShdw blurRad="508690" dist="38100" sx="107177" sy="107177" algn="tl" rotWithShape="0">
              <a:prstClr val="black">
                <a:alpha val="52000"/>
              </a:prstClr>
            </a:outerShdw>
          </a:effectLst>
        </p:grpSpPr>
        <p:sp>
          <p:nvSpPr>
            <p:cNvPr id="73" name="îŝľîḑé">
              <a:extLst>
                <a:ext uri="{FF2B5EF4-FFF2-40B4-BE49-F238E27FC236}">
                  <a16:creationId xmlns:a16="http://schemas.microsoft.com/office/drawing/2014/main" id="{76EECA53-4CDF-213E-AC2B-1F11B4DED651}"/>
                </a:ext>
              </a:extLst>
            </p:cNvPr>
            <p:cNvSpPr/>
            <p:nvPr/>
          </p:nvSpPr>
          <p:spPr>
            <a:xfrm>
              <a:off x="3965291" y="2039422"/>
              <a:ext cx="1659787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74" name="í$1idé">
              <a:extLst>
                <a:ext uri="{FF2B5EF4-FFF2-40B4-BE49-F238E27FC236}">
                  <a16:creationId xmlns:a16="http://schemas.microsoft.com/office/drawing/2014/main" id="{74694568-558E-E12A-6D85-0269DB70FBA4}"/>
                </a:ext>
              </a:extLst>
            </p:cNvPr>
            <p:cNvSpPr/>
            <p:nvPr/>
          </p:nvSpPr>
          <p:spPr>
            <a:xfrm>
              <a:off x="2968934" y="1564836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iṥľiḓe">
              <a:extLst>
                <a:ext uri="{FF2B5EF4-FFF2-40B4-BE49-F238E27FC236}">
                  <a16:creationId xmlns:a16="http://schemas.microsoft.com/office/drawing/2014/main" id="{4E8362C7-D843-4814-59D6-964A7B2D2626}"/>
                </a:ext>
              </a:extLst>
            </p:cNvPr>
            <p:cNvSpPr txBox="1"/>
            <p:nvPr/>
          </p:nvSpPr>
          <p:spPr>
            <a:xfrm>
              <a:off x="3946485" y="1671574"/>
              <a:ext cx="1652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跨境消费免税</a:t>
              </a:r>
              <a:r>
                <a:rPr lang="zh-CN" altLang="zh-CN" dirty="0">
                  <a:effectLst/>
                  <a:latin typeface="+mn-ea"/>
                </a:rPr>
                <a:t> </a:t>
              </a:r>
              <a:endParaRPr lang="en-US" altLang="zh-CN" sz="1800" b="1" dirty="0">
                <a:latin typeface="+mn-ea"/>
              </a:endParaRPr>
            </a:p>
          </p:txBody>
        </p:sp>
        <p:sp>
          <p:nvSpPr>
            <p:cNvPr id="76" name="iŝḻíḑê">
              <a:extLst>
                <a:ext uri="{FF2B5EF4-FFF2-40B4-BE49-F238E27FC236}">
                  <a16:creationId xmlns:a16="http://schemas.microsoft.com/office/drawing/2014/main" id="{00BD5F6C-EACF-FB0C-8AC4-B468F4DE91F3}"/>
                </a:ext>
              </a:extLst>
            </p:cNvPr>
            <p:cNvSpPr txBox="1"/>
            <p:nvPr/>
          </p:nvSpPr>
          <p:spPr>
            <a:xfrm>
              <a:off x="3182788" y="1588585"/>
              <a:ext cx="742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/>
                <a:t>01</a:t>
              </a:r>
            </a:p>
          </p:txBody>
        </p:sp>
        <p:sp>
          <p:nvSpPr>
            <p:cNvPr id="77" name="íṥḷíḓé">
              <a:extLst>
                <a:ext uri="{FF2B5EF4-FFF2-40B4-BE49-F238E27FC236}">
                  <a16:creationId xmlns:a16="http://schemas.microsoft.com/office/drawing/2014/main" id="{DD2E24C6-409C-852A-55FA-7038D425DB56}"/>
                </a:ext>
              </a:extLst>
            </p:cNvPr>
            <p:cNvSpPr/>
            <p:nvPr/>
          </p:nvSpPr>
          <p:spPr>
            <a:xfrm>
              <a:off x="3943119" y="2062771"/>
              <a:ext cx="1732934" cy="86341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消费进口的低碳节能产品享受税收减免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高者，享受入境税收抵扣优惠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29056D4-8328-1560-DA4B-EC64335F14F0}"/>
              </a:ext>
            </a:extLst>
          </p:cNvPr>
          <p:cNvGrpSpPr/>
          <p:nvPr/>
        </p:nvGrpSpPr>
        <p:grpSpPr>
          <a:xfrm>
            <a:off x="14879021" y="3169765"/>
            <a:ext cx="2793691" cy="1205908"/>
            <a:chOff x="2421047" y="3181440"/>
            <a:chExt cx="2793691" cy="1205908"/>
          </a:xfrm>
          <a:effectLst>
            <a:outerShdw blurRad="508690" dist="38100" sx="107177" sy="107177" algn="tl" rotWithShape="0">
              <a:schemeClr val="accent1">
                <a:lumMod val="50000"/>
                <a:alpha val="52000"/>
              </a:schemeClr>
            </a:outerShdw>
          </a:effectLst>
        </p:grpSpPr>
        <p:sp>
          <p:nvSpPr>
            <p:cNvPr id="79" name="išļíḋê">
              <a:extLst>
                <a:ext uri="{FF2B5EF4-FFF2-40B4-BE49-F238E27FC236}">
                  <a16:creationId xmlns:a16="http://schemas.microsoft.com/office/drawing/2014/main" id="{D13013EF-0F02-179D-4208-16298C2B8D48}"/>
                </a:ext>
              </a:extLst>
            </p:cNvPr>
            <p:cNvSpPr/>
            <p:nvPr/>
          </p:nvSpPr>
          <p:spPr>
            <a:xfrm>
              <a:off x="2421047" y="3181440"/>
              <a:ext cx="2793691" cy="1205908"/>
            </a:xfrm>
            <a:prstGeom prst="roundRect">
              <a:avLst>
                <a:gd name="adj" fmla="val 12000"/>
              </a:avLst>
            </a:prstGeom>
            <a:solidFill>
              <a:schemeClr val="accent1"/>
            </a:solidFill>
            <a:ln w="1905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0" name="íSļídè">
              <a:extLst>
                <a:ext uri="{FF2B5EF4-FFF2-40B4-BE49-F238E27FC236}">
                  <a16:creationId xmlns:a16="http://schemas.microsoft.com/office/drawing/2014/main" id="{BEF52B66-C031-A276-6E17-73BB851BF780}"/>
                </a:ext>
              </a:extLst>
            </p:cNvPr>
            <p:cNvSpPr txBox="1"/>
            <p:nvPr/>
          </p:nvSpPr>
          <p:spPr>
            <a:xfrm>
              <a:off x="2592480" y="3304456"/>
              <a:ext cx="24942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核心产品：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CACO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+</a:t>
              </a:r>
              <a:r>
                <a:rPr lang="zh-CN" altLang="en-US" dirty="0">
                  <a:solidFill>
                    <a:schemeClr val="bg1"/>
                  </a:solidFill>
                </a:rPr>
                <a:t>碳易贷</a:t>
              </a: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35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中的光&#10;&#10;描述已自动生成">
            <a:extLst>
              <a:ext uri="{FF2B5EF4-FFF2-40B4-BE49-F238E27FC236}">
                <a16:creationId xmlns:a16="http://schemas.microsoft.com/office/drawing/2014/main" id="{AB7B2694-49C7-ADF1-B198-75D8D379C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574B53-5436-6C56-4736-0C9AC5DF5B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8000">
                <a:srgbClr val="808080">
                  <a:alpha val="41203"/>
                </a:srgbClr>
              </a:gs>
              <a:gs pos="76000">
                <a:schemeClr val="tx1">
                  <a:alpha val="7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图片 6" descr="一些不同的水果&#10;&#10;描述已自动生成">
            <a:extLst>
              <a:ext uri="{FF2B5EF4-FFF2-40B4-BE49-F238E27FC236}">
                <a16:creationId xmlns:a16="http://schemas.microsoft.com/office/drawing/2014/main" id="{5E1298B1-EDC9-E612-DF05-036573BDD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268" y="896232"/>
            <a:ext cx="3032488" cy="5065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A6BF54-5CD2-E042-B6D3-169A5698C956}"/>
              </a:ext>
            </a:extLst>
          </p:cNvPr>
          <p:cNvSpPr txBox="1"/>
          <p:nvPr/>
        </p:nvSpPr>
        <p:spPr>
          <a:xfrm>
            <a:off x="554507" y="1313951"/>
            <a:ext cx="4446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2"/>
                </a:solidFill>
              </a:rPr>
              <a:t>产品设计</a:t>
            </a:r>
            <a:endParaRPr lang="en-US" altLang="zh-CN" sz="4000" b="1" dirty="0">
              <a:solidFill>
                <a:schemeClr val="bg2"/>
              </a:solidFill>
            </a:endParaRPr>
          </a:p>
          <a:p>
            <a:r>
              <a:rPr lang="en-US" altLang="zh-CN" sz="4000" b="1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8" name="直接连接符 34">
            <a:extLst>
              <a:ext uri="{FF2B5EF4-FFF2-40B4-BE49-F238E27FC236}">
                <a16:creationId xmlns:a16="http://schemas.microsoft.com/office/drawing/2014/main" id="{1938AA43-F806-9787-9FD0-0C88240E418C}"/>
              </a:ext>
            </a:extLst>
          </p:cNvPr>
          <p:cNvCxnSpPr>
            <a:cxnSpLocks/>
          </p:cNvCxnSpPr>
          <p:nvPr/>
        </p:nvCxnSpPr>
        <p:spPr>
          <a:xfrm flipH="1">
            <a:off x="659608" y="2804386"/>
            <a:ext cx="673107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3950C53-ACC6-630D-4364-021145150FE6}"/>
              </a:ext>
            </a:extLst>
          </p:cNvPr>
          <p:cNvGrpSpPr/>
          <p:nvPr/>
        </p:nvGrpSpPr>
        <p:grpSpPr>
          <a:xfrm>
            <a:off x="659608" y="3395193"/>
            <a:ext cx="6187584" cy="2079741"/>
            <a:chOff x="1047684" y="2345882"/>
            <a:chExt cx="6187584" cy="2079741"/>
          </a:xfrm>
        </p:grpSpPr>
        <p:sp>
          <p:nvSpPr>
            <p:cNvPr id="9" name="ïṧ1ïḓè">
              <a:extLst>
                <a:ext uri="{FF2B5EF4-FFF2-40B4-BE49-F238E27FC236}">
                  <a16:creationId xmlns:a16="http://schemas.microsoft.com/office/drawing/2014/main" id="{62698E9C-B42E-C350-868F-379029179888}"/>
                </a:ext>
              </a:extLst>
            </p:cNvPr>
            <p:cNvSpPr txBox="1"/>
            <p:nvPr/>
          </p:nvSpPr>
          <p:spPr>
            <a:xfrm>
              <a:off x="1047685" y="2345882"/>
              <a:ext cx="6187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300"/>
                </a:spcBef>
                <a:spcAft>
                  <a:spcPts val="600"/>
                </a:spcAft>
              </a:pPr>
              <a:r>
                <a:rPr lang="en-US" altLang="zh-CN" sz="2800" b="1" kern="100" dirty="0">
                  <a:solidFill>
                    <a:schemeClr val="bg2"/>
                  </a:solidFill>
                  <a:effectLst/>
                  <a:latin typeface="楷体_GB2312"/>
                  <a:cs typeface="Times New Roman" panose="02020603050405020304" pitchFamily="18" charset="0"/>
                </a:rPr>
                <a:t>2023.12</a:t>
              </a:r>
              <a:r>
                <a:rPr lang="en-US" altLang="zh-CN" sz="2800" b="1" kern="100" dirty="0">
                  <a:solidFill>
                    <a:schemeClr val="bg2"/>
                  </a:solidFill>
                  <a:latin typeface="楷体_GB2312"/>
                  <a:cs typeface="Times New Roman" panose="02020603050405020304" pitchFamily="18" charset="0"/>
                </a:rPr>
                <a:t>——</a:t>
              </a:r>
              <a:r>
                <a:rPr lang="zh-CN" altLang="en-US" sz="2800" dirty="0">
                  <a:solidFill>
                    <a:schemeClr val="bg2"/>
                  </a:solidFill>
                </a:rPr>
                <a:t>首个“碳标签”农产品</a:t>
              </a:r>
              <a:endParaRPr lang="zh-CN" altLang="zh-CN" sz="2800" b="1" kern="100" dirty="0">
                <a:solidFill>
                  <a:schemeClr val="bg2"/>
                </a:solidFill>
                <a:effectLst/>
                <a:latin typeface="楷体_GB2312"/>
                <a:cs typeface="Times New Roman" panose="02020603050405020304" pitchFamily="18" charset="0"/>
              </a:endParaRPr>
            </a:p>
          </p:txBody>
        </p:sp>
        <p:sp>
          <p:nvSpPr>
            <p:cNvPr id="10" name="iṩlïde">
              <a:extLst>
                <a:ext uri="{FF2B5EF4-FFF2-40B4-BE49-F238E27FC236}">
                  <a16:creationId xmlns:a16="http://schemas.microsoft.com/office/drawing/2014/main" id="{72478B3A-F2A9-9976-A00A-080EF7B7E958}"/>
                </a:ext>
              </a:extLst>
            </p:cNvPr>
            <p:cNvSpPr txBox="1"/>
            <p:nvPr/>
          </p:nvSpPr>
          <p:spPr>
            <a:xfrm>
              <a:off x="1047684" y="2948295"/>
              <a:ext cx="61038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800" dirty="0">
                  <a:solidFill>
                    <a:schemeClr val="bg2"/>
                  </a:solidFill>
                </a:rPr>
                <a:t>        </a:t>
              </a:r>
              <a:r>
                <a:rPr lang="zh-CN" altLang="en-US" sz="1800" dirty="0">
                  <a:solidFill>
                    <a:schemeClr val="bg2">
                      <a:lumMod val="75000"/>
                    </a:schemeClr>
                  </a:solidFill>
                </a:rPr>
                <a:t>蒲江爱媛橙，获得由中国电子节能技术协会颁发 “碳标签”，成为全国橙类水果首个“碳标签”农产品。此举不仅有助于积极引导绿色消费和低碳生产，还将推动蒲江柑橘产业低碳高质量发展，助力“双碳”目标，同时更为大举进军欧美发达国家高端市场提前铺平了道路。</a:t>
              </a:r>
              <a:endParaRPr lang="en-US" altLang="zh-CN" sz="18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D33BAD7-3C73-645A-1621-08D578C6DA30}"/>
              </a:ext>
            </a:extLst>
          </p:cNvPr>
          <p:cNvGrpSpPr/>
          <p:nvPr/>
        </p:nvGrpSpPr>
        <p:grpSpPr>
          <a:xfrm>
            <a:off x="1762539" y="-4317162"/>
            <a:ext cx="10429461" cy="3770263"/>
            <a:chOff x="1225384" y="2078444"/>
            <a:chExt cx="10429461" cy="377026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B0A772D-E29F-7A08-3D52-E47D5E6D2B47}"/>
                </a:ext>
              </a:extLst>
            </p:cNvPr>
            <p:cNvSpPr txBox="1"/>
            <p:nvPr/>
          </p:nvSpPr>
          <p:spPr>
            <a:xfrm>
              <a:off x="1225384" y="2078444"/>
              <a:ext cx="10429461" cy="37702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kumimoji="1" lang="en-US" altLang="zh-CN" sz="23900" b="1" dirty="0">
                  <a:solidFill>
                    <a:srgbClr val="70AD47">
                      <a:lumMod val="75000"/>
                    </a:srgbClr>
                  </a:solidFill>
                  <a:latin typeface="等线" panose="020F0502020204030204"/>
                  <a:ea typeface="等线" panose="02010600030101010101" pitchFamily="2" charset="-122"/>
                </a:rPr>
                <a:t>T</a:t>
              </a:r>
              <a:r>
                <a:rPr kumimoji="1" lang="en-US" altLang="zh-CN" sz="23900" b="1" dirty="0">
                  <a:solidFill>
                    <a:srgbClr val="FF0000"/>
                  </a:solidFill>
                  <a:latin typeface="等线" panose="020F0502020204030204"/>
                  <a:ea typeface="等线" panose="02010600030101010101" pitchFamily="2" charset="-122"/>
                </a:rPr>
                <a:t>R</a:t>
              </a:r>
              <a:r>
                <a:rPr kumimoji="1" lang="en-US" altLang="zh-CN" sz="23900" b="1" dirty="0">
                  <a:solidFill>
                    <a:prstClr val="white">
                      <a:lumMod val="65000"/>
                    </a:prstClr>
                  </a:solidFill>
                  <a:latin typeface="等线" panose="020F0502020204030204"/>
                  <a:ea typeface="等线" panose="02010600030101010101" pitchFamily="2" charset="-122"/>
                </a:rPr>
                <a:t>U</a:t>
              </a:r>
              <a:r>
                <a:rPr kumimoji="1" lang="en-US" altLang="zh-CN" sz="23900" b="1" dirty="0">
                  <a:solidFill>
                    <a:srgbClr val="4472C4">
                      <a:lumMod val="75000"/>
                    </a:srgbClr>
                  </a:solidFill>
                  <a:latin typeface="等线" panose="020F0502020204030204"/>
                  <a:ea typeface="等线" panose="02010600030101010101" pitchFamily="2" charset="-122"/>
                </a:rPr>
                <a:t>T</a:t>
              </a:r>
              <a:r>
                <a:rPr kumimoji="1" lang="en-US" altLang="zh-CN" sz="23900" b="1" dirty="0">
                  <a:solidFill>
                    <a:srgbClr val="FFC000"/>
                  </a:solidFill>
                  <a:latin typeface="等线" panose="020F0502020204030204"/>
                  <a:ea typeface="等线" panose="02010600030101010101" pitchFamily="2" charset="-122"/>
                </a:rPr>
                <a:t>H</a:t>
              </a:r>
              <a:endParaRPr kumimoji="1" lang="zh-CN" altLang="en-US" sz="23900" b="1" dirty="0">
                <a:solidFill>
                  <a:srgbClr val="FFC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5A4E438-CF27-AF79-5D53-F332C1855D73}"/>
                </a:ext>
              </a:extLst>
            </p:cNvPr>
            <p:cNvSpPr txBox="1"/>
            <p:nvPr/>
          </p:nvSpPr>
          <p:spPr>
            <a:xfrm>
              <a:off x="1308653" y="5179433"/>
              <a:ext cx="1257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70AD47">
                      <a:lumMod val="75000"/>
                    </a:srgbClr>
                  </a:solidFill>
                  <a:latin typeface="Söhne"/>
                  <a:ea typeface="等线" panose="02010600030101010101" pitchFamily="2" charset="-122"/>
                </a:rPr>
                <a:t>Technology</a:t>
              </a:r>
              <a:endParaRPr kumimoji="1" lang="en-US" altLang="zh-CN" dirty="0">
                <a:solidFill>
                  <a:srgbClr val="70AD47">
                    <a:lumMod val="75000"/>
                  </a:srgbClr>
                </a:solidFill>
                <a:latin typeface="等线" panose="020F0502020204030204"/>
                <a:ea typeface="等线" panose="02010600030101010101" pitchFamily="2" charset="-122"/>
              </a:endParaRPr>
            </a:p>
            <a:p>
              <a:pPr algn="ctr"/>
              <a:r>
                <a:rPr kumimoji="1" lang="zh-CN" altLang="en-US" b="1" dirty="0">
                  <a:solidFill>
                    <a:srgbClr val="70AD47">
                      <a:lumMod val="75000"/>
                    </a:srgbClr>
                  </a:solidFill>
                  <a:latin typeface="等线" panose="020F0502020204030204"/>
                  <a:ea typeface="等线" panose="02010600030101010101" pitchFamily="2" charset="-122"/>
                </a:rPr>
                <a:t>科技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6B1DBD0-C7A7-6236-755F-F66F13B4D186}"/>
                </a:ext>
              </a:extLst>
            </p:cNvPr>
            <p:cNvSpPr txBox="1"/>
            <p:nvPr/>
          </p:nvSpPr>
          <p:spPr>
            <a:xfrm>
              <a:off x="3104604" y="5179433"/>
              <a:ext cx="1219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419" altLang="zh-CN" b="1" dirty="0">
                  <a:solidFill>
                    <a:srgbClr val="FF0000"/>
                  </a:solidFill>
                  <a:latin typeface="Söhne"/>
                  <a:ea typeface="等线" panose="02010600030101010101" pitchFamily="2" charset="-122"/>
                </a:rPr>
                <a:t>Regulatory</a:t>
              </a:r>
            </a:p>
            <a:p>
              <a:pPr algn="ctr"/>
              <a:r>
                <a:rPr kumimoji="1" lang="zh-CN" altLang="es-419" b="1" dirty="0">
                  <a:solidFill>
                    <a:srgbClr val="FF0000"/>
                  </a:solidFill>
                  <a:latin typeface="Söhne"/>
                  <a:ea typeface="等线" panose="02010600030101010101" pitchFamily="2" charset="-122"/>
                </a:rPr>
                <a:t>监管</a:t>
              </a:r>
              <a:endParaRPr kumimoji="1" lang="zh-CN" altLang="en-US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9106542-EEB4-20C5-8F96-85D31BCB1A73}"/>
                </a:ext>
              </a:extLst>
            </p:cNvPr>
            <p:cNvSpPr txBox="1"/>
            <p:nvPr/>
          </p:nvSpPr>
          <p:spPr>
            <a:xfrm>
              <a:off x="5022760" y="5202376"/>
              <a:ext cx="16690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419" altLang="zh-CN" b="1" dirty="0">
                  <a:solidFill>
                    <a:prstClr val="white">
                      <a:lumMod val="65000"/>
                    </a:prstClr>
                  </a:solidFill>
                  <a:latin typeface="Söhne"/>
                  <a:ea typeface="等线" panose="02010600030101010101" pitchFamily="2" charset="-122"/>
                </a:rPr>
                <a:t>UserExperience</a:t>
              </a:r>
              <a:br>
                <a:rPr lang="es-419" altLang="zh-CN" b="1" dirty="0">
                  <a:solidFill>
                    <a:prstClr val="white">
                      <a:lumMod val="65000"/>
                    </a:prstClr>
                  </a:solidFill>
                  <a:latin typeface="Söhne"/>
                  <a:ea typeface="等线" panose="02010600030101010101" pitchFamily="2" charset="-122"/>
                </a:rPr>
              </a:br>
              <a:r>
                <a:rPr kumimoji="1" lang="zh-CN" altLang="en-US" b="1" dirty="0">
                  <a:solidFill>
                    <a:prstClr val="white">
                      <a:lumMod val="65000"/>
                    </a:prstClr>
                  </a:solidFill>
                  <a:latin typeface="Söhne"/>
                  <a:ea typeface="等线" panose="02010600030101010101" pitchFamily="2" charset="-122"/>
                </a:rPr>
                <a:t>体验</a:t>
              </a:r>
              <a:endParaRPr kumimoji="1" lang="zh-CN" altLang="en-US" b="1" dirty="0">
                <a:solidFill>
                  <a:prstClr val="white">
                    <a:lumMod val="65000"/>
                  </a:prstClr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7E49A05-2960-AAC3-E3BA-7035D6B86D99}"/>
                </a:ext>
              </a:extLst>
            </p:cNvPr>
            <p:cNvSpPr txBox="1"/>
            <p:nvPr/>
          </p:nvSpPr>
          <p:spPr>
            <a:xfrm>
              <a:off x="6839024" y="5179433"/>
              <a:ext cx="198451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419" altLang="zh-CN" b="1" dirty="0">
                  <a:solidFill>
                    <a:srgbClr val="4472C4">
                      <a:lumMod val="75000"/>
                    </a:srgbClr>
                  </a:solidFill>
                  <a:latin typeface="Söhne"/>
                  <a:ea typeface="等线" panose="02010600030101010101" pitchFamily="2" charset="-122"/>
                </a:rPr>
                <a:t>Trustworthiness</a:t>
              </a:r>
              <a:br>
                <a:rPr lang="es-419" altLang="zh-CN" b="1" dirty="0">
                  <a:solidFill>
                    <a:srgbClr val="4472C4">
                      <a:lumMod val="75000"/>
                    </a:srgbClr>
                  </a:solidFill>
                  <a:latin typeface="Söhne"/>
                  <a:ea typeface="等线" panose="02010600030101010101" pitchFamily="2" charset="-122"/>
                </a:rPr>
              </a:br>
              <a:r>
                <a:rPr lang="es-419" altLang="zh-CN" b="1" dirty="0">
                  <a:solidFill>
                    <a:srgbClr val="4472C4">
                      <a:lumMod val="75000"/>
                    </a:srgbClr>
                  </a:solidFill>
                  <a:latin typeface="Söhne"/>
                  <a:ea typeface="等线" panose="02010600030101010101" pitchFamily="2" charset="-122"/>
                </a:rPr>
                <a:t> </a:t>
              </a:r>
              <a:r>
                <a:rPr lang="zh-CN" altLang="en-US" b="1" dirty="0">
                  <a:solidFill>
                    <a:srgbClr val="4472C4">
                      <a:lumMod val="75000"/>
                    </a:srgbClr>
                  </a:solidFill>
                  <a:latin typeface="Söhne"/>
                  <a:ea typeface="等线" panose="02010600030101010101" pitchFamily="2" charset="-122"/>
                </a:rPr>
                <a:t>可信赖</a:t>
              </a:r>
              <a:endParaRPr lang="zh-CN" altLang="en-US" dirty="0">
                <a:solidFill>
                  <a:srgbClr val="4472C4">
                    <a:lumMod val="75000"/>
                  </a:srgbClr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B90F526-7A5A-9590-89DB-B50B972D3B95}"/>
                </a:ext>
              </a:extLst>
            </p:cNvPr>
            <p:cNvSpPr txBox="1"/>
            <p:nvPr/>
          </p:nvSpPr>
          <p:spPr>
            <a:xfrm>
              <a:off x="8955883" y="5186709"/>
              <a:ext cx="166904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419" altLang="zh-CN" b="1" dirty="0">
                  <a:solidFill>
                    <a:srgbClr val="FFC000"/>
                  </a:solidFill>
                  <a:latin typeface="Söhne"/>
                  <a:ea typeface="等线" panose="02010600030101010101" pitchFamily="2" charset="-122"/>
                </a:rPr>
                <a:t>Harmonization </a:t>
              </a:r>
              <a:r>
                <a:rPr lang="zh-CN" altLang="en-US" b="1" dirty="0">
                  <a:solidFill>
                    <a:srgbClr val="FFC000"/>
                  </a:solidFill>
                  <a:latin typeface="Söhne"/>
                  <a:ea typeface="等线" panose="02010600030101010101" pitchFamily="2" charset="-122"/>
                </a:rPr>
                <a:t>协调</a:t>
              </a:r>
              <a:endParaRPr lang="zh-CN" altLang="en-US" dirty="0">
                <a:solidFill>
                  <a:srgbClr val="FFC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157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中的光&#10;&#10;描述已自动生成">
            <a:extLst>
              <a:ext uri="{FF2B5EF4-FFF2-40B4-BE49-F238E27FC236}">
                <a16:creationId xmlns:a16="http://schemas.microsoft.com/office/drawing/2014/main" id="{AB7B2694-49C7-ADF1-B198-75D8D379C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574B53-5436-6C56-4736-0C9AC5DF5BDC}"/>
              </a:ext>
            </a:extLst>
          </p:cNvPr>
          <p:cNvSpPr/>
          <p:nvPr/>
        </p:nvSpPr>
        <p:spPr>
          <a:xfrm>
            <a:off x="87086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8000">
                <a:srgbClr val="808080">
                  <a:alpha val="41203"/>
                </a:srgbClr>
              </a:gs>
              <a:gs pos="76000">
                <a:schemeClr val="tx1">
                  <a:alpha val="7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E698E1-21A1-1F4A-EC13-E14C7F2AB035}"/>
              </a:ext>
            </a:extLst>
          </p:cNvPr>
          <p:cNvSpPr txBox="1"/>
          <p:nvPr/>
        </p:nvSpPr>
        <p:spPr>
          <a:xfrm>
            <a:off x="3206338" y="2497976"/>
            <a:ext cx="5779325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Agriculture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23D7AD-903C-E295-3270-DF6C389353E6}"/>
              </a:ext>
            </a:extLst>
          </p:cNvPr>
          <p:cNvSpPr txBox="1"/>
          <p:nvPr/>
        </p:nvSpPr>
        <p:spPr>
          <a:xfrm>
            <a:off x="-876399" y="1571110"/>
            <a:ext cx="13944797" cy="1862048"/>
          </a:xfrm>
          <a:prstGeom prst="rect">
            <a:avLst/>
          </a:prstGeom>
          <a:noFill/>
          <a:scene3d>
            <a:camera prst="perspectiveRelaxed">
              <a:rot lat="16200000" lon="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Manufacturing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6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中的光&#10;&#10;描述已自动生成">
            <a:extLst>
              <a:ext uri="{FF2B5EF4-FFF2-40B4-BE49-F238E27FC236}">
                <a16:creationId xmlns:a16="http://schemas.microsoft.com/office/drawing/2014/main" id="{AB7B2694-49C7-ADF1-B198-75D8D379C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574B53-5436-6C56-4736-0C9AC5DF5BDC}"/>
              </a:ext>
            </a:extLst>
          </p:cNvPr>
          <p:cNvSpPr/>
          <p:nvPr/>
        </p:nvSpPr>
        <p:spPr>
          <a:xfrm>
            <a:off x="27126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8000">
                <a:srgbClr val="808080">
                  <a:alpha val="41203"/>
                </a:srgbClr>
              </a:gs>
              <a:gs pos="76000">
                <a:schemeClr val="tx1">
                  <a:alpha val="7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E698E1-21A1-1F4A-EC13-E14C7F2AB035}"/>
              </a:ext>
            </a:extLst>
          </p:cNvPr>
          <p:cNvSpPr txBox="1"/>
          <p:nvPr/>
        </p:nvSpPr>
        <p:spPr>
          <a:xfrm>
            <a:off x="-876398" y="2497976"/>
            <a:ext cx="1394479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Manufacturing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8BD625-AF62-8DCA-E4E1-3817CB0375C8}"/>
              </a:ext>
            </a:extLst>
          </p:cNvPr>
          <p:cNvSpPr txBox="1"/>
          <p:nvPr/>
        </p:nvSpPr>
        <p:spPr>
          <a:xfrm>
            <a:off x="3206337" y="3399905"/>
            <a:ext cx="5779325" cy="1862048"/>
          </a:xfrm>
          <a:prstGeom prst="rect">
            <a:avLst/>
          </a:prstGeom>
          <a:noFill/>
          <a:scene3d>
            <a:camera prst="perspectiveRelaxed">
              <a:rot lat="5400000" lon="10799999" rev="10799999"/>
            </a:camera>
            <a:lightRig rig="threePt" dir="t"/>
          </a:scene3d>
          <a:sp3d/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Agriculture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CC00BB-2F77-06AA-733A-1C59440F8D54}"/>
              </a:ext>
            </a:extLst>
          </p:cNvPr>
          <p:cNvSpPr txBox="1"/>
          <p:nvPr/>
        </p:nvSpPr>
        <p:spPr>
          <a:xfrm>
            <a:off x="-789313" y="1270169"/>
            <a:ext cx="13944797" cy="1862048"/>
          </a:xfrm>
          <a:prstGeom prst="rect">
            <a:avLst/>
          </a:prstGeom>
          <a:noFill/>
          <a:scene3d>
            <a:camera prst="perspectiveRelaxed">
              <a:rot lat="16200000" lon="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Service Industry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2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0C02113-8B55-198F-D6AA-3A1F39E92639}"/>
              </a:ext>
            </a:extLst>
          </p:cNvPr>
          <p:cNvGrpSpPr/>
          <p:nvPr/>
        </p:nvGrpSpPr>
        <p:grpSpPr>
          <a:xfrm>
            <a:off x="4047381" y="2610713"/>
            <a:ext cx="4097239" cy="1636575"/>
            <a:chOff x="1726618" y="2610713"/>
            <a:chExt cx="8194478" cy="1636575"/>
          </a:xfrm>
        </p:grpSpPr>
        <p:sp>
          <p:nvSpPr>
            <p:cNvPr id="4" name="iṣ1iḑè">
              <a:extLst>
                <a:ext uri="{FF2B5EF4-FFF2-40B4-BE49-F238E27FC236}">
                  <a16:creationId xmlns:a16="http://schemas.microsoft.com/office/drawing/2014/main" id="{A4EE1CA0-B58F-A6D4-778F-60BAE3EAD9BE}"/>
                </a:ext>
              </a:extLst>
            </p:cNvPr>
            <p:cNvSpPr txBox="1">
              <a:spLocks/>
            </p:cNvSpPr>
            <p:nvPr/>
          </p:nvSpPr>
          <p:spPr>
            <a:xfrm>
              <a:off x="5823856" y="2610713"/>
              <a:ext cx="4097240" cy="1636575"/>
            </a:xfrm>
            <a:prstGeom prst="rect">
              <a:avLst/>
            </a:prstGeom>
          </p:spPr>
          <p:txBody>
            <a:bodyPr/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9600" dirty="0"/>
                <a:t>CO</a:t>
              </a:r>
              <a:endParaRPr lang="zh-CN" altLang="en-US" sz="6000" dirty="0"/>
            </a:p>
          </p:txBody>
        </p:sp>
        <p:sp>
          <p:nvSpPr>
            <p:cNvPr id="5" name="iṣ1iḑè">
              <a:extLst>
                <a:ext uri="{FF2B5EF4-FFF2-40B4-BE49-F238E27FC236}">
                  <a16:creationId xmlns:a16="http://schemas.microsoft.com/office/drawing/2014/main" id="{66F381CD-00CF-D67D-7A30-61B9800D78E1}"/>
                </a:ext>
              </a:extLst>
            </p:cNvPr>
            <p:cNvSpPr txBox="1">
              <a:spLocks/>
            </p:cNvSpPr>
            <p:nvPr/>
          </p:nvSpPr>
          <p:spPr>
            <a:xfrm>
              <a:off x="1726618" y="2610713"/>
              <a:ext cx="4097240" cy="1636575"/>
            </a:xfrm>
            <a:prstGeom prst="rect">
              <a:avLst/>
            </a:prstGeom>
          </p:spPr>
          <p:txBody>
            <a:bodyPr/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altLang="zh-CN" sz="9600" dirty="0"/>
                <a:t>CA</a:t>
              </a:r>
              <a:endParaRPr lang="zh-CN" altLang="en-US" sz="6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2528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中的光&#10;&#10;描述已自动生成">
            <a:extLst>
              <a:ext uri="{FF2B5EF4-FFF2-40B4-BE49-F238E27FC236}">
                <a16:creationId xmlns:a16="http://schemas.microsoft.com/office/drawing/2014/main" id="{AB7B2694-49C7-ADF1-B198-75D8D379C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574B53-5436-6C56-4736-0C9AC5DF5BDC}"/>
              </a:ext>
            </a:extLst>
          </p:cNvPr>
          <p:cNvSpPr/>
          <p:nvPr/>
        </p:nvSpPr>
        <p:spPr>
          <a:xfrm>
            <a:off x="87086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8000">
                <a:srgbClr val="808080">
                  <a:alpha val="41203"/>
                </a:srgbClr>
              </a:gs>
              <a:gs pos="76000">
                <a:schemeClr val="tx1">
                  <a:alpha val="7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E698E1-21A1-1F4A-EC13-E14C7F2AB035}"/>
              </a:ext>
            </a:extLst>
          </p:cNvPr>
          <p:cNvSpPr txBox="1"/>
          <p:nvPr/>
        </p:nvSpPr>
        <p:spPr>
          <a:xfrm>
            <a:off x="-876398" y="2497976"/>
            <a:ext cx="1394479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Service Industry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8BD625-AF62-8DCA-E4E1-3817CB0375C8}"/>
              </a:ext>
            </a:extLst>
          </p:cNvPr>
          <p:cNvSpPr txBox="1"/>
          <p:nvPr/>
        </p:nvSpPr>
        <p:spPr>
          <a:xfrm>
            <a:off x="3206337" y="3399905"/>
            <a:ext cx="5779325" cy="1862048"/>
          </a:xfrm>
          <a:prstGeom prst="rect">
            <a:avLst/>
          </a:prstGeom>
          <a:noFill/>
          <a:scene3d>
            <a:camera prst="perspectiveRelaxed">
              <a:rot lat="5400000" lon="10799999" rev="10799999"/>
            </a:camera>
            <a:lightRig rig="threePt" dir="t"/>
          </a:scene3d>
          <a:sp3d/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Agriculture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7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中的光&#10;&#10;描述已自动生成">
            <a:extLst>
              <a:ext uri="{FF2B5EF4-FFF2-40B4-BE49-F238E27FC236}">
                <a16:creationId xmlns:a16="http://schemas.microsoft.com/office/drawing/2014/main" id="{AB7B2694-49C7-ADF1-B198-75D8D379C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574B53-5436-6C56-4736-0C9AC5DF5BDC}"/>
              </a:ext>
            </a:extLst>
          </p:cNvPr>
          <p:cNvSpPr/>
          <p:nvPr/>
        </p:nvSpPr>
        <p:spPr>
          <a:xfrm>
            <a:off x="10884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8000">
                <a:srgbClr val="808080">
                  <a:alpha val="41203"/>
                </a:srgbClr>
              </a:gs>
              <a:gs pos="76000">
                <a:schemeClr val="tx1">
                  <a:alpha val="7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E698E1-21A1-1F4A-EC13-E14C7F2AB035}"/>
              </a:ext>
            </a:extLst>
          </p:cNvPr>
          <p:cNvSpPr txBox="1"/>
          <p:nvPr/>
        </p:nvSpPr>
        <p:spPr>
          <a:xfrm>
            <a:off x="-876398" y="2497976"/>
            <a:ext cx="1394479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EVERYTHING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8BD625-AF62-8DCA-E4E1-3817CB0375C8}"/>
              </a:ext>
            </a:extLst>
          </p:cNvPr>
          <p:cNvSpPr txBox="1"/>
          <p:nvPr/>
        </p:nvSpPr>
        <p:spPr>
          <a:xfrm>
            <a:off x="3206337" y="3399905"/>
            <a:ext cx="5779325" cy="1862048"/>
          </a:xfrm>
          <a:prstGeom prst="rect">
            <a:avLst/>
          </a:prstGeom>
          <a:noFill/>
          <a:scene3d>
            <a:camera prst="perspectiveRelaxed">
              <a:rot lat="5400000" lon="10799999" rev="10799999"/>
            </a:camera>
            <a:lightRig rig="threePt" dir="t"/>
          </a:scene3d>
          <a:sp3d/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Agriculture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44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中的光&#10;&#10;描述已自动生成">
            <a:extLst>
              <a:ext uri="{FF2B5EF4-FFF2-40B4-BE49-F238E27FC236}">
                <a16:creationId xmlns:a16="http://schemas.microsoft.com/office/drawing/2014/main" id="{AB7B2694-49C7-ADF1-B198-75D8D379C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574B53-5436-6C56-4736-0C9AC5DF5B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8000">
                <a:srgbClr val="808080">
                  <a:alpha val="41203"/>
                </a:srgbClr>
              </a:gs>
              <a:gs pos="76000">
                <a:schemeClr val="tx1">
                  <a:alpha val="7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E698E1-21A1-1F4A-EC13-E14C7F2AB035}"/>
              </a:ext>
            </a:extLst>
          </p:cNvPr>
          <p:cNvSpPr txBox="1"/>
          <p:nvPr/>
        </p:nvSpPr>
        <p:spPr>
          <a:xfrm>
            <a:off x="-876398" y="2497976"/>
            <a:ext cx="1394479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THANKS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98C45E-1EFC-579E-0BC2-75996112DEEB}"/>
              </a:ext>
            </a:extLst>
          </p:cNvPr>
          <p:cNvSpPr txBox="1"/>
          <p:nvPr/>
        </p:nvSpPr>
        <p:spPr>
          <a:xfrm>
            <a:off x="12801584" y="5779161"/>
            <a:ext cx="4082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东方雨后彩虹小组</a:t>
            </a:r>
            <a:endParaRPr kumimoji="1" lang="en-US" altLang="zh-CN" sz="2000" b="1" i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  <a:p>
            <a:r>
              <a:rPr kumimoji="1" lang="en" altLang="zh-CN" sz="2400" b="1" i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Fintech product design</a:t>
            </a:r>
            <a:r>
              <a:rPr kumimoji="1" lang="zh-CN" altLang="en-US" sz="2400" b="1" i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 </a:t>
            </a:r>
            <a:r>
              <a:rPr kumimoji="1" lang="en" altLang="zh-CN" sz="2400" b="1" i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presentation</a:t>
            </a:r>
            <a:endParaRPr kumimoji="1" lang="zh-CN" altLang="en-US" sz="2400" b="1" i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6D8444-B087-BEF1-DCD2-ABF7DC9571A9}"/>
              </a:ext>
            </a:extLst>
          </p:cNvPr>
          <p:cNvSpPr txBox="1"/>
          <p:nvPr/>
        </p:nvSpPr>
        <p:spPr>
          <a:xfrm>
            <a:off x="-3494297" y="164754"/>
            <a:ext cx="1284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2023-12</a:t>
            </a:r>
            <a:endParaRPr kumimoji="1" lang="zh-CN" altLang="en-US" sz="3200" b="1" i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10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中的光&#10;&#10;描述已自动生成">
            <a:extLst>
              <a:ext uri="{FF2B5EF4-FFF2-40B4-BE49-F238E27FC236}">
                <a16:creationId xmlns:a16="http://schemas.microsoft.com/office/drawing/2014/main" id="{AB7B2694-49C7-ADF1-B198-75D8D379C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574B53-5436-6C56-4736-0C9AC5DF5BDC}"/>
              </a:ext>
            </a:extLst>
          </p:cNvPr>
          <p:cNvSpPr/>
          <p:nvPr/>
        </p:nvSpPr>
        <p:spPr>
          <a:xfrm>
            <a:off x="87086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8000">
                <a:srgbClr val="808080">
                  <a:alpha val="41203"/>
                </a:srgbClr>
              </a:gs>
              <a:gs pos="76000">
                <a:schemeClr val="tx1">
                  <a:alpha val="7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E698E1-21A1-1F4A-EC13-E14C7F2AB035}"/>
              </a:ext>
            </a:extLst>
          </p:cNvPr>
          <p:cNvSpPr txBox="1"/>
          <p:nvPr/>
        </p:nvSpPr>
        <p:spPr>
          <a:xfrm>
            <a:off x="-876398" y="2497976"/>
            <a:ext cx="1394479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THANKS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8BD625-AF62-8DCA-E4E1-3817CB0375C8}"/>
              </a:ext>
            </a:extLst>
          </p:cNvPr>
          <p:cNvSpPr txBox="1"/>
          <p:nvPr/>
        </p:nvSpPr>
        <p:spPr>
          <a:xfrm>
            <a:off x="3206337" y="3399905"/>
            <a:ext cx="5779325" cy="1862048"/>
          </a:xfrm>
          <a:prstGeom prst="rect">
            <a:avLst/>
          </a:prstGeom>
          <a:noFill/>
          <a:scene3d>
            <a:camera prst="perspectiveRelaxed">
              <a:rot lat="5400000" lon="10799999" rev="10799999"/>
            </a:camera>
            <a:lightRig rig="threePt" dir="t"/>
          </a:scene3d>
          <a:sp3d/>
        </p:spPr>
        <p:txBody>
          <a:bodyPr wrap="square" rtlCol="0">
            <a:spAutoFit/>
            <a:scene3d>
              <a:camera prst="perspectiveRelaxed" fov="7200000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11500" b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Agriculture</a:t>
            </a:r>
            <a:endParaRPr kumimoji="1" lang="zh-CN" altLang="en-US" sz="11500" b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B3F271-E6BB-0FD9-3E82-389A3E68E362}"/>
              </a:ext>
            </a:extLst>
          </p:cNvPr>
          <p:cNvSpPr txBox="1"/>
          <p:nvPr/>
        </p:nvSpPr>
        <p:spPr>
          <a:xfrm>
            <a:off x="435427" y="5779161"/>
            <a:ext cx="4082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东方雨后彩虹小组</a:t>
            </a:r>
            <a:endParaRPr kumimoji="1" lang="en-US" altLang="zh-CN" sz="2000" b="1" i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  <a:p>
            <a:r>
              <a:rPr kumimoji="1" lang="en" altLang="zh-CN" sz="2400" b="1" i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Fintech product design</a:t>
            </a:r>
            <a:r>
              <a:rPr kumimoji="1" lang="zh-CN" altLang="en-US" sz="2400" b="1" i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 </a:t>
            </a:r>
            <a:r>
              <a:rPr kumimoji="1" lang="en" altLang="zh-CN" sz="2400" b="1" i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presentation</a:t>
            </a:r>
            <a:endParaRPr kumimoji="1" lang="zh-CN" altLang="en-US" sz="2400" b="1" i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2E615-7CB0-5835-CDC7-8C40A8F37371}"/>
              </a:ext>
            </a:extLst>
          </p:cNvPr>
          <p:cNvSpPr txBox="1"/>
          <p:nvPr/>
        </p:nvSpPr>
        <p:spPr>
          <a:xfrm>
            <a:off x="10504715" y="164754"/>
            <a:ext cx="1284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solidFill>
                  <a:schemeClr val="bg1"/>
                </a:solidFill>
                <a:effectLst>
                  <a:outerShdw blurRad="1270000" dist="38100" sx="102000" sy="102000" algn="tl" rotWithShape="0">
                    <a:schemeClr val="bg1"/>
                  </a:outerShdw>
                </a:effectLst>
                <a:latin typeface="Browallia New" panose="020B0604020202020204" pitchFamily="34" charset="0"/>
                <a:cs typeface="Browallia New" panose="020B0604020202020204" pitchFamily="34" charset="0"/>
              </a:rPr>
              <a:t>2023-12</a:t>
            </a:r>
            <a:endParaRPr kumimoji="1" lang="zh-CN" altLang="en-US" sz="3200" b="1" i="1" dirty="0">
              <a:solidFill>
                <a:schemeClr val="bg1"/>
              </a:solidFill>
              <a:effectLst>
                <a:outerShdw blurRad="1270000" dist="38100" sx="102000" sy="102000" algn="tl" rotWithShape="0">
                  <a:schemeClr val="bg1"/>
                </a:outerShdw>
              </a:effectLst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0C02113-8B55-198F-D6AA-3A1F39E92639}"/>
              </a:ext>
            </a:extLst>
          </p:cNvPr>
          <p:cNvGrpSpPr/>
          <p:nvPr/>
        </p:nvGrpSpPr>
        <p:grpSpPr>
          <a:xfrm>
            <a:off x="1696068" y="2610713"/>
            <a:ext cx="4097239" cy="1636575"/>
            <a:chOff x="1726618" y="2610713"/>
            <a:chExt cx="8194478" cy="1636575"/>
          </a:xfrm>
        </p:grpSpPr>
        <p:sp>
          <p:nvSpPr>
            <p:cNvPr id="4" name="iṣ1iḑè">
              <a:extLst>
                <a:ext uri="{FF2B5EF4-FFF2-40B4-BE49-F238E27FC236}">
                  <a16:creationId xmlns:a16="http://schemas.microsoft.com/office/drawing/2014/main" id="{A4EE1CA0-B58F-A6D4-778F-60BAE3EAD9BE}"/>
                </a:ext>
              </a:extLst>
            </p:cNvPr>
            <p:cNvSpPr txBox="1">
              <a:spLocks/>
            </p:cNvSpPr>
            <p:nvPr/>
          </p:nvSpPr>
          <p:spPr>
            <a:xfrm>
              <a:off x="5823856" y="2610713"/>
              <a:ext cx="4097240" cy="1636575"/>
            </a:xfrm>
            <a:prstGeom prst="rect">
              <a:avLst/>
            </a:prstGeom>
          </p:spPr>
          <p:txBody>
            <a:bodyPr/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9600" dirty="0"/>
                <a:t>CO</a:t>
              </a:r>
              <a:endParaRPr lang="zh-CN" altLang="en-US" sz="6000" dirty="0"/>
            </a:p>
          </p:txBody>
        </p:sp>
        <p:sp>
          <p:nvSpPr>
            <p:cNvPr id="5" name="iṣ1iḑè">
              <a:extLst>
                <a:ext uri="{FF2B5EF4-FFF2-40B4-BE49-F238E27FC236}">
                  <a16:creationId xmlns:a16="http://schemas.microsoft.com/office/drawing/2014/main" id="{66F381CD-00CF-D67D-7A30-61B9800D78E1}"/>
                </a:ext>
              </a:extLst>
            </p:cNvPr>
            <p:cNvSpPr txBox="1">
              <a:spLocks/>
            </p:cNvSpPr>
            <p:nvPr/>
          </p:nvSpPr>
          <p:spPr>
            <a:xfrm>
              <a:off x="1726618" y="2610713"/>
              <a:ext cx="4097240" cy="1636575"/>
            </a:xfrm>
            <a:prstGeom prst="rect">
              <a:avLst/>
            </a:prstGeom>
          </p:spPr>
          <p:txBody>
            <a:bodyPr/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altLang="zh-CN" sz="9600" dirty="0"/>
                <a:t>CA</a:t>
              </a:r>
              <a:endParaRPr lang="zh-CN" altLang="en-US" sz="6000" dirty="0"/>
            </a:p>
          </p:txBody>
        </p:sp>
      </p:grpSp>
      <p:sp>
        <p:nvSpPr>
          <p:cNvPr id="2" name="iṣ1iḑè">
            <a:extLst>
              <a:ext uri="{FF2B5EF4-FFF2-40B4-BE49-F238E27FC236}">
                <a16:creationId xmlns:a16="http://schemas.microsoft.com/office/drawing/2014/main" id="{C0272147-B819-3A9E-B119-C67394C0EF15}"/>
              </a:ext>
            </a:extLst>
          </p:cNvPr>
          <p:cNvSpPr txBox="1">
            <a:spLocks/>
          </p:cNvSpPr>
          <p:nvPr/>
        </p:nvSpPr>
        <p:spPr>
          <a:xfrm>
            <a:off x="6192436" y="2747714"/>
            <a:ext cx="4749241" cy="1362572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8000" dirty="0"/>
              <a:t>怎么算？</a:t>
            </a:r>
            <a:endParaRPr lang="zh-CN" altLang="en-US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145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ṡľïḋe">
            <a:extLst>
              <a:ext uri="{FF2B5EF4-FFF2-40B4-BE49-F238E27FC236}">
                <a16:creationId xmlns:a16="http://schemas.microsoft.com/office/drawing/2014/main" id="{6496107A-4417-574B-81A0-16759C404540}"/>
              </a:ext>
            </a:extLst>
          </p:cNvPr>
          <p:cNvGrpSpPr>
            <a:grpSpLocks noChangeAspect="1"/>
          </p:cNvGrpSpPr>
          <p:nvPr/>
        </p:nvGrpSpPr>
        <p:grpSpPr>
          <a:xfrm>
            <a:off x="1918445" y="994255"/>
            <a:ext cx="8124384" cy="4863433"/>
            <a:chOff x="2581073" y="1673824"/>
            <a:chExt cx="6846951" cy="4098733"/>
          </a:xfrm>
        </p:grpSpPr>
        <p:sp>
          <p:nvSpPr>
            <p:cNvPr id="5" name="ïṩḷîďé">
              <a:extLst>
                <a:ext uri="{FF2B5EF4-FFF2-40B4-BE49-F238E27FC236}">
                  <a16:creationId xmlns:a16="http://schemas.microsoft.com/office/drawing/2014/main" id="{51E3AA78-CB27-0B4F-BA90-FA180F4FCE9F}"/>
                </a:ext>
              </a:extLst>
            </p:cNvPr>
            <p:cNvSpPr txBox="1"/>
            <p:nvPr/>
          </p:nvSpPr>
          <p:spPr>
            <a:xfrm>
              <a:off x="6330540" y="4893046"/>
              <a:ext cx="3097484" cy="389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与</a:t>
              </a:r>
              <a:r>
                <a:rPr lang="en-US" altLang="zh-CN" sz="2400" b="1" dirty="0"/>
                <a:t>FICO</a:t>
              </a:r>
              <a:r>
                <a:rPr lang="zh-CN" altLang="en-US" sz="2400" b="1" dirty="0"/>
                <a:t>的本质区别：</a:t>
              </a:r>
              <a:endParaRPr lang="en-US" altLang="zh-CN" sz="2400" b="1" dirty="0"/>
            </a:p>
          </p:txBody>
        </p:sp>
        <p:sp>
          <p:nvSpPr>
            <p:cNvPr id="6" name="ïṡ1ïďè">
              <a:extLst>
                <a:ext uri="{FF2B5EF4-FFF2-40B4-BE49-F238E27FC236}">
                  <a16:creationId xmlns:a16="http://schemas.microsoft.com/office/drawing/2014/main" id="{8869C1D9-64C3-1843-BFBA-6D27E8D885DE}"/>
                </a:ext>
              </a:extLst>
            </p:cNvPr>
            <p:cNvSpPr txBox="1"/>
            <p:nvPr/>
          </p:nvSpPr>
          <p:spPr>
            <a:xfrm>
              <a:off x="6320303" y="5236951"/>
              <a:ext cx="3097485" cy="53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度量的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【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违约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】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是易于评价的的显性状态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 </a:t>
              </a:r>
              <a:r>
                <a:rPr lang="en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CACO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关注的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【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绿色消费水平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习惯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】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不是绝对的可以测度的，只能使用排序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分类方法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——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排序后映射</a:t>
              </a:r>
              <a:r>
                <a:rPr lang="en-US" altLang="zh-CN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【</a:t>
              </a:r>
              <a:r>
                <a:rPr lang="zh-CN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机器学习</a:t>
              </a:r>
              <a:r>
                <a:rPr lang="en-US" altLang="zh-CN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r>
                <a:rPr lang="zh-CN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无监督学习</a:t>
              </a:r>
              <a:r>
                <a:rPr lang="en-US" altLang="zh-CN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zh-CN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聚类</a:t>
              </a:r>
              <a:r>
                <a:rPr lang="en-US" altLang="zh-CN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】</a:t>
              </a:r>
            </a:p>
          </p:txBody>
        </p:sp>
        <p:sp>
          <p:nvSpPr>
            <p:cNvPr id="7" name="iṧlíḍè">
              <a:extLst>
                <a:ext uri="{FF2B5EF4-FFF2-40B4-BE49-F238E27FC236}">
                  <a16:creationId xmlns:a16="http://schemas.microsoft.com/office/drawing/2014/main" id="{DA1CF9F7-B307-1341-9BD6-A69D1B8F3C72}"/>
                </a:ext>
              </a:extLst>
            </p:cNvPr>
            <p:cNvSpPr txBox="1"/>
            <p:nvPr/>
          </p:nvSpPr>
          <p:spPr>
            <a:xfrm>
              <a:off x="2785755" y="4895557"/>
              <a:ext cx="3097484" cy="389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/>
                <a:t>计算边界：商品关联</a:t>
              </a:r>
              <a:endParaRPr lang="en-US" altLang="zh-CN" sz="2400" b="1" dirty="0"/>
            </a:p>
          </p:txBody>
        </p:sp>
        <p:sp>
          <p:nvSpPr>
            <p:cNvPr id="8" name="ïSľîḍè">
              <a:extLst>
                <a:ext uri="{FF2B5EF4-FFF2-40B4-BE49-F238E27FC236}">
                  <a16:creationId xmlns:a16="http://schemas.microsoft.com/office/drawing/2014/main" id="{84EBA52A-280D-B247-9DBD-485A7D4640B0}"/>
                </a:ext>
              </a:extLst>
            </p:cNvPr>
            <p:cNvSpPr txBox="1"/>
            <p:nvPr/>
          </p:nvSpPr>
          <p:spPr>
            <a:xfrm>
              <a:off x="2785757" y="5241253"/>
              <a:ext cx="3097485" cy="531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部分商品的碳排放产生于“与其他产品的共同使用”中（碳减少，体现在使用过程中），此时需要注意划分计算边界，避免重复计算。“汽油”、“光伏发电板”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ís1íḍé">
              <a:extLst>
                <a:ext uri="{FF2B5EF4-FFF2-40B4-BE49-F238E27FC236}">
                  <a16:creationId xmlns:a16="http://schemas.microsoft.com/office/drawing/2014/main" id="{F81A87CA-06D4-4A4A-9F11-805F16CB8B33}"/>
                </a:ext>
              </a:extLst>
            </p:cNvPr>
            <p:cNvSpPr txBox="1"/>
            <p:nvPr/>
          </p:nvSpPr>
          <p:spPr>
            <a:xfrm>
              <a:off x="6320303" y="1673824"/>
              <a:ext cx="3097484" cy="389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/>
                  </a:solidFill>
                </a:rPr>
                <a:t>CACO</a:t>
              </a:r>
              <a:r>
                <a:rPr lang="zh-CN" altLang="en-US" sz="2400" b="1" dirty="0">
                  <a:solidFill>
                    <a:schemeClr val="accent1"/>
                  </a:solidFill>
                </a:rPr>
                <a:t> 分数的计算原理</a:t>
              </a:r>
              <a:endParaRPr lang="en-US" altLang="zh-C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íş1ïḋè">
              <a:extLst>
                <a:ext uri="{FF2B5EF4-FFF2-40B4-BE49-F238E27FC236}">
                  <a16:creationId xmlns:a16="http://schemas.microsoft.com/office/drawing/2014/main" id="{9E7DCB33-624B-194C-9573-85CDF14420EA}"/>
                </a:ext>
              </a:extLst>
            </p:cNvPr>
            <p:cNvSpPr txBox="1"/>
            <p:nvPr/>
          </p:nvSpPr>
          <p:spPr>
            <a:xfrm>
              <a:off x="6320303" y="1994332"/>
              <a:ext cx="3097485" cy="531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每个产品都有自己的“碳足迹”标签，反应生产等过程的温室气体排放量。客户消费，记录消费的商品的碳足迹，排序，映射到分布中，形成分数。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ïṣļïḓé">
              <a:extLst>
                <a:ext uri="{FF2B5EF4-FFF2-40B4-BE49-F238E27FC236}">
                  <a16:creationId xmlns:a16="http://schemas.microsoft.com/office/drawing/2014/main" id="{D4F874D8-9635-304C-B809-280B581F7AE3}"/>
                </a:ext>
              </a:extLst>
            </p:cNvPr>
            <p:cNvSpPr txBox="1"/>
            <p:nvPr/>
          </p:nvSpPr>
          <p:spPr>
            <a:xfrm>
              <a:off x="2581073" y="1701832"/>
              <a:ext cx="3302166" cy="389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/>
                <a:t>计算范围：生产</a:t>
              </a:r>
              <a:r>
                <a:rPr lang="en-US" altLang="zh-CN" sz="2400" b="1" dirty="0"/>
                <a:t>/</a:t>
              </a:r>
              <a:r>
                <a:rPr lang="zh-CN" altLang="en-US" sz="2400" b="1" dirty="0"/>
                <a:t>使用</a:t>
              </a:r>
              <a:r>
                <a:rPr lang="en-US" altLang="zh-CN" sz="2400" b="1" dirty="0"/>
                <a:t>/</a:t>
              </a:r>
              <a:r>
                <a:rPr lang="zh-CN" altLang="en-US" sz="2400" b="1" dirty="0"/>
                <a:t>回收</a:t>
              </a:r>
              <a:endParaRPr lang="en-US" altLang="zh-CN" sz="2400" b="1" dirty="0"/>
            </a:p>
          </p:txBody>
        </p:sp>
        <p:sp>
          <p:nvSpPr>
            <p:cNvPr id="12" name="íṥlíḍe">
              <a:extLst>
                <a:ext uri="{FF2B5EF4-FFF2-40B4-BE49-F238E27FC236}">
                  <a16:creationId xmlns:a16="http://schemas.microsoft.com/office/drawing/2014/main" id="{03304F33-1D99-B94E-B0EE-6A8CA829DCA8}"/>
                </a:ext>
              </a:extLst>
            </p:cNvPr>
            <p:cNvSpPr txBox="1"/>
            <p:nvPr/>
          </p:nvSpPr>
          <p:spPr>
            <a:xfrm>
              <a:off x="2785757" y="2062253"/>
              <a:ext cx="3097485" cy="375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“碳足迹”的计算需要考虑商品的生产环节、同时部分商品在“使用”和“回收”环节需要考虑碳排放：“汽车”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3" name="îṩļïḑé">
              <a:extLst>
                <a:ext uri="{FF2B5EF4-FFF2-40B4-BE49-F238E27FC236}">
                  <a16:creationId xmlns:a16="http://schemas.microsoft.com/office/drawing/2014/main" id="{5802D711-5BFE-3D4C-B63B-B2628BE924ED}"/>
                </a:ext>
              </a:extLst>
            </p:cNvPr>
            <p:cNvGrpSpPr/>
            <p:nvPr/>
          </p:nvGrpSpPr>
          <p:grpSpPr>
            <a:xfrm>
              <a:off x="6111240" y="2611196"/>
              <a:ext cx="1182344" cy="1182344"/>
              <a:chOff x="10499860" y="1415559"/>
              <a:chExt cx="970453" cy="970453"/>
            </a:xfrm>
          </p:grpSpPr>
          <p:sp>
            <p:nvSpPr>
              <p:cNvPr id="27" name="ïṥ1îḋè">
                <a:extLst>
                  <a:ext uri="{FF2B5EF4-FFF2-40B4-BE49-F238E27FC236}">
                    <a16:creationId xmlns:a16="http://schemas.microsoft.com/office/drawing/2014/main" id="{32221122-4479-9444-8568-3CCD6D400287}"/>
                  </a:ext>
                </a:extLst>
              </p:cNvPr>
              <p:cNvSpPr/>
              <p:nvPr/>
            </p:nvSpPr>
            <p:spPr>
              <a:xfrm rot="2700000">
                <a:off x="10499860" y="1415559"/>
                <a:ext cx="970453" cy="97045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işḷíďè">
                <a:extLst>
                  <a:ext uri="{FF2B5EF4-FFF2-40B4-BE49-F238E27FC236}">
                    <a16:creationId xmlns:a16="http://schemas.microsoft.com/office/drawing/2014/main" id="{28D599EC-3AB6-F748-9D8D-0D862870C000}"/>
                  </a:ext>
                </a:extLst>
              </p:cNvPr>
              <p:cNvSpPr/>
              <p:nvPr/>
            </p:nvSpPr>
            <p:spPr>
              <a:xfrm rot="10800000">
                <a:off x="10501883" y="1898968"/>
                <a:ext cx="486792" cy="486791"/>
              </a:xfrm>
              <a:prstGeom prst="round1Rect">
                <a:avLst>
                  <a:gd name="adj" fmla="val 55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íṩļïḋé">
              <a:extLst>
                <a:ext uri="{FF2B5EF4-FFF2-40B4-BE49-F238E27FC236}">
                  <a16:creationId xmlns:a16="http://schemas.microsoft.com/office/drawing/2014/main" id="{0F1DC800-14D9-BF40-8CD9-E08222EC9785}"/>
                </a:ext>
              </a:extLst>
            </p:cNvPr>
            <p:cNvGrpSpPr/>
            <p:nvPr/>
          </p:nvGrpSpPr>
          <p:grpSpPr>
            <a:xfrm flipV="1">
              <a:off x="6114828" y="3860641"/>
              <a:ext cx="970453" cy="970453"/>
              <a:chOff x="10499860" y="1415559"/>
              <a:chExt cx="970453" cy="970453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îṩ1iḋê">
                <a:extLst>
                  <a:ext uri="{FF2B5EF4-FFF2-40B4-BE49-F238E27FC236}">
                    <a16:creationId xmlns:a16="http://schemas.microsoft.com/office/drawing/2014/main" id="{3645634E-3602-DA4A-B1EC-DE3E9C6455FF}"/>
                  </a:ext>
                </a:extLst>
              </p:cNvPr>
              <p:cNvSpPr/>
              <p:nvPr/>
            </p:nvSpPr>
            <p:spPr>
              <a:xfrm rot="2700000">
                <a:off x="10499860" y="1415559"/>
                <a:ext cx="970453" cy="9704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ïṣḷîḓê">
                <a:extLst>
                  <a:ext uri="{FF2B5EF4-FFF2-40B4-BE49-F238E27FC236}">
                    <a16:creationId xmlns:a16="http://schemas.microsoft.com/office/drawing/2014/main" id="{9BFEF54B-6DCE-AE4E-8092-802A564B4A3C}"/>
                  </a:ext>
                </a:extLst>
              </p:cNvPr>
              <p:cNvSpPr/>
              <p:nvPr/>
            </p:nvSpPr>
            <p:spPr>
              <a:xfrm rot="10800000">
                <a:off x="10501883" y="1898968"/>
                <a:ext cx="486792" cy="486791"/>
              </a:xfrm>
              <a:prstGeom prst="round1Rect">
                <a:avLst>
                  <a:gd name="adj" fmla="val 5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î$ļidé">
              <a:extLst>
                <a:ext uri="{FF2B5EF4-FFF2-40B4-BE49-F238E27FC236}">
                  <a16:creationId xmlns:a16="http://schemas.microsoft.com/office/drawing/2014/main" id="{D9955E37-2243-084F-A8C0-72E37DE64F5C}"/>
                </a:ext>
              </a:extLst>
            </p:cNvPr>
            <p:cNvGrpSpPr/>
            <p:nvPr/>
          </p:nvGrpSpPr>
          <p:grpSpPr>
            <a:xfrm flipH="1" flipV="1">
              <a:off x="5080202" y="3860894"/>
              <a:ext cx="970453" cy="970453"/>
              <a:chOff x="10499860" y="1415559"/>
              <a:chExt cx="970453" cy="970453"/>
            </a:xfrm>
            <a:solidFill>
              <a:schemeClr val="bg1">
                <a:lumMod val="95000"/>
              </a:schemeClr>
            </a:solidFill>
          </p:grpSpPr>
          <p:sp>
            <p:nvSpPr>
              <p:cNvPr id="23" name="î$ḷîḋé">
                <a:extLst>
                  <a:ext uri="{FF2B5EF4-FFF2-40B4-BE49-F238E27FC236}">
                    <a16:creationId xmlns:a16="http://schemas.microsoft.com/office/drawing/2014/main" id="{D8846C1C-BD99-B541-883D-0E70E2BD1655}"/>
                  </a:ext>
                </a:extLst>
              </p:cNvPr>
              <p:cNvSpPr/>
              <p:nvPr/>
            </p:nvSpPr>
            <p:spPr>
              <a:xfrm rot="2700000">
                <a:off x="10499860" y="1415559"/>
                <a:ext cx="970453" cy="9704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ïśľîḓe">
                <a:extLst>
                  <a:ext uri="{FF2B5EF4-FFF2-40B4-BE49-F238E27FC236}">
                    <a16:creationId xmlns:a16="http://schemas.microsoft.com/office/drawing/2014/main" id="{465FF7C6-EDDD-3D4C-9EAD-81499B429DE6}"/>
                  </a:ext>
                </a:extLst>
              </p:cNvPr>
              <p:cNvSpPr/>
              <p:nvPr/>
            </p:nvSpPr>
            <p:spPr>
              <a:xfrm rot="10800000">
                <a:off x="10501883" y="1898968"/>
                <a:ext cx="486792" cy="486791"/>
              </a:xfrm>
              <a:prstGeom prst="round1Rect">
                <a:avLst>
                  <a:gd name="adj" fmla="val 5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íšlïďè">
              <a:extLst>
                <a:ext uri="{FF2B5EF4-FFF2-40B4-BE49-F238E27FC236}">
                  <a16:creationId xmlns:a16="http://schemas.microsoft.com/office/drawing/2014/main" id="{ED19A6FF-7F9F-7E4D-AC36-01F300C36B9D}"/>
                </a:ext>
              </a:extLst>
            </p:cNvPr>
            <p:cNvGrpSpPr/>
            <p:nvPr/>
          </p:nvGrpSpPr>
          <p:grpSpPr>
            <a:xfrm flipH="1">
              <a:off x="5083871" y="2823592"/>
              <a:ext cx="970453" cy="970453"/>
              <a:chOff x="10499860" y="1415559"/>
              <a:chExt cx="970453" cy="970453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íśḷïḍè">
                <a:extLst>
                  <a:ext uri="{FF2B5EF4-FFF2-40B4-BE49-F238E27FC236}">
                    <a16:creationId xmlns:a16="http://schemas.microsoft.com/office/drawing/2014/main" id="{659560A7-8549-394A-9DBB-955F5465F3BB}"/>
                  </a:ext>
                </a:extLst>
              </p:cNvPr>
              <p:cNvSpPr/>
              <p:nvPr/>
            </p:nvSpPr>
            <p:spPr>
              <a:xfrm rot="2700000">
                <a:off x="10499860" y="1415559"/>
                <a:ext cx="970453" cy="9704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ís1ídé">
                <a:extLst>
                  <a:ext uri="{FF2B5EF4-FFF2-40B4-BE49-F238E27FC236}">
                    <a16:creationId xmlns:a16="http://schemas.microsoft.com/office/drawing/2014/main" id="{43115906-5279-074D-9455-D5DD8B0EF1C9}"/>
                  </a:ext>
                </a:extLst>
              </p:cNvPr>
              <p:cNvSpPr/>
              <p:nvPr/>
            </p:nvSpPr>
            <p:spPr>
              <a:xfrm rot="10800000">
                <a:off x="10501883" y="1898968"/>
                <a:ext cx="486792" cy="486791"/>
              </a:xfrm>
              <a:prstGeom prst="round1Rect">
                <a:avLst>
                  <a:gd name="adj" fmla="val 5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îś1iḑe">
              <a:extLst>
                <a:ext uri="{FF2B5EF4-FFF2-40B4-BE49-F238E27FC236}">
                  <a16:creationId xmlns:a16="http://schemas.microsoft.com/office/drawing/2014/main" id="{7B282869-D36A-D24C-AAFD-B9AB85FA019D}"/>
                </a:ext>
              </a:extLst>
            </p:cNvPr>
            <p:cNvSpPr txBox="1"/>
            <p:nvPr/>
          </p:nvSpPr>
          <p:spPr>
            <a:xfrm>
              <a:off x="5350325" y="4144149"/>
              <a:ext cx="717263" cy="337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02</a:t>
              </a:r>
            </a:p>
          </p:txBody>
        </p:sp>
        <p:sp>
          <p:nvSpPr>
            <p:cNvPr id="18" name="í$ľíḑe">
              <a:extLst>
                <a:ext uri="{FF2B5EF4-FFF2-40B4-BE49-F238E27FC236}">
                  <a16:creationId xmlns:a16="http://schemas.microsoft.com/office/drawing/2014/main" id="{7462D396-6A69-9344-9CC8-88C886799453}"/>
                </a:ext>
              </a:extLst>
            </p:cNvPr>
            <p:cNvSpPr txBox="1"/>
            <p:nvPr/>
          </p:nvSpPr>
          <p:spPr>
            <a:xfrm>
              <a:off x="6322371" y="3154881"/>
              <a:ext cx="717263" cy="337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</a:rPr>
                <a:t>HOW</a:t>
              </a:r>
            </a:p>
          </p:txBody>
        </p:sp>
        <p:sp>
          <p:nvSpPr>
            <p:cNvPr id="19" name="ïṥ1îdé">
              <a:extLst>
                <a:ext uri="{FF2B5EF4-FFF2-40B4-BE49-F238E27FC236}">
                  <a16:creationId xmlns:a16="http://schemas.microsoft.com/office/drawing/2014/main" id="{FC185532-92DB-BC43-A4FD-387D209C9F7B}"/>
                </a:ext>
              </a:extLst>
            </p:cNvPr>
            <p:cNvSpPr txBox="1"/>
            <p:nvPr/>
          </p:nvSpPr>
          <p:spPr>
            <a:xfrm>
              <a:off x="6322371" y="4144149"/>
              <a:ext cx="717263" cy="337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03</a:t>
              </a:r>
            </a:p>
          </p:txBody>
        </p:sp>
        <p:sp>
          <p:nvSpPr>
            <p:cNvPr id="20" name="ísļîḋé">
              <a:extLst>
                <a:ext uri="{FF2B5EF4-FFF2-40B4-BE49-F238E27FC236}">
                  <a16:creationId xmlns:a16="http://schemas.microsoft.com/office/drawing/2014/main" id="{A19051D0-60FD-6646-BE2E-80B12DF3E3C1}"/>
                </a:ext>
              </a:extLst>
            </p:cNvPr>
            <p:cNvSpPr txBox="1"/>
            <p:nvPr/>
          </p:nvSpPr>
          <p:spPr>
            <a:xfrm>
              <a:off x="5350325" y="3154882"/>
              <a:ext cx="7172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50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EMPLATE" val="cfc0bfa4-6f65-42b7-9839-2fb10490b0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37668;#350004;"/>
  <p:tag name="ISLIDE.PICTURE" val="#VCG41170535316;#VCG41139725497;#VCG41N883622612;#VCG211245528148;#VCG41157434064;#VCG41N18275200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37668;#350004;"/>
  <p:tag name="ISLIDE.PICTURE" val="#VCG41170535316;#VCG41139725497;#VCG41N883622612;#VCG211245528148;#VCG41157434064;#VCG41N18275200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37668;#350004;"/>
  <p:tag name="ISLIDE.PICTURE" val="#VCG41170535316;#VCG41139725497;#VCG41N883622612;#VCG211245528148;#VCG41157434064;#VCG41N18275200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37668;#350004;"/>
  <p:tag name="ISLIDE.PICTURE" val="#VCG41170535316;#VCG41139725497;#VCG41N883622612;#VCG211245528148;#VCG41157434064;#VCG41N18275200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37668;#350004;"/>
  <p:tag name="ISLIDE.PICTURE" val="#VCG41170535316;#VCG41139725497;#VCG41N883622612;#VCG211245528148;#VCG41157434064;#VCG41N18275200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37668;#350004;"/>
  <p:tag name="ISLIDE.PICTURE" val="#VCG41170535316;#VCG41139725497;#VCG41N883622612;#VCG211245528148;#VCG41157434064;#VCG41N18275200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37668;#350004;"/>
  <p:tag name="ISLIDE.PICTURE" val="#VCG41170535316;#VCG41139725497;#VCG41N883622612;#VCG211245528148;#VCG41157434064;#VCG41N18275200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37668;#350004;"/>
  <p:tag name="ISLIDE.PICTURE" val="#VCG41170535316;#VCG41139725497;#VCG41N883622612;#VCG211245528148;#VCG41157434064;#VCG41N18275200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37668;#350004;"/>
  <p:tag name="ISLIDE.PICTURE" val="#VCG41170535316;#VCG41139725497;#VCG41N883622612;#VCG211245528148;#VCG41157434064;#VCG41N18275200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37668;#350004;"/>
  <p:tag name="ISLIDE.PICTURE" val="#VCG41170535316;#VCG41139725497;#VCG41N883622612;#VCG211245528148;#VCG41157434064;#VCG41N18275200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37668;#350004;"/>
  <p:tag name="ISLIDE.PICTURE" val="#VCG41170535316;#VCG41139725497;#VCG41N883622612;#VCG211245528148;#VCG41157434064;#VCG41N182752008;"/>
</p:tagLst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D3633"/>
      </a:accent1>
      <a:accent2>
        <a:srgbClr val="F85E5C"/>
      </a:accent2>
      <a:accent3>
        <a:srgbClr val="F51F5C"/>
      </a:accent3>
      <a:accent4>
        <a:srgbClr val="FA5B88"/>
      </a:accent4>
      <a:accent5>
        <a:srgbClr val="F84D4D"/>
      </a:accent5>
      <a:accent6>
        <a:srgbClr val="F67979"/>
      </a:accent6>
      <a:hlink>
        <a:srgbClr val="CF0635"/>
      </a:hlink>
      <a:folHlink>
        <a:srgbClr val="BFBFBF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fc0bfa4-6f65-42b7-9839-2fb10490b019.source.default.zh-Hans" id="{B94A32A2-E4CC-F940-B3CB-9801AAFB4489}" vid="{56F41C69-0AAE-8848-9EF2-6CB14DF3B46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9291</TotalTime>
  <Words>9668</Words>
  <Application>Microsoft Macintosh PowerPoint</Application>
  <PresentationFormat>宽屏</PresentationFormat>
  <Paragraphs>1308</Paragraphs>
  <Slides>73</Slides>
  <Notes>11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2" baseType="lpstr">
      <vt:lpstr>Arial</vt:lpstr>
      <vt:lpstr>楷体_GB2312</vt:lpstr>
      <vt:lpstr>Browallia New</vt:lpstr>
      <vt:lpstr>等线</vt:lpstr>
      <vt:lpstr>Calibri</vt:lpstr>
      <vt:lpstr>Cambria Math</vt:lpstr>
      <vt:lpstr>微软雅黑</vt:lpstr>
      <vt:lpstr>Söhne</vt:lpstr>
      <vt:lpstr>主题1</vt:lpstr>
      <vt:lpstr>CACO- 碳积分  与 碳易贷</vt:lpstr>
      <vt:lpstr>PowerPoint 演示文稿</vt:lpstr>
      <vt:lpstr>PowerPoint 演示文稿</vt:lpstr>
      <vt:lpstr>PowerPoint 演示文稿</vt:lpstr>
      <vt:lpstr>PowerPoint 演示文稿</vt:lpstr>
      <vt:lpstr>产品1：基于碳足迹的CACO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产品2：基于CACO的碳易贷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政策与监管透视：双碳与边境税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协调与体验：有机融入普惠实践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202- Annual Personal Summary</dc:title>
  <dc:creator>Administrator</dc:creator>
  <cp:lastModifiedBy>韶桐 吕</cp:lastModifiedBy>
  <cp:revision>39</cp:revision>
  <cp:lastPrinted>2021-05-13T16:00:00Z</cp:lastPrinted>
  <dcterms:created xsi:type="dcterms:W3CDTF">2021-05-20T06:23:01Z</dcterms:created>
  <dcterms:modified xsi:type="dcterms:W3CDTF">2023-12-17T15:18:32Z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cfc0bfa4-6f65-42b7-9839-2fb10490b019</vt:lpwstr>
  </property>
</Properties>
</file>